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795" r:id="rId2"/>
    <p:sldMasterId id="2147483767" r:id="rId3"/>
    <p:sldMasterId id="2147483804" r:id="rId4"/>
    <p:sldMasterId id="2147483827" r:id="rId5"/>
    <p:sldMasterId id="2147483710" r:id="rId6"/>
    <p:sldMasterId id="2147483669" r:id="rId7"/>
    <p:sldMasterId id="2147483648" r:id="rId8"/>
    <p:sldMasterId id="2147483802" r:id="rId9"/>
  </p:sldMasterIdLst>
  <p:notesMasterIdLst>
    <p:notesMasterId r:id="rId112"/>
  </p:notesMasterIdLst>
  <p:sldIdLst>
    <p:sldId id="257" r:id="rId10"/>
    <p:sldId id="313" r:id="rId11"/>
    <p:sldId id="259" r:id="rId12"/>
    <p:sldId id="314" r:id="rId13"/>
    <p:sldId id="408" r:id="rId14"/>
    <p:sldId id="409" r:id="rId15"/>
    <p:sldId id="410" r:id="rId16"/>
    <p:sldId id="411" r:id="rId17"/>
    <p:sldId id="412"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31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5" d="100"/>
          <a:sy n="65" d="100"/>
        </p:scale>
        <p:origin x="78"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microsoft.com/office/2016/11/relationships/changesInfo" Target="changesInfos/changesInfo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notesMaster" Target="notesMasters/notes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3F2F32B3-D875-4C45-8996-B1D474CC0800}"/>
    <pc:docChg chg="undo custSel addSld delSld modSld sldOrd addMainMaster delMainMaster">
      <pc:chgData name="Elizabeth &quot;Libby&quot; Rigo" userId="89faecd5-8b23-4a53-b24e-fca4cb9a6ab8" providerId="ADAL" clId="{3F2F32B3-D875-4C45-8996-B1D474CC0800}" dt="2024-04-10T18:41:58.890" v="34"/>
      <pc:docMkLst>
        <pc:docMk/>
      </pc:docMkLst>
      <pc:sldChg chg="del">
        <pc:chgData name="Elizabeth &quot;Libby&quot; Rigo" userId="89faecd5-8b23-4a53-b24e-fca4cb9a6ab8" providerId="ADAL" clId="{3F2F32B3-D875-4C45-8996-B1D474CC0800}" dt="2024-04-10T18:41:31.254" v="24" actId="2696"/>
        <pc:sldMkLst>
          <pc:docMk/>
          <pc:sldMk cId="3057224799" sldId="258"/>
        </pc:sldMkLst>
      </pc:sldChg>
      <pc:sldChg chg="del">
        <pc:chgData name="Elizabeth &quot;Libby&quot; Rigo" userId="89faecd5-8b23-4a53-b24e-fca4cb9a6ab8" providerId="ADAL" clId="{3F2F32B3-D875-4C45-8996-B1D474CC0800}" dt="2024-04-09T13:20:27.427" v="2" actId="2696"/>
        <pc:sldMkLst>
          <pc:docMk/>
          <pc:sldMk cId="2808614192" sldId="260"/>
        </pc:sldMkLst>
      </pc:sldChg>
      <pc:sldChg chg="del">
        <pc:chgData name="Elizabeth &quot;Libby&quot; Rigo" userId="89faecd5-8b23-4a53-b24e-fca4cb9a6ab8" providerId="ADAL" clId="{3F2F32B3-D875-4C45-8996-B1D474CC0800}" dt="2024-04-09T15:00:27.110" v="18" actId="2696"/>
        <pc:sldMkLst>
          <pc:docMk/>
          <pc:sldMk cId="352481560" sldId="266"/>
        </pc:sldMkLst>
      </pc:sldChg>
      <pc:sldChg chg="del">
        <pc:chgData name="Elizabeth &quot;Libby&quot; Rigo" userId="89faecd5-8b23-4a53-b24e-fca4cb9a6ab8" providerId="ADAL" clId="{3F2F32B3-D875-4C45-8996-B1D474CC0800}" dt="2024-04-09T15:01:02.964" v="19" actId="2696"/>
        <pc:sldMkLst>
          <pc:docMk/>
          <pc:sldMk cId="4193706465" sldId="267"/>
        </pc:sldMkLst>
      </pc:sldChg>
      <pc:sldChg chg="del">
        <pc:chgData name="Elizabeth &quot;Libby&quot; Rigo" userId="89faecd5-8b23-4a53-b24e-fca4cb9a6ab8" providerId="ADAL" clId="{3F2F32B3-D875-4C45-8996-B1D474CC0800}" dt="2024-04-09T15:01:02.964" v="19" actId="2696"/>
        <pc:sldMkLst>
          <pc:docMk/>
          <pc:sldMk cId="2136673677" sldId="268"/>
        </pc:sldMkLst>
      </pc:sldChg>
      <pc:sldChg chg="del">
        <pc:chgData name="Elizabeth &quot;Libby&quot; Rigo" userId="89faecd5-8b23-4a53-b24e-fca4cb9a6ab8" providerId="ADAL" clId="{3F2F32B3-D875-4C45-8996-B1D474CC0800}" dt="2024-04-09T15:01:02.964" v="19" actId="2696"/>
        <pc:sldMkLst>
          <pc:docMk/>
          <pc:sldMk cId="2284397003" sldId="269"/>
        </pc:sldMkLst>
      </pc:sldChg>
      <pc:sldChg chg="del">
        <pc:chgData name="Elizabeth &quot;Libby&quot; Rigo" userId="89faecd5-8b23-4a53-b24e-fca4cb9a6ab8" providerId="ADAL" clId="{3F2F32B3-D875-4C45-8996-B1D474CC0800}" dt="2024-04-09T15:01:02.964" v="19" actId="2696"/>
        <pc:sldMkLst>
          <pc:docMk/>
          <pc:sldMk cId="3789909038" sldId="270"/>
        </pc:sldMkLst>
      </pc:sldChg>
      <pc:sldChg chg="del">
        <pc:chgData name="Elizabeth &quot;Libby&quot; Rigo" userId="89faecd5-8b23-4a53-b24e-fca4cb9a6ab8" providerId="ADAL" clId="{3F2F32B3-D875-4C45-8996-B1D474CC0800}" dt="2024-04-09T15:01:02.964" v="19" actId="2696"/>
        <pc:sldMkLst>
          <pc:docMk/>
          <pc:sldMk cId="4068271830" sldId="271"/>
        </pc:sldMkLst>
      </pc:sldChg>
      <pc:sldChg chg="del">
        <pc:chgData name="Elizabeth &quot;Libby&quot; Rigo" userId="89faecd5-8b23-4a53-b24e-fca4cb9a6ab8" providerId="ADAL" clId="{3F2F32B3-D875-4C45-8996-B1D474CC0800}" dt="2024-04-09T15:01:02.964" v="19" actId="2696"/>
        <pc:sldMkLst>
          <pc:docMk/>
          <pc:sldMk cId="2985249660" sldId="272"/>
        </pc:sldMkLst>
      </pc:sldChg>
      <pc:sldChg chg="del">
        <pc:chgData name="Elizabeth &quot;Libby&quot; Rigo" userId="89faecd5-8b23-4a53-b24e-fca4cb9a6ab8" providerId="ADAL" clId="{3F2F32B3-D875-4C45-8996-B1D474CC0800}" dt="2024-04-09T15:01:02.964" v="19" actId="2696"/>
        <pc:sldMkLst>
          <pc:docMk/>
          <pc:sldMk cId="3986684714" sldId="273"/>
        </pc:sldMkLst>
      </pc:sldChg>
      <pc:sldChg chg="del">
        <pc:chgData name="Elizabeth &quot;Libby&quot; Rigo" userId="89faecd5-8b23-4a53-b24e-fca4cb9a6ab8" providerId="ADAL" clId="{3F2F32B3-D875-4C45-8996-B1D474CC0800}" dt="2024-04-09T15:01:02.964" v="19" actId="2696"/>
        <pc:sldMkLst>
          <pc:docMk/>
          <pc:sldMk cId="2377766237" sldId="274"/>
        </pc:sldMkLst>
      </pc:sldChg>
      <pc:sldChg chg="del">
        <pc:chgData name="Elizabeth &quot;Libby&quot; Rigo" userId="89faecd5-8b23-4a53-b24e-fca4cb9a6ab8" providerId="ADAL" clId="{3F2F32B3-D875-4C45-8996-B1D474CC0800}" dt="2024-04-09T15:01:02.964" v="19" actId="2696"/>
        <pc:sldMkLst>
          <pc:docMk/>
          <pc:sldMk cId="1712907028" sldId="275"/>
        </pc:sldMkLst>
      </pc:sldChg>
      <pc:sldChg chg="del">
        <pc:chgData name="Elizabeth &quot;Libby&quot; Rigo" userId="89faecd5-8b23-4a53-b24e-fca4cb9a6ab8" providerId="ADAL" clId="{3F2F32B3-D875-4C45-8996-B1D474CC0800}" dt="2024-04-09T15:01:02.964" v="19" actId="2696"/>
        <pc:sldMkLst>
          <pc:docMk/>
          <pc:sldMk cId="3152511502" sldId="276"/>
        </pc:sldMkLst>
      </pc:sldChg>
      <pc:sldChg chg="del">
        <pc:chgData name="Elizabeth &quot;Libby&quot; Rigo" userId="89faecd5-8b23-4a53-b24e-fca4cb9a6ab8" providerId="ADAL" clId="{3F2F32B3-D875-4C45-8996-B1D474CC0800}" dt="2024-04-09T15:01:02.964" v="19" actId="2696"/>
        <pc:sldMkLst>
          <pc:docMk/>
          <pc:sldMk cId="3749218611" sldId="277"/>
        </pc:sldMkLst>
      </pc:sldChg>
      <pc:sldChg chg="del">
        <pc:chgData name="Elizabeth &quot;Libby&quot; Rigo" userId="89faecd5-8b23-4a53-b24e-fca4cb9a6ab8" providerId="ADAL" clId="{3F2F32B3-D875-4C45-8996-B1D474CC0800}" dt="2024-04-09T15:01:02.964" v="19" actId="2696"/>
        <pc:sldMkLst>
          <pc:docMk/>
          <pc:sldMk cId="1633361109" sldId="278"/>
        </pc:sldMkLst>
      </pc:sldChg>
      <pc:sldChg chg="del">
        <pc:chgData name="Elizabeth &quot;Libby&quot; Rigo" userId="89faecd5-8b23-4a53-b24e-fca4cb9a6ab8" providerId="ADAL" clId="{3F2F32B3-D875-4C45-8996-B1D474CC0800}" dt="2024-04-09T15:01:02.964" v="19" actId="2696"/>
        <pc:sldMkLst>
          <pc:docMk/>
          <pc:sldMk cId="3283298713" sldId="279"/>
        </pc:sldMkLst>
      </pc:sldChg>
      <pc:sldChg chg="del">
        <pc:chgData name="Elizabeth &quot;Libby&quot; Rigo" userId="89faecd5-8b23-4a53-b24e-fca4cb9a6ab8" providerId="ADAL" clId="{3F2F32B3-D875-4C45-8996-B1D474CC0800}" dt="2024-04-09T15:01:02.964" v="19" actId="2696"/>
        <pc:sldMkLst>
          <pc:docMk/>
          <pc:sldMk cId="3416403488" sldId="280"/>
        </pc:sldMkLst>
      </pc:sldChg>
      <pc:sldChg chg="del">
        <pc:chgData name="Elizabeth &quot;Libby&quot; Rigo" userId="89faecd5-8b23-4a53-b24e-fca4cb9a6ab8" providerId="ADAL" clId="{3F2F32B3-D875-4C45-8996-B1D474CC0800}" dt="2024-04-09T15:01:02.964" v="19" actId="2696"/>
        <pc:sldMkLst>
          <pc:docMk/>
          <pc:sldMk cId="2715006758" sldId="281"/>
        </pc:sldMkLst>
      </pc:sldChg>
      <pc:sldChg chg="del">
        <pc:chgData name="Elizabeth &quot;Libby&quot; Rigo" userId="89faecd5-8b23-4a53-b24e-fca4cb9a6ab8" providerId="ADAL" clId="{3F2F32B3-D875-4C45-8996-B1D474CC0800}" dt="2024-04-09T15:01:02.964" v="19" actId="2696"/>
        <pc:sldMkLst>
          <pc:docMk/>
          <pc:sldMk cId="979352852" sldId="282"/>
        </pc:sldMkLst>
      </pc:sldChg>
      <pc:sldChg chg="del">
        <pc:chgData name="Elizabeth &quot;Libby&quot; Rigo" userId="89faecd5-8b23-4a53-b24e-fca4cb9a6ab8" providerId="ADAL" clId="{3F2F32B3-D875-4C45-8996-B1D474CC0800}" dt="2024-04-09T15:01:02.964" v="19" actId="2696"/>
        <pc:sldMkLst>
          <pc:docMk/>
          <pc:sldMk cId="3889892377" sldId="283"/>
        </pc:sldMkLst>
      </pc:sldChg>
      <pc:sldChg chg="del">
        <pc:chgData name="Elizabeth &quot;Libby&quot; Rigo" userId="89faecd5-8b23-4a53-b24e-fca4cb9a6ab8" providerId="ADAL" clId="{3F2F32B3-D875-4C45-8996-B1D474CC0800}" dt="2024-04-09T14:59:59.342" v="15" actId="2696"/>
        <pc:sldMkLst>
          <pc:docMk/>
          <pc:sldMk cId="368505806" sldId="284"/>
        </pc:sldMkLst>
      </pc:sldChg>
      <pc:sldChg chg="del">
        <pc:chgData name="Elizabeth &quot;Libby&quot; Rigo" userId="89faecd5-8b23-4a53-b24e-fca4cb9a6ab8" providerId="ADAL" clId="{3F2F32B3-D875-4C45-8996-B1D474CC0800}" dt="2024-04-09T14:59:59.342" v="15" actId="2696"/>
        <pc:sldMkLst>
          <pc:docMk/>
          <pc:sldMk cId="500694917" sldId="285"/>
        </pc:sldMkLst>
      </pc:sldChg>
      <pc:sldChg chg="del">
        <pc:chgData name="Elizabeth &quot;Libby&quot; Rigo" userId="89faecd5-8b23-4a53-b24e-fca4cb9a6ab8" providerId="ADAL" clId="{3F2F32B3-D875-4C45-8996-B1D474CC0800}" dt="2024-04-09T14:59:59.342" v="15" actId="2696"/>
        <pc:sldMkLst>
          <pc:docMk/>
          <pc:sldMk cId="1211582609" sldId="286"/>
        </pc:sldMkLst>
      </pc:sldChg>
      <pc:sldChg chg="del">
        <pc:chgData name="Elizabeth &quot;Libby&quot; Rigo" userId="89faecd5-8b23-4a53-b24e-fca4cb9a6ab8" providerId="ADAL" clId="{3F2F32B3-D875-4C45-8996-B1D474CC0800}" dt="2024-04-09T14:59:59.342" v="15" actId="2696"/>
        <pc:sldMkLst>
          <pc:docMk/>
          <pc:sldMk cId="2793153736" sldId="287"/>
        </pc:sldMkLst>
      </pc:sldChg>
      <pc:sldChg chg="del">
        <pc:chgData name="Elizabeth &quot;Libby&quot; Rigo" userId="89faecd5-8b23-4a53-b24e-fca4cb9a6ab8" providerId="ADAL" clId="{3F2F32B3-D875-4C45-8996-B1D474CC0800}" dt="2024-04-09T14:59:59.342" v="15" actId="2696"/>
        <pc:sldMkLst>
          <pc:docMk/>
          <pc:sldMk cId="4184093558" sldId="288"/>
        </pc:sldMkLst>
      </pc:sldChg>
      <pc:sldChg chg="del">
        <pc:chgData name="Elizabeth &quot;Libby&quot; Rigo" userId="89faecd5-8b23-4a53-b24e-fca4cb9a6ab8" providerId="ADAL" clId="{3F2F32B3-D875-4C45-8996-B1D474CC0800}" dt="2024-04-09T14:59:59.342" v="15" actId="2696"/>
        <pc:sldMkLst>
          <pc:docMk/>
          <pc:sldMk cId="1959469540" sldId="289"/>
        </pc:sldMkLst>
      </pc:sldChg>
      <pc:sldChg chg="del">
        <pc:chgData name="Elizabeth &quot;Libby&quot; Rigo" userId="89faecd5-8b23-4a53-b24e-fca4cb9a6ab8" providerId="ADAL" clId="{3F2F32B3-D875-4C45-8996-B1D474CC0800}" dt="2024-04-09T14:59:59.342" v="15" actId="2696"/>
        <pc:sldMkLst>
          <pc:docMk/>
          <pc:sldMk cId="3966296895" sldId="290"/>
        </pc:sldMkLst>
      </pc:sldChg>
      <pc:sldChg chg="del">
        <pc:chgData name="Elizabeth &quot;Libby&quot; Rigo" userId="89faecd5-8b23-4a53-b24e-fca4cb9a6ab8" providerId="ADAL" clId="{3F2F32B3-D875-4C45-8996-B1D474CC0800}" dt="2024-04-09T14:59:59.342" v="15" actId="2696"/>
        <pc:sldMkLst>
          <pc:docMk/>
          <pc:sldMk cId="877436307" sldId="291"/>
        </pc:sldMkLst>
      </pc:sldChg>
      <pc:sldChg chg="del">
        <pc:chgData name="Elizabeth &quot;Libby&quot; Rigo" userId="89faecd5-8b23-4a53-b24e-fca4cb9a6ab8" providerId="ADAL" clId="{3F2F32B3-D875-4C45-8996-B1D474CC0800}" dt="2024-04-09T14:59:59.342" v="15" actId="2696"/>
        <pc:sldMkLst>
          <pc:docMk/>
          <pc:sldMk cId="2139264243" sldId="292"/>
        </pc:sldMkLst>
      </pc:sldChg>
      <pc:sldChg chg="del">
        <pc:chgData name="Elizabeth &quot;Libby&quot; Rigo" userId="89faecd5-8b23-4a53-b24e-fca4cb9a6ab8" providerId="ADAL" clId="{3F2F32B3-D875-4C45-8996-B1D474CC0800}" dt="2024-04-09T14:59:59.342" v="15" actId="2696"/>
        <pc:sldMkLst>
          <pc:docMk/>
          <pc:sldMk cId="1796471820" sldId="293"/>
        </pc:sldMkLst>
      </pc:sldChg>
      <pc:sldChg chg="add del">
        <pc:chgData name="Elizabeth &quot;Libby&quot; Rigo" userId="89faecd5-8b23-4a53-b24e-fca4cb9a6ab8" providerId="ADAL" clId="{3F2F32B3-D875-4C45-8996-B1D474CC0800}" dt="2024-04-09T14:59:59.342" v="15" actId="2696"/>
        <pc:sldMkLst>
          <pc:docMk/>
          <pc:sldMk cId="898072872" sldId="294"/>
        </pc:sldMkLst>
      </pc:sldChg>
      <pc:sldChg chg="del">
        <pc:chgData name="Elizabeth &quot;Libby&quot; Rigo" userId="89faecd5-8b23-4a53-b24e-fca4cb9a6ab8" providerId="ADAL" clId="{3F2F32B3-D875-4C45-8996-B1D474CC0800}" dt="2024-04-09T13:20:33.455" v="5" actId="2696"/>
        <pc:sldMkLst>
          <pc:docMk/>
          <pc:sldMk cId="484855743" sldId="296"/>
        </pc:sldMkLst>
      </pc:sldChg>
      <pc:sldChg chg="del">
        <pc:chgData name="Elizabeth &quot;Libby&quot; Rigo" userId="89faecd5-8b23-4a53-b24e-fca4cb9a6ab8" providerId="ADAL" clId="{3F2F32B3-D875-4C45-8996-B1D474CC0800}" dt="2024-04-09T13:20:37.952" v="6" actId="2696"/>
        <pc:sldMkLst>
          <pc:docMk/>
          <pc:sldMk cId="2568771905" sldId="297"/>
        </pc:sldMkLst>
      </pc:sldChg>
      <pc:sldChg chg="del">
        <pc:chgData name="Elizabeth &quot;Libby&quot; Rigo" userId="89faecd5-8b23-4a53-b24e-fca4cb9a6ab8" providerId="ADAL" clId="{3F2F32B3-D875-4C45-8996-B1D474CC0800}" dt="2024-04-09T13:20:37.952" v="6" actId="2696"/>
        <pc:sldMkLst>
          <pc:docMk/>
          <pc:sldMk cId="1676420863" sldId="298"/>
        </pc:sldMkLst>
      </pc:sldChg>
      <pc:sldChg chg="del">
        <pc:chgData name="Elizabeth &quot;Libby&quot; Rigo" userId="89faecd5-8b23-4a53-b24e-fca4cb9a6ab8" providerId="ADAL" clId="{3F2F32B3-D875-4C45-8996-B1D474CC0800}" dt="2024-04-09T13:20:37.952" v="6" actId="2696"/>
        <pc:sldMkLst>
          <pc:docMk/>
          <pc:sldMk cId="2061698963" sldId="299"/>
        </pc:sldMkLst>
      </pc:sldChg>
      <pc:sldChg chg="del">
        <pc:chgData name="Elizabeth &quot;Libby&quot; Rigo" userId="89faecd5-8b23-4a53-b24e-fca4cb9a6ab8" providerId="ADAL" clId="{3F2F32B3-D875-4C45-8996-B1D474CC0800}" dt="2024-04-09T13:21:24.013" v="12" actId="2696"/>
        <pc:sldMkLst>
          <pc:docMk/>
          <pc:sldMk cId="3999179204" sldId="300"/>
        </pc:sldMkLst>
      </pc:sldChg>
      <pc:sldChg chg="del">
        <pc:chgData name="Elizabeth &quot;Libby&quot; Rigo" userId="89faecd5-8b23-4a53-b24e-fca4cb9a6ab8" providerId="ADAL" clId="{3F2F32B3-D875-4C45-8996-B1D474CC0800}" dt="2024-04-09T13:21:24.013" v="12" actId="2696"/>
        <pc:sldMkLst>
          <pc:docMk/>
          <pc:sldMk cId="2287053047" sldId="301"/>
        </pc:sldMkLst>
      </pc:sldChg>
      <pc:sldChg chg="del">
        <pc:chgData name="Elizabeth &quot;Libby&quot; Rigo" userId="89faecd5-8b23-4a53-b24e-fca4cb9a6ab8" providerId="ADAL" clId="{3F2F32B3-D875-4C45-8996-B1D474CC0800}" dt="2024-04-09T13:21:24.013" v="12" actId="2696"/>
        <pc:sldMkLst>
          <pc:docMk/>
          <pc:sldMk cId="352067110" sldId="302"/>
        </pc:sldMkLst>
      </pc:sldChg>
      <pc:sldChg chg="del">
        <pc:chgData name="Elizabeth &quot;Libby&quot; Rigo" userId="89faecd5-8b23-4a53-b24e-fca4cb9a6ab8" providerId="ADAL" clId="{3F2F32B3-D875-4C45-8996-B1D474CC0800}" dt="2024-04-09T13:21:24.013" v="12" actId="2696"/>
        <pc:sldMkLst>
          <pc:docMk/>
          <pc:sldMk cId="931918162" sldId="303"/>
        </pc:sldMkLst>
      </pc:sldChg>
      <pc:sldChg chg="del">
        <pc:chgData name="Elizabeth &quot;Libby&quot; Rigo" userId="89faecd5-8b23-4a53-b24e-fca4cb9a6ab8" providerId="ADAL" clId="{3F2F32B3-D875-4C45-8996-B1D474CC0800}" dt="2024-04-09T13:21:24.013" v="12" actId="2696"/>
        <pc:sldMkLst>
          <pc:docMk/>
          <pc:sldMk cId="1534227266" sldId="304"/>
        </pc:sldMkLst>
      </pc:sldChg>
      <pc:sldChg chg="del">
        <pc:chgData name="Elizabeth &quot;Libby&quot; Rigo" userId="89faecd5-8b23-4a53-b24e-fca4cb9a6ab8" providerId="ADAL" clId="{3F2F32B3-D875-4C45-8996-B1D474CC0800}" dt="2024-04-09T13:21:24.013" v="12" actId="2696"/>
        <pc:sldMkLst>
          <pc:docMk/>
          <pc:sldMk cId="1293114229" sldId="305"/>
        </pc:sldMkLst>
      </pc:sldChg>
      <pc:sldChg chg="del">
        <pc:chgData name="Elizabeth &quot;Libby&quot; Rigo" userId="89faecd5-8b23-4a53-b24e-fca4cb9a6ab8" providerId="ADAL" clId="{3F2F32B3-D875-4C45-8996-B1D474CC0800}" dt="2024-04-09T13:21:24.013" v="12" actId="2696"/>
        <pc:sldMkLst>
          <pc:docMk/>
          <pc:sldMk cId="919913862" sldId="306"/>
        </pc:sldMkLst>
      </pc:sldChg>
      <pc:sldChg chg="del">
        <pc:chgData name="Elizabeth &quot;Libby&quot; Rigo" userId="89faecd5-8b23-4a53-b24e-fca4cb9a6ab8" providerId="ADAL" clId="{3F2F32B3-D875-4C45-8996-B1D474CC0800}" dt="2024-04-09T13:21:24.013" v="12" actId="2696"/>
        <pc:sldMkLst>
          <pc:docMk/>
          <pc:sldMk cId="3242955526" sldId="307"/>
        </pc:sldMkLst>
      </pc:sldChg>
      <pc:sldChg chg="del">
        <pc:chgData name="Elizabeth &quot;Libby&quot; Rigo" userId="89faecd5-8b23-4a53-b24e-fca4cb9a6ab8" providerId="ADAL" clId="{3F2F32B3-D875-4C45-8996-B1D474CC0800}" dt="2024-04-09T13:21:24.013" v="12" actId="2696"/>
        <pc:sldMkLst>
          <pc:docMk/>
          <pc:sldMk cId="2153914260" sldId="308"/>
        </pc:sldMkLst>
      </pc:sldChg>
      <pc:sldChg chg="del">
        <pc:chgData name="Elizabeth &quot;Libby&quot; Rigo" userId="89faecd5-8b23-4a53-b24e-fca4cb9a6ab8" providerId="ADAL" clId="{3F2F32B3-D875-4C45-8996-B1D474CC0800}" dt="2024-04-09T13:21:24.013" v="12" actId="2696"/>
        <pc:sldMkLst>
          <pc:docMk/>
          <pc:sldMk cId="3334074048" sldId="309"/>
        </pc:sldMkLst>
      </pc:sldChg>
      <pc:sldChg chg="del">
        <pc:chgData name="Elizabeth &quot;Libby&quot; Rigo" userId="89faecd5-8b23-4a53-b24e-fca4cb9a6ab8" providerId="ADAL" clId="{3F2F32B3-D875-4C45-8996-B1D474CC0800}" dt="2024-04-09T13:21:24.013" v="12" actId="2696"/>
        <pc:sldMkLst>
          <pc:docMk/>
          <pc:sldMk cId="2481038477" sldId="310"/>
        </pc:sldMkLst>
      </pc:sldChg>
      <pc:sldChg chg="del">
        <pc:chgData name="Elizabeth &quot;Libby&quot; Rigo" userId="89faecd5-8b23-4a53-b24e-fca4cb9a6ab8" providerId="ADAL" clId="{3F2F32B3-D875-4C45-8996-B1D474CC0800}" dt="2024-04-09T13:21:24.013" v="12" actId="2696"/>
        <pc:sldMkLst>
          <pc:docMk/>
          <pc:sldMk cId="2040193344" sldId="311"/>
        </pc:sldMkLst>
      </pc:sldChg>
      <pc:sldChg chg="del">
        <pc:chgData name="Elizabeth &quot;Libby&quot; Rigo" userId="89faecd5-8b23-4a53-b24e-fca4cb9a6ab8" providerId="ADAL" clId="{3F2F32B3-D875-4C45-8996-B1D474CC0800}" dt="2024-04-09T13:21:24.013" v="12" actId="2696"/>
        <pc:sldMkLst>
          <pc:docMk/>
          <pc:sldMk cId="1650762513" sldId="312"/>
        </pc:sldMkLst>
      </pc:sldChg>
      <pc:sldChg chg="add">
        <pc:chgData name="Elizabeth &quot;Libby&quot; Rigo" userId="89faecd5-8b23-4a53-b24e-fca4cb9a6ab8" providerId="ADAL" clId="{3F2F32B3-D875-4C45-8996-B1D474CC0800}" dt="2024-04-09T13:20:21.398" v="1"/>
        <pc:sldMkLst>
          <pc:docMk/>
          <pc:sldMk cId="1098792657" sldId="313"/>
        </pc:sldMkLst>
      </pc:sldChg>
      <pc:sldChg chg="add">
        <pc:chgData name="Elizabeth &quot;Libby&quot; Rigo" userId="89faecd5-8b23-4a53-b24e-fca4cb9a6ab8" providerId="ADAL" clId="{3F2F32B3-D875-4C45-8996-B1D474CC0800}" dt="2024-04-09T13:20:29.404" v="4"/>
        <pc:sldMkLst>
          <pc:docMk/>
          <pc:sldMk cId="2808614192" sldId="314"/>
        </pc:sldMkLst>
      </pc:sldChg>
      <pc:sldChg chg="add ord">
        <pc:chgData name="Elizabeth &quot;Libby&quot; Rigo" userId="89faecd5-8b23-4a53-b24e-fca4cb9a6ab8" providerId="ADAL" clId="{3F2F32B3-D875-4C45-8996-B1D474CC0800}" dt="2024-04-09T13:21:11.428" v="11"/>
        <pc:sldMkLst>
          <pc:docMk/>
          <pc:sldMk cId="823585085" sldId="315"/>
        </pc:sldMkLst>
      </pc:sldChg>
      <pc:sldChg chg="add">
        <pc:chgData name="Elizabeth &quot;Libby&quot; Rigo" userId="89faecd5-8b23-4a53-b24e-fca4cb9a6ab8" providerId="ADAL" clId="{3F2F32B3-D875-4C45-8996-B1D474CC0800}" dt="2024-04-09T15:00:20.677" v="17"/>
        <pc:sldMkLst>
          <pc:docMk/>
          <pc:sldMk cId="3398338737" sldId="316"/>
        </pc:sldMkLst>
      </pc:sldChg>
      <pc:sldChg chg="add">
        <pc:chgData name="Elizabeth &quot;Libby&quot; Rigo" userId="89faecd5-8b23-4a53-b24e-fca4cb9a6ab8" providerId="ADAL" clId="{3F2F32B3-D875-4C45-8996-B1D474CC0800}" dt="2024-04-09T15:00:20.677" v="17"/>
        <pc:sldMkLst>
          <pc:docMk/>
          <pc:sldMk cId="500694917" sldId="317"/>
        </pc:sldMkLst>
      </pc:sldChg>
      <pc:sldChg chg="add">
        <pc:chgData name="Elizabeth &quot;Libby&quot; Rigo" userId="89faecd5-8b23-4a53-b24e-fca4cb9a6ab8" providerId="ADAL" clId="{3F2F32B3-D875-4C45-8996-B1D474CC0800}" dt="2024-04-09T15:00:20.677" v="17"/>
        <pc:sldMkLst>
          <pc:docMk/>
          <pc:sldMk cId="2520365113" sldId="318"/>
        </pc:sldMkLst>
      </pc:sldChg>
      <pc:sldChg chg="add">
        <pc:chgData name="Elizabeth &quot;Libby&quot; Rigo" userId="89faecd5-8b23-4a53-b24e-fca4cb9a6ab8" providerId="ADAL" clId="{3F2F32B3-D875-4C45-8996-B1D474CC0800}" dt="2024-04-09T15:00:20.677" v="17"/>
        <pc:sldMkLst>
          <pc:docMk/>
          <pc:sldMk cId="2643946310" sldId="319"/>
        </pc:sldMkLst>
      </pc:sldChg>
      <pc:sldChg chg="add">
        <pc:chgData name="Elizabeth &quot;Libby&quot; Rigo" userId="89faecd5-8b23-4a53-b24e-fca4cb9a6ab8" providerId="ADAL" clId="{3F2F32B3-D875-4C45-8996-B1D474CC0800}" dt="2024-04-09T15:00:20.677" v="17"/>
        <pc:sldMkLst>
          <pc:docMk/>
          <pc:sldMk cId="4230219047" sldId="320"/>
        </pc:sldMkLst>
      </pc:sldChg>
      <pc:sldChg chg="add">
        <pc:chgData name="Elizabeth &quot;Libby&quot; Rigo" userId="89faecd5-8b23-4a53-b24e-fca4cb9a6ab8" providerId="ADAL" clId="{3F2F32B3-D875-4C45-8996-B1D474CC0800}" dt="2024-04-09T15:00:20.677" v="17"/>
        <pc:sldMkLst>
          <pc:docMk/>
          <pc:sldMk cId="1967750912" sldId="321"/>
        </pc:sldMkLst>
      </pc:sldChg>
      <pc:sldChg chg="add">
        <pc:chgData name="Elizabeth &quot;Libby&quot; Rigo" userId="89faecd5-8b23-4a53-b24e-fca4cb9a6ab8" providerId="ADAL" clId="{3F2F32B3-D875-4C45-8996-B1D474CC0800}" dt="2024-04-09T15:00:20.677" v="17"/>
        <pc:sldMkLst>
          <pc:docMk/>
          <pc:sldMk cId="332786557" sldId="322"/>
        </pc:sldMkLst>
      </pc:sldChg>
      <pc:sldChg chg="add">
        <pc:chgData name="Elizabeth &quot;Libby&quot; Rigo" userId="89faecd5-8b23-4a53-b24e-fca4cb9a6ab8" providerId="ADAL" clId="{3F2F32B3-D875-4C45-8996-B1D474CC0800}" dt="2024-04-09T15:01:26.754" v="21"/>
        <pc:sldMkLst>
          <pc:docMk/>
          <pc:sldMk cId="2794753550" sldId="323"/>
        </pc:sldMkLst>
      </pc:sldChg>
      <pc:sldChg chg="add">
        <pc:chgData name="Elizabeth &quot;Libby&quot; Rigo" userId="89faecd5-8b23-4a53-b24e-fca4cb9a6ab8" providerId="ADAL" clId="{3F2F32B3-D875-4C45-8996-B1D474CC0800}" dt="2024-04-09T15:01:26.754" v="21"/>
        <pc:sldMkLst>
          <pc:docMk/>
          <pc:sldMk cId="535010245" sldId="324"/>
        </pc:sldMkLst>
      </pc:sldChg>
      <pc:sldChg chg="add">
        <pc:chgData name="Elizabeth &quot;Libby&quot; Rigo" userId="89faecd5-8b23-4a53-b24e-fca4cb9a6ab8" providerId="ADAL" clId="{3F2F32B3-D875-4C45-8996-B1D474CC0800}" dt="2024-04-09T15:01:26.754" v="21"/>
        <pc:sldMkLst>
          <pc:docMk/>
          <pc:sldMk cId="1363670359" sldId="325"/>
        </pc:sldMkLst>
      </pc:sldChg>
      <pc:sldChg chg="add">
        <pc:chgData name="Elizabeth &quot;Libby&quot; Rigo" userId="89faecd5-8b23-4a53-b24e-fca4cb9a6ab8" providerId="ADAL" clId="{3F2F32B3-D875-4C45-8996-B1D474CC0800}" dt="2024-04-09T15:01:26.754" v="21"/>
        <pc:sldMkLst>
          <pc:docMk/>
          <pc:sldMk cId="3226753149" sldId="326"/>
        </pc:sldMkLst>
      </pc:sldChg>
      <pc:sldChg chg="add">
        <pc:chgData name="Elizabeth &quot;Libby&quot; Rigo" userId="89faecd5-8b23-4a53-b24e-fca4cb9a6ab8" providerId="ADAL" clId="{3F2F32B3-D875-4C45-8996-B1D474CC0800}" dt="2024-04-09T15:01:26.754" v="21"/>
        <pc:sldMkLst>
          <pc:docMk/>
          <pc:sldMk cId="515952575" sldId="327"/>
        </pc:sldMkLst>
      </pc:sldChg>
      <pc:sldChg chg="add">
        <pc:chgData name="Elizabeth &quot;Libby&quot; Rigo" userId="89faecd5-8b23-4a53-b24e-fca4cb9a6ab8" providerId="ADAL" clId="{3F2F32B3-D875-4C45-8996-B1D474CC0800}" dt="2024-04-09T15:01:26.754" v="21"/>
        <pc:sldMkLst>
          <pc:docMk/>
          <pc:sldMk cId="1899872177" sldId="328"/>
        </pc:sldMkLst>
      </pc:sldChg>
      <pc:sldChg chg="add">
        <pc:chgData name="Elizabeth &quot;Libby&quot; Rigo" userId="89faecd5-8b23-4a53-b24e-fca4cb9a6ab8" providerId="ADAL" clId="{3F2F32B3-D875-4C45-8996-B1D474CC0800}" dt="2024-04-09T15:01:26.754" v="21"/>
        <pc:sldMkLst>
          <pc:docMk/>
          <pc:sldMk cId="3271533387" sldId="329"/>
        </pc:sldMkLst>
      </pc:sldChg>
      <pc:sldChg chg="add">
        <pc:chgData name="Elizabeth &quot;Libby&quot; Rigo" userId="89faecd5-8b23-4a53-b24e-fca4cb9a6ab8" providerId="ADAL" clId="{3F2F32B3-D875-4C45-8996-B1D474CC0800}" dt="2024-04-09T15:01:26.754" v="21"/>
        <pc:sldMkLst>
          <pc:docMk/>
          <pc:sldMk cId="3744692288" sldId="330"/>
        </pc:sldMkLst>
      </pc:sldChg>
      <pc:sldChg chg="add">
        <pc:chgData name="Elizabeth &quot;Libby&quot; Rigo" userId="89faecd5-8b23-4a53-b24e-fca4cb9a6ab8" providerId="ADAL" clId="{3F2F32B3-D875-4C45-8996-B1D474CC0800}" dt="2024-04-09T15:01:26.754" v="21"/>
        <pc:sldMkLst>
          <pc:docMk/>
          <pc:sldMk cId="1974019481" sldId="331"/>
        </pc:sldMkLst>
      </pc:sldChg>
      <pc:sldChg chg="add">
        <pc:chgData name="Elizabeth &quot;Libby&quot; Rigo" userId="89faecd5-8b23-4a53-b24e-fca4cb9a6ab8" providerId="ADAL" clId="{3F2F32B3-D875-4C45-8996-B1D474CC0800}" dt="2024-04-09T15:01:26.754" v="21"/>
        <pc:sldMkLst>
          <pc:docMk/>
          <pc:sldMk cId="3760512571" sldId="332"/>
        </pc:sldMkLst>
      </pc:sldChg>
      <pc:sldChg chg="add">
        <pc:chgData name="Elizabeth &quot;Libby&quot; Rigo" userId="89faecd5-8b23-4a53-b24e-fca4cb9a6ab8" providerId="ADAL" clId="{3F2F32B3-D875-4C45-8996-B1D474CC0800}" dt="2024-04-09T15:01:26.754" v="21"/>
        <pc:sldMkLst>
          <pc:docMk/>
          <pc:sldMk cId="62124228" sldId="333"/>
        </pc:sldMkLst>
      </pc:sldChg>
      <pc:sldChg chg="add">
        <pc:chgData name="Elizabeth &quot;Libby&quot; Rigo" userId="89faecd5-8b23-4a53-b24e-fca4cb9a6ab8" providerId="ADAL" clId="{3F2F32B3-D875-4C45-8996-B1D474CC0800}" dt="2024-04-09T15:01:26.754" v="21"/>
        <pc:sldMkLst>
          <pc:docMk/>
          <pc:sldMk cId="936495945" sldId="334"/>
        </pc:sldMkLst>
      </pc:sldChg>
      <pc:sldChg chg="add">
        <pc:chgData name="Elizabeth &quot;Libby&quot; Rigo" userId="89faecd5-8b23-4a53-b24e-fca4cb9a6ab8" providerId="ADAL" clId="{3F2F32B3-D875-4C45-8996-B1D474CC0800}" dt="2024-04-09T15:01:26.754" v="21"/>
        <pc:sldMkLst>
          <pc:docMk/>
          <pc:sldMk cId="407971297" sldId="335"/>
        </pc:sldMkLst>
      </pc:sldChg>
      <pc:sldChg chg="add">
        <pc:chgData name="Elizabeth &quot;Libby&quot; Rigo" userId="89faecd5-8b23-4a53-b24e-fca4cb9a6ab8" providerId="ADAL" clId="{3F2F32B3-D875-4C45-8996-B1D474CC0800}" dt="2024-04-09T15:01:26.754" v="21"/>
        <pc:sldMkLst>
          <pc:docMk/>
          <pc:sldMk cId="3963135554" sldId="336"/>
        </pc:sldMkLst>
      </pc:sldChg>
      <pc:sldChg chg="add">
        <pc:chgData name="Elizabeth &quot;Libby&quot; Rigo" userId="89faecd5-8b23-4a53-b24e-fca4cb9a6ab8" providerId="ADAL" clId="{3F2F32B3-D875-4C45-8996-B1D474CC0800}" dt="2024-04-09T15:01:26.754" v="21"/>
        <pc:sldMkLst>
          <pc:docMk/>
          <pc:sldMk cId="3313471070" sldId="337"/>
        </pc:sldMkLst>
      </pc:sldChg>
      <pc:sldChg chg="add">
        <pc:chgData name="Elizabeth &quot;Libby&quot; Rigo" userId="89faecd5-8b23-4a53-b24e-fca4cb9a6ab8" providerId="ADAL" clId="{3F2F32B3-D875-4C45-8996-B1D474CC0800}" dt="2024-04-09T15:01:26.754" v="21"/>
        <pc:sldMkLst>
          <pc:docMk/>
          <pc:sldMk cId="1621082902" sldId="338"/>
        </pc:sldMkLst>
      </pc:sldChg>
      <pc:sldChg chg="add">
        <pc:chgData name="Elizabeth &quot;Libby&quot; Rigo" userId="89faecd5-8b23-4a53-b24e-fca4cb9a6ab8" providerId="ADAL" clId="{3F2F32B3-D875-4C45-8996-B1D474CC0800}" dt="2024-04-09T15:01:26.754" v="21"/>
        <pc:sldMkLst>
          <pc:docMk/>
          <pc:sldMk cId="3825511183" sldId="339"/>
        </pc:sldMkLst>
      </pc:sldChg>
      <pc:sldChg chg="add">
        <pc:chgData name="Elizabeth &quot;Libby&quot; Rigo" userId="89faecd5-8b23-4a53-b24e-fca4cb9a6ab8" providerId="ADAL" clId="{3F2F32B3-D875-4C45-8996-B1D474CC0800}" dt="2024-04-09T15:01:26.754" v="21"/>
        <pc:sldMkLst>
          <pc:docMk/>
          <pc:sldMk cId="648477389" sldId="340"/>
        </pc:sldMkLst>
      </pc:sldChg>
      <pc:sldChg chg="add">
        <pc:chgData name="Elizabeth &quot;Libby&quot; Rigo" userId="89faecd5-8b23-4a53-b24e-fca4cb9a6ab8" providerId="ADAL" clId="{3F2F32B3-D875-4C45-8996-B1D474CC0800}" dt="2024-04-09T15:01:26.754" v="21"/>
        <pc:sldMkLst>
          <pc:docMk/>
          <pc:sldMk cId="3034259013" sldId="341"/>
        </pc:sldMkLst>
      </pc:sldChg>
      <pc:sldChg chg="add">
        <pc:chgData name="Elizabeth &quot;Libby&quot; Rigo" userId="89faecd5-8b23-4a53-b24e-fca4cb9a6ab8" providerId="ADAL" clId="{3F2F32B3-D875-4C45-8996-B1D474CC0800}" dt="2024-04-09T15:01:26.754" v="21"/>
        <pc:sldMkLst>
          <pc:docMk/>
          <pc:sldMk cId="1318356383" sldId="342"/>
        </pc:sldMkLst>
      </pc:sldChg>
      <pc:sldChg chg="add">
        <pc:chgData name="Elizabeth &quot;Libby&quot; Rigo" userId="89faecd5-8b23-4a53-b24e-fca4cb9a6ab8" providerId="ADAL" clId="{3F2F32B3-D875-4C45-8996-B1D474CC0800}" dt="2024-04-09T15:01:26.754" v="21"/>
        <pc:sldMkLst>
          <pc:docMk/>
          <pc:sldMk cId="3454282480" sldId="343"/>
        </pc:sldMkLst>
      </pc:sldChg>
      <pc:sldChg chg="add">
        <pc:chgData name="Elizabeth &quot;Libby&quot; Rigo" userId="89faecd5-8b23-4a53-b24e-fca4cb9a6ab8" providerId="ADAL" clId="{3F2F32B3-D875-4C45-8996-B1D474CC0800}" dt="2024-04-09T15:01:26.754" v="21"/>
        <pc:sldMkLst>
          <pc:docMk/>
          <pc:sldMk cId="656948288" sldId="344"/>
        </pc:sldMkLst>
      </pc:sldChg>
      <pc:sldChg chg="add">
        <pc:chgData name="Elizabeth &quot;Libby&quot; Rigo" userId="89faecd5-8b23-4a53-b24e-fca4cb9a6ab8" providerId="ADAL" clId="{3F2F32B3-D875-4C45-8996-B1D474CC0800}" dt="2024-04-09T15:01:26.754" v="21"/>
        <pc:sldMkLst>
          <pc:docMk/>
          <pc:sldMk cId="4032022826" sldId="345"/>
        </pc:sldMkLst>
      </pc:sldChg>
      <pc:sldChg chg="add">
        <pc:chgData name="Elizabeth &quot;Libby&quot; Rigo" userId="89faecd5-8b23-4a53-b24e-fca4cb9a6ab8" providerId="ADAL" clId="{3F2F32B3-D875-4C45-8996-B1D474CC0800}" dt="2024-04-09T15:01:26.754" v="21"/>
        <pc:sldMkLst>
          <pc:docMk/>
          <pc:sldMk cId="1056500122" sldId="346"/>
        </pc:sldMkLst>
      </pc:sldChg>
      <pc:sldChg chg="add">
        <pc:chgData name="Elizabeth &quot;Libby&quot; Rigo" userId="89faecd5-8b23-4a53-b24e-fca4cb9a6ab8" providerId="ADAL" clId="{3F2F32B3-D875-4C45-8996-B1D474CC0800}" dt="2024-04-09T15:01:26.754" v="21"/>
        <pc:sldMkLst>
          <pc:docMk/>
          <pc:sldMk cId="1649595050" sldId="347"/>
        </pc:sldMkLst>
      </pc:sldChg>
      <pc:sldChg chg="add">
        <pc:chgData name="Elizabeth &quot;Libby&quot; Rigo" userId="89faecd5-8b23-4a53-b24e-fca4cb9a6ab8" providerId="ADAL" clId="{3F2F32B3-D875-4C45-8996-B1D474CC0800}" dt="2024-04-09T15:01:26.754" v="21"/>
        <pc:sldMkLst>
          <pc:docMk/>
          <pc:sldMk cId="2618453749" sldId="348"/>
        </pc:sldMkLst>
      </pc:sldChg>
      <pc:sldChg chg="add">
        <pc:chgData name="Elizabeth &quot;Libby&quot; Rigo" userId="89faecd5-8b23-4a53-b24e-fca4cb9a6ab8" providerId="ADAL" clId="{3F2F32B3-D875-4C45-8996-B1D474CC0800}" dt="2024-04-09T15:01:26.754" v="21"/>
        <pc:sldMkLst>
          <pc:docMk/>
          <pc:sldMk cId="1194128685" sldId="349"/>
        </pc:sldMkLst>
      </pc:sldChg>
      <pc:sldChg chg="add">
        <pc:chgData name="Elizabeth &quot;Libby&quot; Rigo" userId="89faecd5-8b23-4a53-b24e-fca4cb9a6ab8" providerId="ADAL" clId="{3F2F32B3-D875-4C45-8996-B1D474CC0800}" dt="2024-04-09T15:01:26.754" v="21"/>
        <pc:sldMkLst>
          <pc:docMk/>
          <pc:sldMk cId="1662308603" sldId="350"/>
        </pc:sldMkLst>
      </pc:sldChg>
      <pc:sldChg chg="add">
        <pc:chgData name="Elizabeth &quot;Libby&quot; Rigo" userId="89faecd5-8b23-4a53-b24e-fca4cb9a6ab8" providerId="ADAL" clId="{3F2F32B3-D875-4C45-8996-B1D474CC0800}" dt="2024-04-09T15:01:26.754" v="21"/>
        <pc:sldMkLst>
          <pc:docMk/>
          <pc:sldMk cId="3238503479" sldId="351"/>
        </pc:sldMkLst>
      </pc:sldChg>
      <pc:sldChg chg="add">
        <pc:chgData name="Elizabeth &quot;Libby&quot; Rigo" userId="89faecd5-8b23-4a53-b24e-fca4cb9a6ab8" providerId="ADAL" clId="{3F2F32B3-D875-4C45-8996-B1D474CC0800}" dt="2024-04-09T15:01:26.754" v="21"/>
        <pc:sldMkLst>
          <pc:docMk/>
          <pc:sldMk cId="1579340201" sldId="352"/>
        </pc:sldMkLst>
      </pc:sldChg>
      <pc:sldChg chg="add">
        <pc:chgData name="Elizabeth &quot;Libby&quot; Rigo" userId="89faecd5-8b23-4a53-b24e-fca4cb9a6ab8" providerId="ADAL" clId="{3F2F32B3-D875-4C45-8996-B1D474CC0800}" dt="2024-04-09T15:01:26.754" v="21"/>
        <pc:sldMkLst>
          <pc:docMk/>
          <pc:sldMk cId="1018331421" sldId="353"/>
        </pc:sldMkLst>
      </pc:sldChg>
      <pc:sldChg chg="add">
        <pc:chgData name="Elizabeth &quot;Libby&quot; Rigo" userId="89faecd5-8b23-4a53-b24e-fca4cb9a6ab8" providerId="ADAL" clId="{3F2F32B3-D875-4C45-8996-B1D474CC0800}" dt="2024-04-09T15:01:26.754" v="21"/>
        <pc:sldMkLst>
          <pc:docMk/>
          <pc:sldMk cId="367379901" sldId="354"/>
        </pc:sldMkLst>
      </pc:sldChg>
      <pc:sldChg chg="add">
        <pc:chgData name="Elizabeth &quot;Libby&quot; Rigo" userId="89faecd5-8b23-4a53-b24e-fca4cb9a6ab8" providerId="ADAL" clId="{3F2F32B3-D875-4C45-8996-B1D474CC0800}" dt="2024-04-09T15:01:26.754" v="21"/>
        <pc:sldMkLst>
          <pc:docMk/>
          <pc:sldMk cId="3937908565" sldId="355"/>
        </pc:sldMkLst>
      </pc:sldChg>
      <pc:sldChg chg="add">
        <pc:chgData name="Elizabeth &quot;Libby&quot; Rigo" userId="89faecd5-8b23-4a53-b24e-fca4cb9a6ab8" providerId="ADAL" clId="{3F2F32B3-D875-4C45-8996-B1D474CC0800}" dt="2024-04-09T15:01:26.754" v="21"/>
        <pc:sldMkLst>
          <pc:docMk/>
          <pc:sldMk cId="327580817" sldId="356"/>
        </pc:sldMkLst>
      </pc:sldChg>
      <pc:sldChg chg="add">
        <pc:chgData name="Elizabeth &quot;Libby&quot; Rigo" userId="89faecd5-8b23-4a53-b24e-fca4cb9a6ab8" providerId="ADAL" clId="{3F2F32B3-D875-4C45-8996-B1D474CC0800}" dt="2024-04-10T13:03:47.754" v="23"/>
        <pc:sldMkLst>
          <pc:docMk/>
          <pc:sldMk cId="1221676982" sldId="357"/>
        </pc:sldMkLst>
      </pc:sldChg>
      <pc:sldChg chg="add">
        <pc:chgData name="Elizabeth &quot;Libby&quot; Rigo" userId="89faecd5-8b23-4a53-b24e-fca4cb9a6ab8" providerId="ADAL" clId="{3F2F32B3-D875-4C45-8996-B1D474CC0800}" dt="2024-04-10T13:03:47.754" v="23"/>
        <pc:sldMkLst>
          <pc:docMk/>
          <pc:sldMk cId="621115544" sldId="358"/>
        </pc:sldMkLst>
      </pc:sldChg>
      <pc:sldChg chg="add">
        <pc:chgData name="Elizabeth &quot;Libby&quot; Rigo" userId="89faecd5-8b23-4a53-b24e-fca4cb9a6ab8" providerId="ADAL" clId="{3F2F32B3-D875-4C45-8996-B1D474CC0800}" dt="2024-04-10T13:03:47.754" v="23"/>
        <pc:sldMkLst>
          <pc:docMk/>
          <pc:sldMk cId="3547690652" sldId="359"/>
        </pc:sldMkLst>
      </pc:sldChg>
      <pc:sldChg chg="add">
        <pc:chgData name="Elizabeth &quot;Libby&quot; Rigo" userId="89faecd5-8b23-4a53-b24e-fca4cb9a6ab8" providerId="ADAL" clId="{3F2F32B3-D875-4C45-8996-B1D474CC0800}" dt="2024-04-10T13:03:47.754" v="23"/>
        <pc:sldMkLst>
          <pc:docMk/>
          <pc:sldMk cId="640763745" sldId="360"/>
        </pc:sldMkLst>
      </pc:sldChg>
      <pc:sldChg chg="add">
        <pc:chgData name="Elizabeth &quot;Libby&quot; Rigo" userId="89faecd5-8b23-4a53-b24e-fca4cb9a6ab8" providerId="ADAL" clId="{3F2F32B3-D875-4C45-8996-B1D474CC0800}" dt="2024-04-10T13:03:47.754" v="23"/>
        <pc:sldMkLst>
          <pc:docMk/>
          <pc:sldMk cId="3988860061" sldId="361"/>
        </pc:sldMkLst>
      </pc:sldChg>
      <pc:sldChg chg="add">
        <pc:chgData name="Elizabeth &quot;Libby&quot; Rigo" userId="89faecd5-8b23-4a53-b24e-fca4cb9a6ab8" providerId="ADAL" clId="{3F2F32B3-D875-4C45-8996-B1D474CC0800}" dt="2024-04-10T13:03:47.754" v="23"/>
        <pc:sldMkLst>
          <pc:docMk/>
          <pc:sldMk cId="164697919" sldId="362"/>
        </pc:sldMkLst>
      </pc:sldChg>
      <pc:sldChg chg="add">
        <pc:chgData name="Elizabeth &quot;Libby&quot; Rigo" userId="89faecd5-8b23-4a53-b24e-fca4cb9a6ab8" providerId="ADAL" clId="{3F2F32B3-D875-4C45-8996-B1D474CC0800}" dt="2024-04-10T13:03:47.754" v="23"/>
        <pc:sldMkLst>
          <pc:docMk/>
          <pc:sldMk cId="4197341436" sldId="363"/>
        </pc:sldMkLst>
      </pc:sldChg>
      <pc:sldChg chg="add">
        <pc:chgData name="Elizabeth &quot;Libby&quot; Rigo" userId="89faecd5-8b23-4a53-b24e-fca4cb9a6ab8" providerId="ADAL" clId="{3F2F32B3-D875-4C45-8996-B1D474CC0800}" dt="2024-04-10T13:03:47.754" v="23"/>
        <pc:sldMkLst>
          <pc:docMk/>
          <pc:sldMk cId="2361372484" sldId="364"/>
        </pc:sldMkLst>
      </pc:sldChg>
      <pc:sldChg chg="add">
        <pc:chgData name="Elizabeth &quot;Libby&quot; Rigo" userId="89faecd5-8b23-4a53-b24e-fca4cb9a6ab8" providerId="ADAL" clId="{3F2F32B3-D875-4C45-8996-B1D474CC0800}" dt="2024-04-10T13:03:47.754" v="23"/>
        <pc:sldMkLst>
          <pc:docMk/>
          <pc:sldMk cId="3217001399" sldId="365"/>
        </pc:sldMkLst>
      </pc:sldChg>
      <pc:sldChg chg="add">
        <pc:chgData name="Elizabeth &quot;Libby&quot; Rigo" userId="89faecd5-8b23-4a53-b24e-fca4cb9a6ab8" providerId="ADAL" clId="{3F2F32B3-D875-4C45-8996-B1D474CC0800}" dt="2024-04-10T13:03:47.754" v="23"/>
        <pc:sldMkLst>
          <pc:docMk/>
          <pc:sldMk cId="796545705" sldId="366"/>
        </pc:sldMkLst>
      </pc:sldChg>
      <pc:sldChg chg="add">
        <pc:chgData name="Elizabeth &quot;Libby&quot; Rigo" userId="89faecd5-8b23-4a53-b24e-fca4cb9a6ab8" providerId="ADAL" clId="{3F2F32B3-D875-4C45-8996-B1D474CC0800}" dt="2024-04-10T13:03:47.754" v="23"/>
        <pc:sldMkLst>
          <pc:docMk/>
          <pc:sldMk cId="3285147730" sldId="367"/>
        </pc:sldMkLst>
      </pc:sldChg>
      <pc:sldChg chg="add">
        <pc:chgData name="Elizabeth &quot;Libby&quot; Rigo" userId="89faecd5-8b23-4a53-b24e-fca4cb9a6ab8" providerId="ADAL" clId="{3F2F32B3-D875-4C45-8996-B1D474CC0800}" dt="2024-04-10T13:03:47.754" v="23"/>
        <pc:sldMkLst>
          <pc:docMk/>
          <pc:sldMk cId="2314564456" sldId="368"/>
        </pc:sldMkLst>
      </pc:sldChg>
      <pc:sldChg chg="add">
        <pc:chgData name="Elizabeth &quot;Libby&quot; Rigo" userId="89faecd5-8b23-4a53-b24e-fca4cb9a6ab8" providerId="ADAL" clId="{3F2F32B3-D875-4C45-8996-B1D474CC0800}" dt="2024-04-10T13:03:47.754" v="23"/>
        <pc:sldMkLst>
          <pc:docMk/>
          <pc:sldMk cId="995234727" sldId="369"/>
        </pc:sldMkLst>
      </pc:sldChg>
      <pc:sldChg chg="add">
        <pc:chgData name="Elizabeth &quot;Libby&quot; Rigo" userId="89faecd5-8b23-4a53-b24e-fca4cb9a6ab8" providerId="ADAL" clId="{3F2F32B3-D875-4C45-8996-B1D474CC0800}" dt="2024-04-10T13:03:47.754" v="23"/>
        <pc:sldMkLst>
          <pc:docMk/>
          <pc:sldMk cId="2212687906" sldId="370"/>
        </pc:sldMkLst>
      </pc:sldChg>
      <pc:sldChg chg="add">
        <pc:chgData name="Elizabeth &quot;Libby&quot; Rigo" userId="89faecd5-8b23-4a53-b24e-fca4cb9a6ab8" providerId="ADAL" clId="{3F2F32B3-D875-4C45-8996-B1D474CC0800}" dt="2024-04-10T13:03:47.754" v="23"/>
        <pc:sldMkLst>
          <pc:docMk/>
          <pc:sldMk cId="1370007552" sldId="371"/>
        </pc:sldMkLst>
      </pc:sldChg>
      <pc:sldChg chg="add">
        <pc:chgData name="Elizabeth &quot;Libby&quot; Rigo" userId="89faecd5-8b23-4a53-b24e-fca4cb9a6ab8" providerId="ADAL" clId="{3F2F32B3-D875-4C45-8996-B1D474CC0800}" dt="2024-04-10T13:03:47.754" v="23"/>
        <pc:sldMkLst>
          <pc:docMk/>
          <pc:sldMk cId="2232463622" sldId="372"/>
        </pc:sldMkLst>
      </pc:sldChg>
      <pc:sldChg chg="add">
        <pc:chgData name="Elizabeth &quot;Libby&quot; Rigo" userId="89faecd5-8b23-4a53-b24e-fca4cb9a6ab8" providerId="ADAL" clId="{3F2F32B3-D875-4C45-8996-B1D474CC0800}" dt="2024-04-10T13:03:47.754" v="23"/>
        <pc:sldMkLst>
          <pc:docMk/>
          <pc:sldMk cId="549602175" sldId="373"/>
        </pc:sldMkLst>
      </pc:sldChg>
      <pc:sldChg chg="add">
        <pc:chgData name="Elizabeth &quot;Libby&quot; Rigo" userId="89faecd5-8b23-4a53-b24e-fca4cb9a6ab8" providerId="ADAL" clId="{3F2F32B3-D875-4C45-8996-B1D474CC0800}" dt="2024-04-10T13:03:47.754" v="23"/>
        <pc:sldMkLst>
          <pc:docMk/>
          <pc:sldMk cId="3178905104" sldId="374"/>
        </pc:sldMkLst>
      </pc:sldChg>
      <pc:sldChg chg="add">
        <pc:chgData name="Elizabeth &quot;Libby&quot; Rigo" userId="89faecd5-8b23-4a53-b24e-fca4cb9a6ab8" providerId="ADAL" clId="{3F2F32B3-D875-4C45-8996-B1D474CC0800}" dt="2024-04-10T13:03:47.754" v="23"/>
        <pc:sldMkLst>
          <pc:docMk/>
          <pc:sldMk cId="114352683" sldId="375"/>
        </pc:sldMkLst>
      </pc:sldChg>
      <pc:sldChg chg="add">
        <pc:chgData name="Elizabeth &quot;Libby&quot; Rigo" userId="89faecd5-8b23-4a53-b24e-fca4cb9a6ab8" providerId="ADAL" clId="{3F2F32B3-D875-4C45-8996-B1D474CC0800}" dt="2024-04-10T13:03:47.754" v="23"/>
        <pc:sldMkLst>
          <pc:docMk/>
          <pc:sldMk cId="4057128740" sldId="376"/>
        </pc:sldMkLst>
      </pc:sldChg>
      <pc:sldChg chg="add">
        <pc:chgData name="Elizabeth &quot;Libby&quot; Rigo" userId="89faecd5-8b23-4a53-b24e-fca4cb9a6ab8" providerId="ADAL" clId="{3F2F32B3-D875-4C45-8996-B1D474CC0800}" dt="2024-04-10T13:03:47.754" v="23"/>
        <pc:sldMkLst>
          <pc:docMk/>
          <pc:sldMk cId="4241401313" sldId="377"/>
        </pc:sldMkLst>
      </pc:sldChg>
      <pc:sldChg chg="add">
        <pc:chgData name="Elizabeth &quot;Libby&quot; Rigo" userId="89faecd5-8b23-4a53-b24e-fca4cb9a6ab8" providerId="ADAL" clId="{3F2F32B3-D875-4C45-8996-B1D474CC0800}" dt="2024-04-10T13:03:47.754" v="23"/>
        <pc:sldMkLst>
          <pc:docMk/>
          <pc:sldMk cId="881119445" sldId="378"/>
        </pc:sldMkLst>
      </pc:sldChg>
      <pc:sldChg chg="add">
        <pc:chgData name="Elizabeth &quot;Libby&quot; Rigo" userId="89faecd5-8b23-4a53-b24e-fca4cb9a6ab8" providerId="ADAL" clId="{3F2F32B3-D875-4C45-8996-B1D474CC0800}" dt="2024-04-10T13:03:47.754" v="23"/>
        <pc:sldMkLst>
          <pc:docMk/>
          <pc:sldMk cId="3247369737" sldId="379"/>
        </pc:sldMkLst>
      </pc:sldChg>
      <pc:sldChg chg="add">
        <pc:chgData name="Elizabeth &quot;Libby&quot; Rigo" userId="89faecd5-8b23-4a53-b24e-fca4cb9a6ab8" providerId="ADAL" clId="{3F2F32B3-D875-4C45-8996-B1D474CC0800}" dt="2024-04-10T13:03:47.754" v="23"/>
        <pc:sldMkLst>
          <pc:docMk/>
          <pc:sldMk cId="3876995965" sldId="380"/>
        </pc:sldMkLst>
      </pc:sldChg>
      <pc:sldChg chg="add">
        <pc:chgData name="Elizabeth &quot;Libby&quot; Rigo" userId="89faecd5-8b23-4a53-b24e-fca4cb9a6ab8" providerId="ADAL" clId="{3F2F32B3-D875-4C45-8996-B1D474CC0800}" dt="2024-04-10T13:03:47.754" v="23"/>
        <pc:sldMkLst>
          <pc:docMk/>
          <pc:sldMk cId="2776441953" sldId="381"/>
        </pc:sldMkLst>
      </pc:sldChg>
      <pc:sldChg chg="add">
        <pc:chgData name="Elizabeth &quot;Libby&quot; Rigo" userId="89faecd5-8b23-4a53-b24e-fca4cb9a6ab8" providerId="ADAL" clId="{3F2F32B3-D875-4C45-8996-B1D474CC0800}" dt="2024-04-10T13:03:47.754" v="23"/>
        <pc:sldMkLst>
          <pc:docMk/>
          <pc:sldMk cId="4030157877" sldId="382"/>
        </pc:sldMkLst>
      </pc:sldChg>
      <pc:sldChg chg="add">
        <pc:chgData name="Elizabeth &quot;Libby&quot; Rigo" userId="89faecd5-8b23-4a53-b24e-fca4cb9a6ab8" providerId="ADAL" clId="{3F2F32B3-D875-4C45-8996-B1D474CC0800}" dt="2024-04-10T13:03:47.754" v="23"/>
        <pc:sldMkLst>
          <pc:docMk/>
          <pc:sldMk cId="2613854709" sldId="383"/>
        </pc:sldMkLst>
      </pc:sldChg>
      <pc:sldChg chg="add">
        <pc:chgData name="Elizabeth &quot;Libby&quot; Rigo" userId="89faecd5-8b23-4a53-b24e-fca4cb9a6ab8" providerId="ADAL" clId="{3F2F32B3-D875-4C45-8996-B1D474CC0800}" dt="2024-04-10T13:03:47.754" v="23"/>
        <pc:sldMkLst>
          <pc:docMk/>
          <pc:sldMk cId="3637847571" sldId="384"/>
        </pc:sldMkLst>
      </pc:sldChg>
      <pc:sldChg chg="add">
        <pc:chgData name="Elizabeth &quot;Libby&quot; Rigo" userId="89faecd5-8b23-4a53-b24e-fca4cb9a6ab8" providerId="ADAL" clId="{3F2F32B3-D875-4C45-8996-B1D474CC0800}" dt="2024-04-10T13:03:47.754" v="23"/>
        <pc:sldMkLst>
          <pc:docMk/>
          <pc:sldMk cId="1622728891" sldId="385"/>
        </pc:sldMkLst>
      </pc:sldChg>
      <pc:sldChg chg="add">
        <pc:chgData name="Elizabeth &quot;Libby&quot; Rigo" userId="89faecd5-8b23-4a53-b24e-fca4cb9a6ab8" providerId="ADAL" clId="{3F2F32B3-D875-4C45-8996-B1D474CC0800}" dt="2024-04-10T13:03:47.754" v="23"/>
        <pc:sldMkLst>
          <pc:docMk/>
          <pc:sldMk cId="2459515340" sldId="386"/>
        </pc:sldMkLst>
      </pc:sldChg>
      <pc:sldChg chg="add">
        <pc:chgData name="Elizabeth &quot;Libby&quot; Rigo" userId="89faecd5-8b23-4a53-b24e-fca4cb9a6ab8" providerId="ADAL" clId="{3F2F32B3-D875-4C45-8996-B1D474CC0800}" dt="2024-04-10T13:03:47.754" v="23"/>
        <pc:sldMkLst>
          <pc:docMk/>
          <pc:sldMk cId="3164031786" sldId="387"/>
        </pc:sldMkLst>
      </pc:sldChg>
      <pc:sldChg chg="add">
        <pc:chgData name="Elizabeth &quot;Libby&quot; Rigo" userId="89faecd5-8b23-4a53-b24e-fca4cb9a6ab8" providerId="ADAL" clId="{3F2F32B3-D875-4C45-8996-B1D474CC0800}" dt="2024-04-10T13:03:47.754" v="23"/>
        <pc:sldMkLst>
          <pc:docMk/>
          <pc:sldMk cId="950982240" sldId="388"/>
        </pc:sldMkLst>
      </pc:sldChg>
      <pc:sldChg chg="add">
        <pc:chgData name="Elizabeth &quot;Libby&quot; Rigo" userId="89faecd5-8b23-4a53-b24e-fca4cb9a6ab8" providerId="ADAL" clId="{3F2F32B3-D875-4C45-8996-B1D474CC0800}" dt="2024-04-10T13:03:47.754" v="23"/>
        <pc:sldMkLst>
          <pc:docMk/>
          <pc:sldMk cId="73412805" sldId="389"/>
        </pc:sldMkLst>
      </pc:sldChg>
      <pc:sldChg chg="add">
        <pc:chgData name="Elizabeth &quot;Libby&quot; Rigo" userId="89faecd5-8b23-4a53-b24e-fca4cb9a6ab8" providerId="ADAL" clId="{3F2F32B3-D875-4C45-8996-B1D474CC0800}" dt="2024-04-10T13:03:47.754" v="23"/>
        <pc:sldMkLst>
          <pc:docMk/>
          <pc:sldMk cId="1779500594" sldId="390"/>
        </pc:sldMkLst>
      </pc:sldChg>
      <pc:sldChg chg="add">
        <pc:chgData name="Elizabeth &quot;Libby&quot; Rigo" userId="89faecd5-8b23-4a53-b24e-fca4cb9a6ab8" providerId="ADAL" clId="{3F2F32B3-D875-4C45-8996-B1D474CC0800}" dt="2024-04-10T13:03:47.754" v="23"/>
        <pc:sldMkLst>
          <pc:docMk/>
          <pc:sldMk cId="1884512936" sldId="391"/>
        </pc:sldMkLst>
      </pc:sldChg>
      <pc:sldChg chg="add">
        <pc:chgData name="Elizabeth &quot;Libby&quot; Rigo" userId="89faecd5-8b23-4a53-b24e-fca4cb9a6ab8" providerId="ADAL" clId="{3F2F32B3-D875-4C45-8996-B1D474CC0800}" dt="2024-04-10T13:03:47.754" v="23"/>
        <pc:sldMkLst>
          <pc:docMk/>
          <pc:sldMk cId="2528979125" sldId="392"/>
        </pc:sldMkLst>
      </pc:sldChg>
      <pc:sldChg chg="add">
        <pc:chgData name="Elizabeth &quot;Libby&quot; Rigo" userId="89faecd5-8b23-4a53-b24e-fca4cb9a6ab8" providerId="ADAL" clId="{3F2F32B3-D875-4C45-8996-B1D474CC0800}" dt="2024-04-10T13:03:47.754" v="23"/>
        <pc:sldMkLst>
          <pc:docMk/>
          <pc:sldMk cId="4171617882" sldId="393"/>
        </pc:sldMkLst>
      </pc:sldChg>
      <pc:sldChg chg="add">
        <pc:chgData name="Elizabeth &quot;Libby&quot; Rigo" userId="89faecd5-8b23-4a53-b24e-fca4cb9a6ab8" providerId="ADAL" clId="{3F2F32B3-D875-4C45-8996-B1D474CC0800}" dt="2024-04-10T13:03:47.754" v="23"/>
        <pc:sldMkLst>
          <pc:docMk/>
          <pc:sldMk cId="1639084989" sldId="394"/>
        </pc:sldMkLst>
      </pc:sldChg>
      <pc:sldChg chg="add">
        <pc:chgData name="Elizabeth &quot;Libby&quot; Rigo" userId="89faecd5-8b23-4a53-b24e-fca4cb9a6ab8" providerId="ADAL" clId="{3F2F32B3-D875-4C45-8996-B1D474CC0800}" dt="2024-04-10T13:03:47.754" v="23"/>
        <pc:sldMkLst>
          <pc:docMk/>
          <pc:sldMk cId="4271050816" sldId="395"/>
        </pc:sldMkLst>
      </pc:sldChg>
      <pc:sldChg chg="add">
        <pc:chgData name="Elizabeth &quot;Libby&quot; Rigo" userId="89faecd5-8b23-4a53-b24e-fca4cb9a6ab8" providerId="ADAL" clId="{3F2F32B3-D875-4C45-8996-B1D474CC0800}" dt="2024-04-10T13:03:47.754" v="23"/>
        <pc:sldMkLst>
          <pc:docMk/>
          <pc:sldMk cId="2074567911" sldId="396"/>
        </pc:sldMkLst>
      </pc:sldChg>
      <pc:sldChg chg="add">
        <pc:chgData name="Elizabeth &quot;Libby&quot; Rigo" userId="89faecd5-8b23-4a53-b24e-fca4cb9a6ab8" providerId="ADAL" clId="{3F2F32B3-D875-4C45-8996-B1D474CC0800}" dt="2024-04-10T13:03:47.754" v="23"/>
        <pc:sldMkLst>
          <pc:docMk/>
          <pc:sldMk cId="3228393398" sldId="397"/>
        </pc:sldMkLst>
      </pc:sldChg>
      <pc:sldChg chg="add">
        <pc:chgData name="Elizabeth &quot;Libby&quot; Rigo" userId="89faecd5-8b23-4a53-b24e-fca4cb9a6ab8" providerId="ADAL" clId="{3F2F32B3-D875-4C45-8996-B1D474CC0800}" dt="2024-04-10T13:03:47.754" v="23"/>
        <pc:sldMkLst>
          <pc:docMk/>
          <pc:sldMk cId="1135165860" sldId="398"/>
        </pc:sldMkLst>
      </pc:sldChg>
      <pc:sldChg chg="add">
        <pc:chgData name="Elizabeth &quot;Libby&quot; Rigo" userId="89faecd5-8b23-4a53-b24e-fca4cb9a6ab8" providerId="ADAL" clId="{3F2F32B3-D875-4C45-8996-B1D474CC0800}" dt="2024-04-10T13:03:47.754" v="23"/>
        <pc:sldMkLst>
          <pc:docMk/>
          <pc:sldMk cId="3510960953" sldId="399"/>
        </pc:sldMkLst>
      </pc:sldChg>
      <pc:sldChg chg="add">
        <pc:chgData name="Elizabeth &quot;Libby&quot; Rigo" userId="89faecd5-8b23-4a53-b24e-fca4cb9a6ab8" providerId="ADAL" clId="{3F2F32B3-D875-4C45-8996-B1D474CC0800}" dt="2024-04-10T13:03:47.754" v="23"/>
        <pc:sldMkLst>
          <pc:docMk/>
          <pc:sldMk cId="938021566" sldId="400"/>
        </pc:sldMkLst>
      </pc:sldChg>
      <pc:sldChg chg="add">
        <pc:chgData name="Elizabeth &quot;Libby&quot; Rigo" userId="89faecd5-8b23-4a53-b24e-fca4cb9a6ab8" providerId="ADAL" clId="{3F2F32B3-D875-4C45-8996-B1D474CC0800}" dt="2024-04-10T13:03:47.754" v="23"/>
        <pc:sldMkLst>
          <pc:docMk/>
          <pc:sldMk cId="4056587034" sldId="401"/>
        </pc:sldMkLst>
      </pc:sldChg>
      <pc:sldChg chg="add">
        <pc:chgData name="Elizabeth &quot;Libby&quot; Rigo" userId="89faecd5-8b23-4a53-b24e-fca4cb9a6ab8" providerId="ADAL" clId="{3F2F32B3-D875-4C45-8996-B1D474CC0800}" dt="2024-04-10T13:03:47.754" v="23"/>
        <pc:sldMkLst>
          <pc:docMk/>
          <pc:sldMk cId="3066685298" sldId="402"/>
        </pc:sldMkLst>
      </pc:sldChg>
      <pc:sldChg chg="add">
        <pc:chgData name="Elizabeth &quot;Libby&quot; Rigo" userId="89faecd5-8b23-4a53-b24e-fca4cb9a6ab8" providerId="ADAL" clId="{3F2F32B3-D875-4C45-8996-B1D474CC0800}" dt="2024-04-10T13:03:47.754" v="23"/>
        <pc:sldMkLst>
          <pc:docMk/>
          <pc:sldMk cId="612345704" sldId="403"/>
        </pc:sldMkLst>
      </pc:sldChg>
      <pc:sldChg chg="add">
        <pc:chgData name="Elizabeth &quot;Libby&quot; Rigo" userId="89faecd5-8b23-4a53-b24e-fca4cb9a6ab8" providerId="ADAL" clId="{3F2F32B3-D875-4C45-8996-B1D474CC0800}" dt="2024-04-10T13:03:47.754" v="23"/>
        <pc:sldMkLst>
          <pc:docMk/>
          <pc:sldMk cId="3366365195" sldId="404"/>
        </pc:sldMkLst>
      </pc:sldChg>
      <pc:sldChg chg="add">
        <pc:chgData name="Elizabeth &quot;Libby&quot; Rigo" userId="89faecd5-8b23-4a53-b24e-fca4cb9a6ab8" providerId="ADAL" clId="{3F2F32B3-D875-4C45-8996-B1D474CC0800}" dt="2024-04-10T13:03:47.754" v="23"/>
        <pc:sldMkLst>
          <pc:docMk/>
          <pc:sldMk cId="2007701424" sldId="405"/>
        </pc:sldMkLst>
      </pc:sldChg>
      <pc:sldChg chg="add">
        <pc:chgData name="Elizabeth &quot;Libby&quot; Rigo" userId="89faecd5-8b23-4a53-b24e-fca4cb9a6ab8" providerId="ADAL" clId="{3F2F32B3-D875-4C45-8996-B1D474CC0800}" dt="2024-04-10T13:03:47.754" v="23"/>
        <pc:sldMkLst>
          <pc:docMk/>
          <pc:sldMk cId="2448827792" sldId="406"/>
        </pc:sldMkLst>
      </pc:sldChg>
      <pc:sldChg chg="add">
        <pc:chgData name="Elizabeth &quot;Libby&quot; Rigo" userId="89faecd5-8b23-4a53-b24e-fca4cb9a6ab8" providerId="ADAL" clId="{3F2F32B3-D875-4C45-8996-B1D474CC0800}" dt="2024-04-10T13:03:47.754" v="23"/>
        <pc:sldMkLst>
          <pc:docMk/>
          <pc:sldMk cId="1696216394" sldId="407"/>
        </pc:sldMkLst>
      </pc:sldChg>
      <pc:sldChg chg="add">
        <pc:chgData name="Elizabeth &quot;Libby&quot; Rigo" userId="89faecd5-8b23-4a53-b24e-fca4cb9a6ab8" providerId="ADAL" clId="{3F2F32B3-D875-4C45-8996-B1D474CC0800}" dt="2024-04-10T18:41:51.742" v="26"/>
        <pc:sldMkLst>
          <pc:docMk/>
          <pc:sldMk cId="2568771905" sldId="408"/>
        </pc:sldMkLst>
      </pc:sldChg>
      <pc:sldChg chg="add">
        <pc:chgData name="Elizabeth &quot;Libby&quot; Rigo" userId="89faecd5-8b23-4a53-b24e-fca4cb9a6ab8" providerId="ADAL" clId="{3F2F32B3-D875-4C45-8996-B1D474CC0800}" dt="2024-04-10T18:41:54.649" v="28"/>
        <pc:sldMkLst>
          <pc:docMk/>
          <pc:sldMk cId="1676420863" sldId="409"/>
        </pc:sldMkLst>
      </pc:sldChg>
      <pc:sldChg chg="add">
        <pc:chgData name="Elizabeth &quot;Libby&quot; Rigo" userId="89faecd5-8b23-4a53-b24e-fca4cb9a6ab8" providerId="ADAL" clId="{3F2F32B3-D875-4C45-8996-B1D474CC0800}" dt="2024-04-10T18:41:56.049" v="30"/>
        <pc:sldMkLst>
          <pc:docMk/>
          <pc:sldMk cId="556583715" sldId="410"/>
        </pc:sldMkLst>
      </pc:sldChg>
      <pc:sldChg chg="add">
        <pc:chgData name="Elizabeth &quot;Libby&quot; Rigo" userId="89faecd5-8b23-4a53-b24e-fca4cb9a6ab8" providerId="ADAL" clId="{3F2F32B3-D875-4C45-8996-B1D474CC0800}" dt="2024-04-10T18:41:57.118" v="32"/>
        <pc:sldMkLst>
          <pc:docMk/>
          <pc:sldMk cId="3831114665" sldId="411"/>
        </pc:sldMkLst>
      </pc:sldChg>
      <pc:sldChg chg="add">
        <pc:chgData name="Elizabeth &quot;Libby&quot; Rigo" userId="89faecd5-8b23-4a53-b24e-fca4cb9a6ab8" providerId="ADAL" clId="{3F2F32B3-D875-4C45-8996-B1D474CC0800}" dt="2024-04-10T18:41:58.890" v="34"/>
        <pc:sldMkLst>
          <pc:docMk/>
          <pc:sldMk cId="2903715290" sldId="412"/>
        </pc:sldMkLst>
      </pc:sldChg>
      <pc:sldMasterChg chg="add addSldLayout">
        <pc:chgData name="Elizabeth &quot;Libby&quot; Rigo" userId="89faecd5-8b23-4a53-b24e-fca4cb9a6ab8" providerId="ADAL" clId="{3F2F32B3-D875-4C45-8996-B1D474CC0800}" dt="2024-04-09T15:01:26.710" v="20" actId="27028"/>
        <pc:sldMasterMkLst>
          <pc:docMk/>
          <pc:sldMasterMk cId="0" sldId="2147483648"/>
        </pc:sldMasterMkLst>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49"/>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0"/>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1"/>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2"/>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3"/>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4"/>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5"/>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6"/>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7"/>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8"/>
          </pc:sldLayoutMkLst>
        </pc:sldLayoutChg>
        <pc:sldLayoutChg chg="add">
          <pc:chgData name="Elizabeth &quot;Libby&quot; Rigo" userId="89faecd5-8b23-4a53-b24e-fca4cb9a6ab8" providerId="ADAL" clId="{3F2F32B3-D875-4C45-8996-B1D474CC0800}" dt="2024-04-09T15:01:26.710" v="20" actId="27028"/>
          <pc:sldLayoutMkLst>
            <pc:docMk/>
            <pc:sldMasterMk cId="0" sldId="2147483648"/>
            <pc:sldLayoutMk cId="0" sldId="2147483659"/>
          </pc:sldLayoutMkLst>
        </pc:sldLayoutChg>
      </pc:sldMasterChg>
      <pc:sldMasterChg chg="add addSldLayout">
        <pc:chgData name="Elizabeth &quot;Libby&quot; Rigo" userId="89faecd5-8b23-4a53-b24e-fca4cb9a6ab8" providerId="ADAL" clId="{3F2F32B3-D875-4C45-8996-B1D474CC0800}" dt="2024-04-09T15:00:20.667" v="16" actId="27028"/>
        <pc:sldMasterMkLst>
          <pc:docMk/>
          <pc:sldMasterMk cId="1933737238" sldId="2147483669"/>
        </pc:sldMasterMkLst>
        <pc:sldLayoutChg chg="add">
          <pc:chgData name="Elizabeth &quot;Libby&quot; Rigo" userId="89faecd5-8b23-4a53-b24e-fca4cb9a6ab8" providerId="ADAL" clId="{3F2F32B3-D875-4C45-8996-B1D474CC0800}" dt="2024-04-09T15:00:20.667" v="16" actId="27028"/>
          <pc:sldLayoutMkLst>
            <pc:docMk/>
            <pc:sldMasterMk cId="1933737238" sldId="2147483669"/>
            <pc:sldLayoutMk cId="883251195" sldId="2147483670"/>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2615919694" sldId="2147483671"/>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189113100" sldId="2147483672"/>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672836329" sldId="2147483673"/>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918617046" sldId="2147483674"/>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684259175" sldId="2147483675"/>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307334611" sldId="2147483676"/>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751898172" sldId="2147483677"/>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3438682099" sldId="2147483678"/>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344288405" sldId="2147483679"/>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2121687544" sldId="2147483680"/>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974730665" sldId="2147483681"/>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706579209" sldId="2147483682"/>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3474734136" sldId="2147483683"/>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83061516" sldId="2147483684"/>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2777919223" sldId="2147483685"/>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342607497" sldId="2147483686"/>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1848820950" sldId="2147483687"/>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2842020310" sldId="2147483688"/>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3505933324" sldId="2147483689"/>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2111911911" sldId="2147483690"/>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324208454" sldId="2147483691"/>
          </pc:sldLayoutMkLst>
        </pc:sldLayoutChg>
        <pc:sldLayoutChg chg="add">
          <pc:chgData name="Elizabeth &quot;Libby&quot; Rigo" userId="89faecd5-8b23-4a53-b24e-fca4cb9a6ab8" providerId="ADAL" clId="{3F2F32B3-D875-4C45-8996-B1D474CC0800}" dt="2024-04-09T15:00:20.667" v="16" actId="27028"/>
          <pc:sldLayoutMkLst>
            <pc:docMk/>
            <pc:sldMasterMk cId="1933737238" sldId="2147483669"/>
            <pc:sldLayoutMk cId="977603788" sldId="2147483709"/>
          </pc:sldLayoutMkLst>
        </pc:sldLayoutChg>
      </pc:sldMasterChg>
      <pc:sldMasterChg chg="add addSldLayout">
        <pc:chgData name="Elizabeth &quot;Libby&quot; Rigo" userId="89faecd5-8b23-4a53-b24e-fca4cb9a6ab8" providerId="ADAL" clId="{3F2F32B3-D875-4C45-8996-B1D474CC0800}" dt="2024-04-09T15:00:20.667" v="16" actId="27028"/>
        <pc:sldMasterMkLst>
          <pc:docMk/>
          <pc:sldMasterMk cId="561497245" sldId="2147483710"/>
        </pc:sldMasterMkLst>
        <pc:sldLayoutChg chg="add">
          <pc:chgData name="Elizabeth &quot;Libby&quot; Rigo" userId="89faecd5-8b23-4a53-b24e-fca4cb9a6ab8" providerId="ADAL" clId="{3F2F32B3-D875-4C45-8996-B1D474CC0800}" dt="2024-04-09T15:00:20.667" v="16" actId="27028"/>
          <pc:sldLayoutMkLst>
            <pc:docMk/>
            <pc:sldMasterMk cId="561497245" sldId="2147483710"/>
            <pc:sldLayoutMk cId="2902197596" sldId="2147483711"/>
          </pc:sldLayoutMkLst>
        </pc:sldLayoutChg>
        <pc:sldLayoutChg chg="add">
          <pc:chgData name="Elizabeth &quot;Libby&quot; Rigo" userId="89faecd5-8b23-4a53-b24e-fca4cb9a6ab8" providerId="ADAL" clId="{3F2F32B3-D875-4C45-8996-B1D474CC0800}" dt="2024-04-09T15:00:20.667" v="16" actId="27028"/>
          <pc:sldLayoutMkLst>
            <pc:docMk/>
            <pc:sldMasterMk cId="561497245" sldId="2147483710"/>
            <pc:sldLayoutMk cId="2055384221" sldId="2147483712"/>
          </pc:sldLayoutMkLst>
        </pc:sldLayoutChg>
        <pc:sldLayoutChg chg="add">
          <pc:chgData name="Elizabeth &quot;Libby&quot; Rigo" userId="89faecd5-8b23-4a53-b24e-fca4cb9a6ab8" providerId="ADAL" clId="{3F2F32B3-D875-4C45-8996-B1D474CC0800}" dt="2024-04-09T15:00:20.667" v="16" actId="27028"/>
          <pc:sldLayoutMkLst>
            <pc:docMk/>
            <pc:sldMasterMk cId="561497245" sldId="2147483710"/>
            <pc:sldLayoutMk cId="2519075169" sldId="2147483713"/>
          </pc:sldLayoutMkLst>
        </pc:sldLayoutChg>
        <pc:sldLayoutChg chg="add">
          <pc:chgData name="Elizabeth &quot;Libby&quot; Rigo" userId="89faecd5-8b23-4a53-b24e-fca4cb9a6ab8" providerId="ADAL" clId="{3F2F32B3-D875-4C45-8996-B1D474CC0800}" dt="2024-04-09T15:00:20.667" v="16" actId="27028"/>
          <pc:sldLayoutMkLst>
            <pc:docMk/>
            <pc:sldMasterMk cId="561497245" sldId="2147483710"/>
            <pc:sldLayoutMk cId="430888547" sldId="2147483714"/>
          </pc:sldLayoutMkLst>
        </pc:sldLayoutChg>
      </pc:sldMasterChg>
      <pc:sldMasterChg chg="del delSldLayout">
        <pc:chgData name="Elizabeth &quot;Libby&quot; Rigo" userId="89faecd5-8b23-4a53-b24e-fca4cb9a6ab8" providerId="ADAL" clId="{3F2F32B3-D875-4C45-8996-B1D474CC0800}" dt="2024-04-09T13:21:24.013" v="12" actId="2696"/>
        <pc:sldMasterMkLst>
          <pc:docMk/>
          <pc:sldMasterMk cId="3588227267" sldId="2147483711"/>
        </pc:sldMasterMkLst>
        <pc:sldLayoutChg chg="del">
          <pc:chgData name="Elizabeth &quot;Libby&quot; Rigo" userId="89faecd5-8b23-4a53-b24e-fca4cb9a6ab8" providerId="ADAL" clId="{3F2F32B3-D875-4C45-8996-B1D474CC0800}" dt="2024-04-09T13:21:24.013" v="12" actId="2696"/>
          <pc:sldLayoutMkLst>
            <pc:docMk/>
            <pc:sldMasterMk cId="3588227267" sldId="2147483711"/>
            <pc:sldLayoutMk cId="3768027519" sldId="2147483700"/>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457442465" sldId="2147483701"/>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542674452" sldId="2147483702"/>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3411555131" sldId="2147483703"/>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1719753433" sldId="2147483704"/>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2164170359" sldId="2147483705"/>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1082613106" sldId="2147483706"/>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439679721" sldId="2147483707"/>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1676472886" sldId="2147483708"/>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811964748" sldId="2147483709"/>
          </pc:sldLayoutMkLst>
        </pc:sldLayoutChg>
        <pc:sldLayoutChg chg="del">
          <pc:chgData name="Elizabeth &quot;Libby&quot; Rigo" userId="89faecd5-8b23-4a53-b24e-fca4cb9a6ab8" providerId="ADAL" clId="{3F2F32B3-D875-4C45-8996-B1D474CC0800}" dt="2024-04-09T13:21:24.013" v="12" actId="2696"/>
          <pc:sldLayoutMkLst>
            <pc:docMk/>
            <pc:sldMasterMk cId="3588227267" sldId="2147483711"/>
            <pc:sldLayoutMk cId="309642969" sldId="2147483710"/>
          </pc:sldLayoutMkLst>
        </pc:sldLayoutChg>
      </pc:sldMasterChg>
      <pc:sldMasterChg chg="delSldLayout">
        <pc:chgData name="Elizabeth &quot;Libby&quot; Rigo" userId="89faecd5-8b23-4a53-b24e-fca4cb9a6ab8" providerId="ADAL" clId="{3F2F32B3-D875-4C45-8996-B1D474CC0800}" dt="2024-04-09T15:01:02.964" v="19" actId="2696"/>
        <pc:sldMasterMkLst>
          <pc:docMk/>
          <pc:sldMasterMk cId="142617934" sldId="2147483767"/>
        </pc:sldMasterMkLst>
        <pc:sldLayoutChg chg="del">
          <pc:chgData name="Elizabeth &quot;Libby&quot; Rigo" userId="89faecd5-8b23-4a53-b24e-fca4cb9a6ab8" providerId="ADAL" clId="{3F2F32B3-D875-4C45-8996-B1D474CC0800}" dt="2024-04-09T15:01:02.964" v="19" actId="2696"/>
          <pc:sldLayoutMkLst>
            <pc:docMk/>
            <pc:sldMasterMk cId="142617934" sldId="2147483767"/>
            <pc:sldLayoutMk cId="2124468570" sldId="2147483798"/>
          </pc:sldLayoutMkLst>
        </pc:sldLayoutChg>
      </pc:sldMasterChg>
      <pc:sldMasterChg chg="add del addSldLayout delSldLayout">
        <pc:chgData name="Elizabeth &quot;Libby&quot; Rigo" userId="89faecd5-8b23-4a53-b24e-fca4cb9a6ab8" providerId="ADAL" clId="{3F2F32B3-D875-4C45-8996-B1D474CC0800}" dt="2024-04-10T18:41:51.732" v="25" actId="27028"/>
        <pc:sldMasterMkLst>
          <pc:docMk/>
          <pc:sldMasterMk cId="344932511" sldId="2147483802"/>
        </pc:sldMasterMkLst>
        <pc:sldLayoutChg chg="add del">
          <pc:chgData name="Elizabeth &quot;Libby&quot; Rigo" userId="89faecd5-8b23-4a53-b24e-fca4cb9a6ab8" providerId="ADAL" clId="{3F2F32B3-D875-4C45-8996-B1D474CC0800}" dt="2024-04-10T18:41:51.732" v="25" actId="27028"/>
          <pc:sldLayoutMkLst>
            <pc:docMk/>
            <pc:sldMasterMk cId="344932511" sldId="2147483802"/>
            <pc:sldLayoutMk cId="1977065811" sldId="2147483801"/>
          </pc:sldLayoutMkLst>
        </pc:sldLayoutChg>
      </pc:sldMasterChg>
      <pc:sldMasterChg chg="delSldLayout">
        <pc:chgData name="Elizabeth &quot;Libby&quot; Rigo" userId="89faecd5-8b23-4a53-b24e-fca4cb9a6ab8" providerId="ADAL" clId="{3F2F32B3-D875-4C45-8996-B1D474CC0800}" dt="2024-04-09T14:59:59.342" v="15" actId="2696"/>
        <pc:sldMasterMkLst>
          <pc:docMk/>
          <pc:sldMasterMk cId="142617934" sldId="2147483804"/>
        </pc:sldMasterMkLst>
        <pc:sldLayoutChg chg="del">
          <pc:chgData name="Elizabeth &quot;Libby&quot; Rigo" userId="89faecd5-8b23-4a53-b24e-fca4cb9a6ab8" providerId="ADAL" clId="{3F2F32B3-D875-4C45-8996-B1D474CC0800}" dt="2024-04-09T14:59:59.342" v="15" actId="2696"/>
          <pc:sldLayoutMkLst>
            <pc:docMk/>
            <pc:sldMasterMk cId="142617934" sldId="2147483804"/>
            <pc:sldLayoutMk cId="671476453" sldId="21474837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C54D1-D02D-41A8-BFFF-0C994226E71F}"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C2694-6B7D-4AA0-9526-A75759655333}" type="slidenum">
              <a:rPr lang="en-US" smtClean="0"/>
              <a:t>‹#›</a:t>
            </a:fld>
            <a:endParaRPr lang="en-US"/>
          </a:p>
        </p:txBody>
      </p:sp>
    </p:spTree>
    <p:extLst>
      <p:ext uri="{BB962C8B-B14F-4D97-AF65-F5344CB8AC3E}">
        <p14:creationId xmlns:p14="http://schemas.microsoft.com/office/powerpoint/2010/main" val="154411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5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Cortisol is a steroid hormone that your adrenal glands, the endocrine glands on top of your kidneys, produce and release. </a:t>
            </a:r>
          </a:p>
          <a:p>
            <a:endParaRPr lang="en-US"/>
          </a:p>
          <a:p>
            <a:r>
              <a:rPr lang="en-US"/>
              <a:t>Cortisol affects several aspects of your body and mainly helps regulate your body's response to stres</a:t>
            </a:r>
          </a:p>
          <a:p>
            <a:endParaRPr lang="en-US"/>
          </a:p>
          <a:p>
            <a:endParaRPr lang="en-US"/>
          </a:p>
          <a:p>
            <a:r>
              <a:rPr lang="en-US"/>
              <a:t>Your body continuously monitors your cortisol levels to maintain steady levels (homeostasis). Higher-than-normal or lower-than-normal cortisol levels can be harmful to your health.</a:t>
            </a:r>
          </a:p>
          <a:p>
            <a:endParaRPr lang="en-US"/>
          </a:p>
          <a:p>
            <a:r>
              <a:rPr lang="en-US"/>
              <a:t>Acute stress: Acute stress happens when you’re in sudden danger within a short period of time. For example, barely avoiding a car accident or being chased by an animal are situations that cause acute stress.</a:t>
            </a:r>
          </a:p>
          <a:p>
            <a:r>
              <a:rPr lang="en-US"/>
              <a:t>Chronic stress: Chronic (long-term) stress happens when you experience ongoing situations that cause frustration or anxiety. For example, having a difficult or frustrating job or having a chronic illness can cause chronic stress.</a:t>
            </a:r>
          </a:p>
          <a:p>
            <a:r>
              <a:rPr lang="en-US"/>
              <a:t>Traumatic stress: Traumatic stress happens when you experience a life-threatening event that induces fear and a feeling of helplessness. For example, experiencing an extreme weather event, such as a tornado, or experiencing war or sexual assault can cause traumatic stress. In some cases, these events can lead to post-traumatic stress disorder (PTSD).</a:t>
            </a:r>
          </a:p>
          <a:p>
            <a:r>
              <a:rPr lang="en-US"/>
              <a:t>Your body releases cortisol when you experience any of these types of stress.</a:t>
            </a:r>
          </a:p>
          <a:p>
            <a:endParaRPr lang="en-US"/>
          </a:p>
          <a:p>
            <a:r>
              <a:rPr lang="en-US"/>
              <a:t>https://my.clevelandclinic.org/health/articles/22187-cortisol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is not normally considered a mental health problem. But it is connected to our mental health in several ways: Stress can cause mental health problems. And it can make existing problems worse.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more than 160 million people who are a part of the U.S. workforce today.1 Work is one of the most vital parts of life, powerfully shaping our health, wealth, and well-being.2 At its best, work provides us the ability to support ourselves and our loved ones, and can also provide us with a sense of meaning, opportunities for growth, and a community. When people thrive at work, they are more likely to feel physically and mentally healthy overall, and to contribute positively to their workplace.3 This creates both a responsibility and unique opportunity for leaders to create workplace environments that support the health and well-being of workers.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is a response to a perceived threat. </a:t>
            </a:r>
          </a:p>
          <a:p>
            <a:endParaRPr lang="en-US"/>
          </a:p>
          <a:p>
            <a:r>
              <a:rPr lang="en-US"/>
              <a:t>burnout is a state of physical, emotional, and mental exhaustion caused by prolonged or excessive stress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four A’s: avoid, alter, adapt or accept.</a:t>
            </a:r>
          </a:p>
          <a:p>
            <a:endParaRPr lang="en-US"/>
          </a:p>
          <a:p>
            <a:r>
              <a:rPr lang="en-US"/>
              <a:t>Since everyone has a unique response to stress, there is no “one size fits all” solution to managing it. No single method works for everyone or in every situation, so experiment with different techniques and strategies. Focus on what makes you feel calm and in control.</a:t>
            </a:r>
          </a:p>
          <a:p>
            <a:endParaRPr lang="en-US"/>
          </a:p>
          <a:p>
            <a:r>
              <a:rPr lang="en-US"/>
              <a:t>Don’t try to control the uncontrollable – Many things in life are beyond our control –</a:t>
            </a:r>
          </a:p>
          <a:p>
            <a:r>
              <a:rPr lang="en-US"/>
              <a:t>particularly the behavior of other people. Rather than stressing out over the uncontrollable</a:t>
            </a:r>
          </a:p>
          <a:p>
            <a:r>
              <a:rPr lang="en-US"/>
              <a:t>situation, focus on the things you can control such as the way you choose to react to</a:t>
            </a:r>
          </a:p>
          <a:p>
            <a:r>
              <a:rPr lang="en-US"/>
              <a:t>problems.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https://www.ehstoday.com/safety-leadership/article/21255395/warning-the-workplace-could-be-hazardous-to-your-mental-health</a:t>
            </a:r>
          </a:p>
          <a:p>
            <a:endParaRPr lang="en-US"/>
          </a:p>
          <a:p>
            <a:r>
              <a:rPr lang="en-US"/>
              <a:t>https://www.hhs.gov/surgeongeneral/priorities/workplace-well-being/index.html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by Library/Email from Michelle F.</a:t>
            </a:r>
          </a:p>
        </p:txBody>
      </p:sp>
      <p:sp>
        <p:nvSpPr>
          <p:cNvPr id="4" name="Slide Number Placeholder 3"/>
          <p:cNvSpPr>
            <a:spLocks noGrp="1"/>
          </p:cNvSpPr>
          <p:nvPr>
            <p:ph type="sldNum" sz="quarter" idx="5"/>
          </p:nvPr>
        </p:nvSpPr>
        <p:spPr/>
        <p:txBody>
          <a:bodyPr/>
          <a:lstStyle/>
          <a:p>
            <a:fld id="{7A6E335F-6B58-4BAC-AAD9-EC2E6DC7157D}" type="slidenum">
              <a:rPr lang="en-US" smtClean="0"/>
              <a:t>14</a:t>
            </a:fld>
            <a:endParaRPr lang="en-US"/>
          </a:p>
        </p:txBody>
      </p:sp>
    </p:spTree>
    <p:extLst>
      <p:ext uri="{BB962C8B-B14F-4D97-AF65-F5344CB8AC3E}">
        <p14:creationId xmlns:p14="http://schemas.microsoft.com/office/powerpoint/2010/main" val="134522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Workplaces can have many stressors. Issues in the workplace can exacerbate the risk of experiencing mental health challenges. Combined, these stressors can make it more difficult for workers to get their tasks done; threaten their productivity, happiness, and well-being; and lead to burnout. Because of the many potential stressors employees may be experiencing, a comprehensive approach is needed to address stressors throughout the community, and employers can be part of the solution. More than 85% of employees surveyed in 2021 by the American Psychological Association reported that actions from their employer would help their mental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the course of your life, if you experience mental health problems your thoughts, mood and behavior could be affected.  Many factors contribute to this including:</a:t>
            </a:r>
          </a:p>
          <a:p>
            <a:endParaRPr lang="en-US"/>
          </a:p>
          <a:p>
            <a:r>
              <a:rPr lang="en-US"/>
              <a:t>Biological such as brain chemistry</a:t>
            </a:r>
          </a:p>
          <a:p>
            <a:r>
              <a:rPr lang="en-US"/>
              <a:t>Family history</a:t>
            </a:r>
          </a:p>
          <a:p>
            <a:r>
              <a:rPr lang="en-US"/>
              <a:t>Life experience / trauma</a:t>
            </a:r>
          </a:p>
          <a:p>
            <a:r>
              <a:rPr lang="en-US"/>
              <a:t>Stress</a:t>
            </a:r>
          </a:p>
          <a:p>
            <a:endParaRPr lang="en-US"/>
          </a:p>
          <a:p>
            <a:r>
              <a:rPr lang="en-US"/>
              <a:t>**Stress is relative.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the course of your life, if you experience mental health problems your thoughts, mood and behavior could be affected.  Many factors contribute to this including:</a:t>
            </a:r>
          </a:p>
          <a:p>
            <a:endParaRPr lang="en-US"/>
          </a:p>
          <a:p>
            <a:r>
              <a:rPr lang="en-US"/>
              <a:t>Biological such as brain chemistry</a:t>
            </a:r>
          </a:p>
          <a:p>
            <a:r>
              <a:rPr lang="en-US"/>
              <a:t>Family history</a:t>
            </a:r>
          </a:p>
          <a:p>
            <a:r>
              <a:rPr lang="en-US"/>
              <a:t>Life experience / trauma</a:t>
            </a:r>
          </a:p>
          <a:p>
            <a:r>
              <a:rPr lang="en-US"/>
              <a:t>Stress</a:t>
            </a:r>
          </a:p>
          <a:p>
            <a:endParaRPr lang="en-US"/>
          </a:p>
          <a:p>
            <a:r>
              <a:rPr lang="en-US"/>
              <a:t>**Stress is relative.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is a normal reaction the body has when changes occur, resulting in physical, emotional and intellectual responses. Stress management training can help you deal with changes in a healthier way.</a:t>
            </a:r>
          </a:p>
          <a:p>
            <a:endParaRPr lang="en-US"/>
          </a:p>
          <a:p>
            <a:r>
              <a:rPr lang="en-US"/>
              <a:t>What is stress?</a:t>
            </a:r>
          </a:p>
          <a:p>
            <a:r>
              <a:rPr lang="en-US"/>
              <a:t>Stress is a normal human reaction that happens to everyone. In fact, the human body is designed to experience stress and react to it. When you experience changes or challenges (stressors), your body produces physical and mental responses. That’s stress.</a:t>
            </a:r>
          </a:p>
          <a:p>
            <a:endParaRPr lang="en-US"/>
          </a:p>
          <a:p>
            <a:r>
              <a:rPr lang="en-US"/>
              <a:t>Stress responses help your body adjust to new situations. Stress can be positive, keeping us alert, motivated and ready to avoid danger. For example, if you have an important test coming up, a stress response might help your body work harder and stay awake longer. But stress becomes a problem when stressors continue without relief or periods of relaxation.</a:t>
            </a:r>
          </a:p>
          <a:p>
            <a:endParaRPr lang="en-US"/>
          </a:p>
          <a:p>
            <a:endParaRPr lang="en-US"/>
          </a:p>
          <a:p>
            <a:r>
              <a:rPr lang="en-US"/>
              <a:t>https://my.clevelandclinic.org/health/articles/11874-stress</a:t>
            </a:r>
          </a:p>
          <a:p>
            <a:endParaRPr lang="en-US"/>
          </a:p>
          <a:p>
            <a:endParaRPr lang="en-US"/>
          </a:p>
          <a:p>
            <a:endParaRPr lang="en-US"/>
          </a:p>
          <a:p>
            <a:endParaRPr lang="en-US"/>
          </a:p>
          <a:p>
            <a:endParaRPr lang="en-US"/>
          </a:p>
          <a:p>
            <a:r>
              <a:rPr lang="en-US"/>
              <a:t>Good stress is short-term and it inspires and motivates you, focuses your energy and enhances performance. Bad stress, however, is the kind that wears you out, leaves you jittery and is harmful to your health. Bad stress, or distress, can lead to anxiety, confusion, poor concentration and decreased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is your body's physical and psychological response to anything you perceive as overwhelming. This may be viewed as a result of life's demands, pleasant or unpleasant, and your lack of resources to meet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FIGHT OR FLIGHT RESPONSE</a:t>
            </a:r>
          </a:p>
          <a:p>
            <a:endParaRPr lang="en-US"/>
          </a:p>
          <a:p>
            <a:endParaRPr lang="en-US"/>
          </a:p>
          <a:p>
            <a:r>
              <a:rPr lang="en-US"/>
              <a:t> A little bit of stress is good and can help us perform daily activities. Too much stress can cause physical and mental health problems. Learning how to cope with stress can help us feel less overwhelmed and support our mental and physical well-being.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addition, medical research estimates as much as 90 percent of illness and disease is stress-related. Stress can interfere with your physical functioning and bodily processes. High blood pressure, cardiovascular disease, and heart disease have been linked to stress factors. Other stress-related ailments include ulcers, allergies, asthma, and migraine headaches. Most health professionals agree stress can be a contributing factor in making existing medical problems worse.</a:t>
            </a:r>
          </a:p>
          <a:p>
            <a:endParaRPr lang="en-US"/>
          </a:p>
          <a:p>
            <a:r>
              <a:rPr lang="en-US"/>
              <a:t>https://www.ncbi.nlm.nih.gov/pmc/articles/PMC5476783/</a:t>
            </a:r>
          </a:p>
          <a:p>
            <a:endParaRPr lang="en-US"/>
          </a:p>
          <a:p>
            <a:endParaRPr lang="en-US"/>
          </a:p>
          <a:p>
            <a:r>
              <a:rPr lang="en-US"/>
              <a:t>https://nasdonline.org/1445/d001245/stress-management-for-the-health-of-it.html#:~:text=In%20addition%2C%20medical%20research%20estimates,been%20linked%20to%20stress%20factors.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1A38016B-4543-656B-2572-F730F60B6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15533E4E-EF83-18C9-F3FF-17D044796D8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618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pic>
        <p:nvPicPr>
          <p:cNvPr id="3" name="Picture 2" descr="Logo&#10;&#10;Description automatically generated">
            <a:extLst>
              <a:ext uri="{FF2B5EF4-FFF2-40B4-BE49-F238E27FC236}">
                <a16:creationId xmlns:a16="http://schemas.microsoft.com/office/drawing/2014/main" id="{60573263-0025-8CB4-8D51-BD62F97B9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31AED254-D3E9-6AD0-2FB3-4509840E354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757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4" name="Picture 3" descr="Logo&#10;&#10;Description automatically generated">
            <a:extLst>
              <a:ext uri="{FF2B5EF4-FFF2-40B4-BE49-F238E27FC236}">
                <a16:creationId xmlns:a16="http://schemas.microsoft.com/office/drawing/2014/main" id="{DCD8E5F9-7877-16D6-2A0D-B13D81CDC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5312356F-BBDF-3A7A-A295-A02D9AFE8943}"/>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4238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Logo&#10;&#10;Description automatically generated">
            <a:extLst>
              <a:ext uri="{FF2B5EF4-FFF2-40B4-BE49-F238E27FC236}">
                <a16:creationId xmlns:a16="http://schemas.microsoft.com/office/drawing/2014/main" id="{A22DE4F6-919E-8041-348D-A06262332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8EFB5D76-196B-2EE8-047E-C5816C1732A9}"/>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7145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7" name="Picture 6" descr="Logo&#10;&#10;Description automatically generated">
            <a:extLst>
              <a:ext uri="{FF2B5EF4-FFF2-40B4-BE49-F238E27FC236}">
                <a16:creationId xmlns:a16="http://schemas.microsoft.com/office/drawing/2014/main" id="{D244AB9F-867F-22E6-47B4-7CCD50A5C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8" name="Slide Number Placeholder 9">
            <a:extLst>
              <a:ext uri="{FF2B5EF4-FFF2-40B4-BE49-F238E27FC236}">
                <a16:creationId xmlns:a16="http://schemas.microsoft.com/office/drawing/2014/main" id="{28D27E6B-445A-8389-E590-71F51C1C42C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350729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66BD115-1089-657F-BC38-4563D3295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4F46EFA3-567D-E242-86A6-FC5BCD65A1BF}"/>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9470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FBF2F7E0-EBA8-ECC4-E961-6D2EB14A1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BA961070-833D-A7F8-ED99-E3C99186BB6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96282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pic>
        <p:nvPicPr>
          <p:cNvPr id="5" name="Picture 4" descr="Logo&#10;&#10;Description automatically generated">
            <a:extLst>
              <a:ext uri="{FF2B5EF4-FFF2-40B4-BE49-F238E27FC236}">
                <a16:creationId xmlns:a16="http://schemas.microsoft.com/office/drawing/2014/main" id="{9B1B2632-1382-D379-6D01-64254FDF7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F9723441-A903-196D-D70E-9D9D7325F8B2}"/>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7013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pic>
        <p:nvPicPr>
          <p:cNvPr id="5" name="Picture 4" descr="Logo&#10;&#10;Description automatically generated">
            <a:extLst>
              <a:ext uri="{FF2B5EF4-FFF2-40B4-BE49-F238E27FC236}">
                <a16:creationId xmlns:a16="http://schemas.microsoft.com/office/drawing/2014/main" id="{230F0283-A2D8-698D-1062-AE27477DE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1E3FFE64-4835-D54F-6AAA-6A9D6CBC31D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006219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A15ED300-B67C-A2A7-FB8F-DDB6731D7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296BD65F-6A85-ACFD-9588-DF87DD40D458}"/>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1964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pic>
        <p:nvPicPr>
          <p:cNvPr id="3" name="Picture 2" descr="Logo&#10;&#10;Description automatically generated">
            <a:extLst>
              <a:ext uri="{FF2B5EF4-FFF2-40B4-BE49-F238E27FC236}">
                <a16:creationId xmlns:a16="http://schemas.microsoft.com/office/drawing/2014/main" id="{3DCCE811-FDEE-4C82-899A-2FE33AEE4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pic>
        <p:nvPicPr>
          <p:cNvPr id="3" name="Picture 2" descr="Logo&#10;&#10;Description automatically generated">
            <a:extLst>
              <a:ext uri="{FF2B5EF4-FFF2-40B4-BE49-F238E27FC236}">
                <a16:creationId xmlns:a16="http://schemas.microsoft.com/office/drawing/2014/main" id="{7D7FE0D6-DA32-2D09-130B-B287059F9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0171EB16-14C3-175D-0256-935E1D670A2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75278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pic>
        <p:nvPicPr>
          <p:cNvPr id="3" name="Picture 2" descr="Logo&#10;&#10;Description automatically generated">
            <a:extLst>
              <a:ext uri="{FF2B5EF4-FFF2-40B4-BE49-F238E27FC236}">
                <a16:creationId xmlns:a16="http://schemas.microsoft.com/office/drawing/2014/main" id="{A6B73DBA-5D05-BCE5-6E45-25F12D936A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945EBE0B-BC7C-6E73-BE6D-5D862D0C2DB0}"/>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32131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pic>
        <p:nvPicPr>
          <p:cNvPr id="3" name="Picture 2" descr="Logo&#10;&#10;Description automatically generated">
            <a:extLst>
              <a:ext uri="{FF2B5EF4-FFF2-40B4-BE49-F238E27FC236}">
                <a16:creationId xmlns:a16="http://schemas.microsoft.com/office/drawing/2014/main" id="{FBED8C75-CE49-8646-2ADF-57E57C8C0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760E2FE5-9E4B-0E3D-83F1-9836A117D304}"/>
              </a:ext>
            </a:extLst>
          </p:cNvPr>
          <p:cNvSpPr>
            <a:spLocks noGrp="1"/>
          </p:cNvSpPr>
          <p:nvPr>
            <p:ph type="sldNum" sz="quarter" idx="15"/>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52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pic>
        <p:nvPicPr>
          <p:cNvPr id="3" name="Picture 2" descr="Logo&#10;&#10;Description automatically generated">
            <a:extLst>
              <a:ext uri="{FF2B5EF4-FFF2-40B4-BE49-F238E27FC236}">
                <a16:creationId xmlns:a16="http://schemas.microsoft.com/office/drawing/2014/main" id="{D8220524-5F96-08F0-C6DB-67DD181C5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0DBD461D-CE3B-54B6-12D3-88068EBF811A}"/>
              </a:ext>
            </a:extLst>
          </p:cNvPr>
          <p:cNvSpPr>
            <a:spLocks noGrp="1"/>
          </p:cNvSpPr>
          <p:nvPr>
            <p:ph type="sldNum" sz="quarter" idx="17"/>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69903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Logo&#10;&#10;Description automatically generated">
            <a:extLst>
              <a:ext uri="{FF2B5EF4-FFF2-40B4-BE49-F238E27FC236}">
                <a16:creationId xmlns:a16="http://schemas.microsoft.com/office/drawing/2014/main" id="{C657F650-309C-846B-E01B-B4628389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9A5164DD-9EC6-E41B-181D-26668555534A}"/>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3791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Logo&#10;&#10;Description automatically generated">
            <a:extLst>
              <a:ext uri="{FF2B5EF4-FFF2-40B4-BE49-F238E27FC236}">
                <a16:creationId xmlns:a16="http://schemas.microsoft.com/office/drawing/2014/main" id="{24F86692-183A-EF3A-A543-3A40BB5F1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AFABBB24-D21D-F889-6AA4-23F8C52A959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82097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Logo&#10;&#10;Description automatically generated">
            <a:extLst>
              <a:ext uri="{FF2B5EF4-FFF2-40B4-BE49-F238E27FC236}">
                <a16:creationId xmlns:a16="http://schemas.microsoft.com/office/drawing/2014/main" id="{8041A74A-188C-75C3-2757-CA0ABD60FC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Logo&#10;&#10;Description automatically generated">
            <a:extLst>
              <a:ext uri="{FF2B5EF4-FFF2-40B4-BE49-F238E27FC236}">
                <a16:creationId xmlns:a16="http://schemas.microsoft.com/office/drawing/2014/main" id="{33DFC112-E2D3-442A-D1D3-616A782221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80D8350A-24CC-D455-ED45-A732252CEB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55540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11291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76244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7572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4238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71458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0729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099470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96282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47013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072314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06219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1964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504045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4275278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321316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527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69903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37913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882097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ohiosafetycongress.com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video game&#10;&#10;Description automatically generated with medium confidence">
            <a:extLst>
              <a:ext uri="{FF2B5EF4-FFF2-40B4-BE49-F238E27FC236}">
                <a16:creationId xmlns:a16="http://schemas.microsoft.com/office/drawing/2014/main" id="{709E4408-6A1A-E54B-7BB1-3CBEED5F6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706685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a:t>
            </a:r>
            <a:r>
              <a:rPr lang="en-US" sz="1800" b="0">
                <a:solidFill>
                  <a:srgbClr val="002060"/>
                </a:solidFill>
                <a:latin typeface="Source Sans 3" panose="020B0503030403020204" pitchFamily="34" charset="0"/>
                <a:ea typeface="Open Sans" panose="020B0606030504020204" pitchFamily="34" charset="0"/>
                <a:cs typeface="Open Sans" panose="020B0606030504020204" pitchFamily="34" charset="0"/>
              </a:rPr>
              <a:t>hiosafetycongress</a:t>
            </a: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video game&#10;&#10;Description automatically generated with medium confidence">
            <a:extLst>
              <a:ext uri="{FF2B5EF4-FFF2-40B4-BE49-F238E27FC236}">
                <a16:creationId xmlns:a16="http://schemas.microsoft.com/office/drawing/2014/main" id="{B6B03A3F-1A04-8A02-F411-59C78EEECC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9A4CC84D-D51C-161F-FBFA-2805CF48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4072314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spTree>
    <p:extLst>
      <p:ext uri="{BB962C8B-B14F-4D97-AF65-F5344CB8AC3E}">
        <p14:creationId xmlns:p14="http://schemas.microsoft.com/office/powerpoint/2010/main" val="1706685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1975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0553842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5190751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4308885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8832511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a:t>Click icon to add picture</a:t>
            </a:r>
            <a:endParaRPr lang="en-US" dirty="0"/>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6159196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891131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8363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1861704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842591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073346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518981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4386820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42884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1216875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747306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979810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7065792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4747341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830615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77791922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26074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488209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8420203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5059333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21119119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3242084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pic>
        <p:nvPicPr>
          <p:cNvPr id="2" name="Picture 1" descr="Logo&#10;&#10;Description automatically generated">
            <a:extLst>
              <a:ext uri="{FF2B5EF4-FFF2-40B4-BE49-F238E27FC236}">
                <a16:creationId xmlns:a16="http://schemas.microsoft.com/office/drawing/2014/main" id="{A23B3552-B000-E570-56F9-60592BAF5B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BFF87748-01EA-B491-AD87-374EA1A95EDC}"/>
              </a:ext>
            </a:extLst>
          </p:cNvPr>
          <p:cNvSpPr>
            <a:spLocks noGrp="1"/>
          </p:cNvSpPr>
          <p:nvPr>
            <p:ph type="sldNum" sz="quarter" idx="23"/>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112919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760378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333B75A-FCD1-B1D6-C91B-44FF4269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40594E49-1EFA-E0AE-9A15-B50783B38E95}"/>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76244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4/10/2024</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heme" Target="../theme/theme3.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image" Target="../media/image6.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4.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8.png"/><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image" Target="../media/image6.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theme" Target="../theme/theme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4/10/2024</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800" r:id="rId1"/>
    <p:sldLayoutId id="2147483803"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826" r:id="rId1"/>
    <p:sldLayoutId id="2147483784" r:id="rId2"/>
    <p:sldLayoutId id="2147483774" r:id="rId3"/>
    <p:sldLayoutId id="2147483770" r:id="rId4"/>
    <p:sldLayoutId id="2147483792" r:id="rId5"/>
    <p:sldLayoutId id="2147483769" r:id="rId6"/>
    <p:sldLayoutId id="2147483771" r:id="rId7"/>
    <p:sldLayoutId id="2147483772" r:id="rId8"/>
    <p:sldLayoutId id="2147483796" r:id="rId9"/>
    <p:sldLayoutId id="2147483773" r:id="rId10"/>
    <p:sldLayoutId id="2147483775" r:id="rId11"/>
    <p:sldLayoutId id="2147483776" r:id="rId12"/>
    <p:sldLayoutId id="2147483783" r:id="rId13"/>
    <p:sldLayoutId id="2147483788" r:id="rId14"/>
    <p:sldLayoutId id="2147483778" r:id="rId15"/>
    <p:sldLayoutId id="2147483787" r:id="rId16"/>
    <p:sldLayoutId id="2147483780" r:id="rId17"/>
    <p:sldLayoutId id="2147483779" r:id="rId18"/>
    <p:sldLayoutId id="2147483777" r:id="rId19"/>
    <p:sldLayoutId id="2147483781" r:id="rId20"/>
    <p:sldLayoutId id="2147483785" r:id="rId21"/>
    <p:sldLayoutId id="2147483794" r:id="rId22"/>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791" r:id="rId22"/>
    <p:sldLayoutId id="2147483825" r:id="rId23"/>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3DDFBC34-BBAD-CAF0-31B7-A4A2EB9F06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828" r:id="rId1"/>
    <p:sldLayoutId id="214748382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5614972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93373723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709" r:id="rId23"/>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4/10/2024</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8" Type="http://schemas.openxmlformats.org/officeDocument/2006/relationships/image" Target="../media/image253.sv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png"/><Relationship Id="rId1" Type="http://schemas.openxmlformats.org/officeDocument/2006/relationships/slideLayout" Target="../slideLayouts/slideLayout87.xml"/><Relationship Id="rId6" Type="http://schemas.openxmlformats.org/officeDocument/2006/relationships/image" Target="../media/image251.svg"/><Relationship Id="rId5" Type="http://schemas.openxmlformats.org/officeDocument/2006/relationships/image" Target="../media/image250.png"/><Relationship Id="rId10" Type="http://schemas.openxmlformats.org/officeDocument/2006/relationships/image" Target="../media/image255.svg"/><Relationship Id="rId4" Type="http://schemas.openxmlformats.org/officeDocument/2006/relationships/image" Target="../media/image249.svg"/><Relationship Id="rId9" Type="http://schemas.openxmlformats.org/officeDocument/2006/relationships/image" Target="../media/image254.png"/></Relationships>
</file>

<file path=ppt/slides/_rels/slide10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EsInVyaSI6ImJwMjpjbGljayIsInVybCI6Imh0dHBzOi8vbG5rcy5nZC9sL2V5SmhiR2NpT2lKSVV6STFOaUo5LmV5SmlkV3hzWlhScGJsOXNhVzVyWDJsa0lqb3hNREVzSW5WeWFTSTZJbUp3TWpwamJHbGpheUlzSW5WeWJDSTZJbWgwZEhCek9pOHZhVzVtYnk1aWQyTXViMmhwYnk1bmIzWXZjM1JoZEdsakwxTmhabVYwZVVSdlkzTXZTVzVRWlhKemIyNUdXVEkwWDBwMWJIa3lNREl6TG5Ca1ppSXNJbUoxYkd4bGRHbHVYMmxrSWpvaU1qQXlNekE0TWpndU9ERTNORE14TURFaWZRLnAweDZKR3U3N1pGZk4ydmEteVlfREFpVFBSWkpqVkk0SE42NXFlN3hJa1Evcy8xMjkxOTAwMzM0L2JyLzIyNDg4OTc4NTA5OC1sIiwiYnVsbGV0aW5faWQiOiIyMDIzMDkyNy44MzIwMDY5MSJ9.rnUd6PWSCs8s927U6fpZIX-cL3CIY_G8z6Qm-hpmz6w/s/1291900334/br/226883136167-l" TargetMode="External"/><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30.svg"/><Relationship Id="rId10"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7.xml"/><Relationship Id="rId6" Type="http://schemas.openxmlformats.org/officeDocument/2006/relationships/image" Target="../media/image26.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svg"/><Relationship Id="rId7"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4.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23.sv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6.jpe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37.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svg"/><Relationship Id="rId7"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4.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2.jpe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43.jpe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svg"/><Relationship Id="rId7"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4.png"/><Relationship Id="rId5" Type="http://schemas.openxmlformats.org/officeDocument/2006/relationships/image" Target="../media/image34.svg"/><Relationship Id="rId10"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23.sv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8.jpe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49.jpe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25.svg"/><Relationship Id="rId10" Type="http://schemas.openxmlformats.org/officeDocument/2006/relationships/image" Target="../media/image50.png"/><Relationship Id="rId4" Type="http://schemas.openxmlformats.org/officeDocument/2006/relationships/image" Target="../media/image24.png"/><Relationship Id="rId9"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4.pn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5.png"/><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25.svg"/><Relationship Id="rId10" Type="http://schemas.openxmlformats.org/officeDocument/2006/relationships/image" Target="../media/image56.png"/><Relationship Id="rId4" Type="http://schemas.openxmlformats.org/officeDocument/2006/relationships/image" Target="../media/image24.png"/><Relationship Id="rId9" Type="http://schemas.openxmlformats.org/officeDocument/2006/relationships/image" Target="../media/image34.svg"/></Relationships>
</file>

<file path=ppt/slides/_rels/slide3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7.jpe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8.jpe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25.svg"/><Relationship Id="rId10" Type="http://schemas.openxmlformats.org/officeDocument/2006/relationships/image" Target="../media/image59.png"/><Relationship Id="rId4" Type="http://schemas.openxmlformats.org/officeDocument/2006/relationships/image" Target="../media/image24.png"/><Relationship Id="rId9" Type="http://schemas.openxmlformats.org/officeDocument/2006/relationships/image" Target="../media/image34.sv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6.png"/><Relationship Id="rId1" Type="http://schemas.openxmlformats.org/officeDocument/2006/relationships/slideLayout" Target="../slideLayouts/slideLayout87.xml"/><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7.xml"/><Relationship Id="rId5" Type="http://schemas.openxmlformats.org/officeDocument/2006/relationships/image" Target="../media/image57.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7.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7.jpeg"/><Relationship Id="rId1" Type="http://schemas.openxmlformats.org/officeDocument/2006/relationships/slideLayout" Target="../slideLayouts/slideLayout87.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6.png"/><Relationship Id="rId1" Type="http://schemas.openxmlformats.org/officeDocument/2006/relationships/slideLayout" Target="../slideLayouts/slideLayout87.xm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7.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7.jpe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8.jpeg"/><Relationship Id="rId9"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87.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7.png"/><Relationship Id="rId1" Type="http://schemas.openxmlformats.org/officeDocument/2006/relationships/slideLayout" Target="../slideLayouts/slideLayout87.xml"/><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s>
</file>

<file path=ppt/slides/_rels/slide5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8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87.xml"/><Relationship Id="rId5" Type="http://schemas.openxmlformats.org/officeDocument/2006/relationships/image" Target="../media/image112.jpe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87.xml"/><Relationship Id="rId5" Type="http://schemas.openxmlformats.org/officeDocument/2006/relationships/image" Target="../media/image112.jpe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sv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5.sv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1.png"/><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xml"/><Relationship Id="rId1" Type="http://schemas.openxmlformats.org/officeDocument/2006/relationships/slideLayout" Target="../slideLayouts/slideLayout87.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123.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11.png"/><Relationship Id="rId7"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87.xml"/><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5.jpeg"/><Relationship Id="rId1" Type="http://schemas.openxmlformats.org/officeDocument/2006/relationships/slideLayout" Target="../slideLayouts/slideLayout87.xml"/><Relationship Id="rId4" Type="http://schemas.openxmlformats.org/officeDocument/2006/relationships/image" Target="../media/image136.jpeg"/></Relationships>
</file>

<file path=ppt/slides/_rels/slide65.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87.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8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12.xml"/><Relationship Id="rId1" Type="http://schemas.openxmlformats.org/officeDocument/2006/relationships/slideLayout" Target="../slideLayouts/slideLayout8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49.png"/><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50.png"/><Relationship Id="rId1" Type="http://schemas.openxmlformats.org/officeDocument/2006/relationships/slideLayout" Target="../slideLayouts/slideLayout87.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153.jpe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1.png"/><Relationship Id="rId1" Type="http://schemas.openxmlformats.org/officeDocument/2006/relationships/slideLayout" Target="../slideLayouts/slideLayout87.xml"/><Relationship Id="rId4" Type="http://schemas.openxmlformats.org/officeDocument/2006/relationships/image" Target="../media/image138.svg"/></Relationships>
</file>

<file path=ppt/slides/_rels/slide7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4.png"/><Relationship Id="rId3" Type="http://schemas.openxmlformats.org/officeDocument/2006/relationships/image" Target="../media/image155.svg"/><Relationship Id="rId7" Type="http://schemas.openxmlformats.org/officeDocument/2006/relationships/image" Target="../media/image159.svg"/><Relationship Id="rId12" Type="http://schemas.openxmlformats.org/officeDocument/2006/relationships/image" Target="../media/image111.png"/><Relationship Id="rId2" Type="http://schemas.openxmlformats.org/officeDocument/2006/relationships/image" Target="../media/image154.png"/><Relationship Id="rId1" Type="http://schemas.openxmlformats.org/officeDocument/2006/relationships/slideLayout" Target="../slideLayouts/slideLayout87.xml"/><Relationship Id="rId6" Type="http://schemas.openxmlformats.org/officeDocument/2006/relationships/image" Target="../media/image158.png"/><Relationship Id="rId11" Type="http://schemas.openxmlformats.org/officeDocument/2006/relationships/image" Target="../media/image163.svg"/><Relationship Id="rId5" Type="http://schemas.openxmlformats.org/officeDocument/2006/relationships/image" Target="../media/image157.sv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svg"/><Relationship Id="rId14" Type="http://schemas.openxmlformats.org/officeDocument/2006/relationships/image" Target="../media/image165.sv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87.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11.png"/><Relationship Id="rId1" Type="http://schemas.openxmlformats.org/officeDocument/2006/relationships/slideLayout" Target="../slideLayouts/slideLayout8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74.svg"/><Relationship Id="rId2" Type="http://schemas.openxmlformats.org/officeDocument/2006/relationships/image" Target="../media/image170.png"/><Relationship Id="rId1" Type="http://schemas.openxmlformats.org/officeDocument/2006/relationships/slideLayout" Target="../slideLayouts/slideLayout87.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s>
</file>

<file path=ppt/slides/_rels/slide7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72.svg"/><Relationship Id="rId3" Type="http://schemas.openxmlformats.org/officeDocument/2006/relationships/image" Target="../media/image111.png"/><Relationship Id="rId7" Type="http://schemas.openxmlformats.org/officeDocument/2006/relationships/image" Target="../media/image178.svg"/><Relationship Id="rId12" Type="http://schemas.openxmlformats.org/officeDocument/2006/relationships/image" Target="../media/image171.png"/><Relationship Id="rId2" Type="http://schemas.openxmlformats.org/officeDocument/2006/relationships/notesSlide" Target="../notesSlides/notesSlide14.xml"/><Relationship Id="rId1" Type="http://schemas.openxmlformats.org/officeDocument/2006/relationships/slideLayout" Target="../slideLayouts/slideLayout87.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image" Target="../media/image176.sv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svg"/></Relationships>
</file>

<file path=ppt/slides/_rels/slide7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11.png"/><Relationship Id="rId1" Type="http://schemas.openxmlformats.org/officeDocument/2006/relationships/slideLayout" Target="../slideLayouts/slideLayout87.xml"/><Relationship Id="rId5" Type="http://schemas.openxmlformats.org/officeDocument/2006/relationships/image" Target="../media/image172.svg"/><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84.png"/><Relationship Id="rId1" Type="http://schemas.openxmlformats.org/officeDocument/2006/relationships/slideLayout" Target="../slideLayouts/slideLayout87.xml"/><Relationship Id="rId5" Type="http://schemas.openxmlformats.org/officeDocument/2006/relationships/image" Target="../media/image172.svg"/><Relationship Id="rId4" Type="http://schemas.openxmlformats.org/officeDocument/2006/relationships/image" Target="../media/image171.png"/></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85.png"/><Relationship Id="rId1" Type="http://schemas.openxmlformats.org/officeDocument/2006/relationships/slideLayout" Target="../slideLayouts/slideLayout87.xml"/><Relationship Id="rId5" Type="http://schemas.openxmlformats.org/officeDocument/2006/relationships/image" Target="../media/image172.svg"/><Relationship Id="rId4" Type="http://schemas.openxmlformats.org/officeDocument/2006/relationships/image" Target="../media/image171.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2.xml"/></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8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92.png"/><Relationship Id="rId1" Type="http://schemas.openxmlformats.org/officeDocument/2006/relationships/slideLayout" Target="../slideLayouts/slideLayout87.xml"/><Relationship Id="rId5" Type="http://schemas.openxmlformats.org/officeDocument/2006/relationships/image" Target="../media/image174.svg"/><Relationship Id="rId4" Type="http://schemas.openxmlformats.org/officeDocument/2006/relationships/image" Target="../media/image173.png"/></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93.png"/><Relationship Id="rId1" Type="http://schemas.openxmlformats.org/officeDocument/2006/relationships/slideLayout" Target="../slideLayouts/slideLayout87.xml"/><Relationship Id="rId5" Type="http://schemas.openxmlformats.org/officeDocument/2006/relationships/image" Target="../media/image174.svg"/><Relationship Id="rId4" Type="http://schemas.openxmlformats.org/officeDocument/2006/relationships/image" Target="../media/image173.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96.svg"/><Relationship Id="rId2" Type="http://schemas.openxmlformats.org/officeDocument/2006/relationships/image" Target="../media/image194.png"/><Relationship Id="rId1" Type="http://schemas.openxmlformats.org/officeDocument/2006/relationships/slideLayout" Target="../slideLayouts/slideLayout87.xml"/><Relationship Id="rId6" Type="http://schemas.openxmlformats.org/officeDocument/2006/relationships/image" Target="../media/image195.png"/><Relationship Id="rId5" Type="http://schemas.openxmlformats.org/officeDocument/2006/relationships/image" Target="../media/image174.svg"/><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11.png"/><Relationship Id="rId1" Type="http://schemas.openxmlformats.org/officeDocument/2006/relationships/slideLayout" Target="../slideLayouts/slideLayout87.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8.svg"/></Relationships>
</file>

<file path=ppt/slides/_rels/slide85.xml.rels><?xml version="1.0" encoding="UTF-8" standalone="yes"?>
<Relationships xmlns="http://schemas.openxmlformats.org/package/2006/relationships"><Relationship Id="rId3" Type="http://schemas.openxmlformats.org/officeDocument/2006/relationships/image" Target="../media/image202.svg"/><Relationship Id="rId2" Type="http://schemas.openxmlformats.org/officeDocument/2006/relationships/image" Target="../media/image201.png"/><Relationship Id="rId1" Type="http://schemas.openxmlformats.org/officeDocument/2006/relationships/slideLayout" Target="../slideLayouts/slideLayout87.xml"/><Relationship Id="rId5" Type="http://schemas.openxmlformats.org/officeDocument/2006/relationships/image" Target="../media/image111.png"/><Relationship Id="rId4" Type="http://schemas.openxmlformats.org/officeDocument/2006/relationships/image" Target="../media/image203.png"/></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04.pn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8" Type="http://schemas.openxmlformats.org/officeDocument/2006/relationships/image" Target="../media/image210.sv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111.png"/><Relationship Id="rId1" Type="http://schemas.openxmlformats.org/officeDocument/2006/relationships/slideLayout" Target="../slideLayouts/slideLayout87.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image" Target="../media/image211.png"/></Relationships>
</file>

<file path=ppt/slides/_rels/slide88.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212.jpeg"/><Relationship Id="rId7" Type="http://schemas.openxmlformats.org/officeDocument/2006/relationships/image" Target="../media/image216.png"/><Relationship Id="rId2" Type="http://schemas.openxmlformats.org/officeDocument/2006/relationships/image" Target="../media/image111.png"/><Relationship Id="rId1" Type="http://schemas.openxmlformats.org/officeDocument/2006/relationships/slideLayout" Target="../slideLayouts/slideLayout87.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89.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8.png"/><Relationship Id="rId7" Type="http://schemas.openxmlformats.org/officeDocument/2006/relationships/image" Target="../media/image221.png"/><Relationship Id="rId2" Type="http://schemas.openxmlformats.org/officeDocument/2006/relationships/notesSlide" Target="../notesSlides/notesSlide15.xml"/><Relationship Id="rId1" Type="http://schemas.openxmlformats.org/officeDocument/2006/relationships/slideLayout" Target="../slideLayouts/slideLayout87.xml"/><Relationship Id="rId6" Type="http://schemas.openxmlformats.org/officeDocument/2006/relationships/image" Target="../media/image111.png"/><Relationship Id="rId5" Type="http://schemas.openxmlformats.org/officeDocument/2006/relationships/image" Target="../media/image220.svg"/><Relationship Id="rId4" Type="http://schemas.openxmlformats.org/officeDocument/2006/relationships/image" Target="../media/image219.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2.xml"/></Relationships>
</file>

<file path=ppt/slides/_rels/slide9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87.xml"/><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25.png"/><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87.xml"/><Relationship Id="rId6" Type="http://schemas.openxmlformats.org/officeDocument/2006/relationships/image" Target="../media/image230.jpeg"/><Relationship Id="rId5" Type="http://schemas.openxmlformats.org/officeDocument/2006/relationships/image" Target="../media/image229.png"/><Relationship Id="rId10" Type="http://schemas.openxmlformats.org/officeDocument/2006/relationships/image" Target="../media/image111.png"/><Relationship Id="rId4" Type="http://schemas.openxmlformats.org/officeDocument/2006/relationships/image" Target="../media/image228.png"/><Relationship Id="rId9" Type="http://schemas.openxmlformats.org/officeDocument/2006/relationships/image" Target="../media/image233.svg"/></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34.png"/><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36.png"/><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image" Target="../media/image237.png"/><Relationship Id="rId1" Type="http://schemas.openxmlformats.org/officeDocument/2006/relationships/slideLayout" Target="../slideLayouts/slideLayout87.xml"/><Relationship Id="rId6" Type="http://schemas.openxmlformats.org/officeDocument/2006/relationships/image" Target="../media/image241.png"/><Relationship Id="rId5" Type="http://schemas.openxmlformats.org/officeDocument/2006/relationships/image" Target="../media/image240.jpeg"/><Relationship Id="rId4" Type="http://schemas.openxmlformats.org/officeDocument/2006/relationships/image" Target="../media/image239.png"/></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111.png"/><Relationship Id="rId1" Type="http://schemas.openxmlformats.org/officeDocument/2006/relationships/slideLayout" Target="../slideLayouts/slideLayout87.xml"/><Relationship Id="rId4" Type="http://schemas.openxmlformats.org/officeDocument/2006/relationships/image" Target="../media/image244.svg"/></Relationships>
</file>

<file path=ppt/slides/_rels/slide99.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111.png"/><Relationship Id="rId7" Type="http://schemas.openxmlformats.org/officeDocument/2006/relationships/image" Target="../media/image174.svg"/><Relationship Id="rId2" Type="http://schemas.openxmlformats.org/officeDocument/2006/relationships/image" Target="../media/image170.png"/><Relationship Id="rId1" Type="http://schemas.openxmlformats.org/officeDocument/2006/relationships/slideLayout" Target="../slideLayouts/slideLayout87.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 Id="rId9" Type="http://schemas.openxmlformats.org/officeDocument/2006/relationships/image" Target="../media/image24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55110A4-A1C6-8FE6-1956-63979C585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63" y="4431035"/>
            <a:ext cx="5858716" cy="1464679"/>
          </a:xfrm>
          <a:prstGeom prst="rect">
            <a:avLst/>
          </a:prstGeom>
        </p:spPr>
      </p:pic>
    </p:spTree>
    <p:extLst>
      <p:ext uri="{BB962C8B-B14F-4D97-AF65-F5344CB8AC3E}">
        <p14:creationId xmlns:p14="http://schemas.microsoft.com/office/powerpoint/2010/main" val="3673705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33873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1168721" y="0"/>
            <a:ext cx="1023279" cy="6858000"/>
            <a:chOff x="0" y="0"/>
            <a:chExt cx="519219" cy="3479800"/>
          </a:xfrm>
        </p:grpSpPr>
        <p:sp>
          <p:nvSpPr>
            <p:cNvPr id="3" name="Freeform 3"/>
            <p:cNvSpPr/>
            <p:nvPr/>
          </p:nvSpPr>
          <p:spPr>
            <a:xfrm>
              <a:off x="0" y="0"/>
              <a:ext cx="519219" cy="3479800"/>
            </a:xfrm>
            <a:custGeom>
              <a:avLst/>
              <a:gdLst/>
              <a:ahLst/>
              <a:cxnLst/>
              <a:rect l="l" t="t" r="r" b="b"/>
              <a:pathLst>
                <a:path w="519219" h="3479800">
                  <a:moveTo>
                    <a:pt x="0" y="0"/>
                  </a:moveTo>
                  <a:lnTo>
                    <a:pt x="519219" y="0"/>
                  </a:lnTo>
                  <a:lnTo>
                    <a:pt x="519219" y="3479800"/>
                  </a:lnTo>
                  <a:lnTo>
                    <a:pt x="0" y="3479800"/>
                  </a:lnTo>
                  <a:close/>
                </a:path>
              </a:pathLst>
            </a:custGeom>
            <a:solidFill>
              <a:srgbClr val="FAD02C"/>
            </a:solidFill>
          </p:spPr>
          <p:txBody>
            <a:bodyPr/>
            <a:lstStyle/>
            <a:p>
              <a:endParaRPr lang="en-US"/>
            </a:p>
          </p:txBody>
        </p:sp>
      </p:grpSp>
      <p:grpSp>
        <p:nvGrpSpPr>
          <p:cNvPr id="4" name="Group 4"/>
          <p:cNvGrpSpPr/>
          <p:nvPr/>
        </p:nvGrpSpPr>
        <p:grpSpPr>
          <a:xfrm>
            <a:off x="5652290" y="3969048"/>
            <a:ext cx="5401833" cy="2779426"/>
            <a:chOff x="0" y="0"/>
            <a:chExt cx="10803667" cy="5558852"/>
          </a:xfrm>
        </p:grpSpPr>
        <p:pic>
          <p:nvPicPr>
            <p:cNvPr id="5" name="Picture 5"/>
            <p:cNvPicPr>
              <a:picLocks noChangeAspect="1"/>
            </p:cNvPicPr>
            <p:nvPr/>
          </p:nvPicPr>
          <p:blipFill>
            <a:blip r:embed="rId2"/>
            <a:srcRect t="6209" b="6209"/>
            <a:stretch>
              <a:fillRect/>
            </a:stretch>
          </p:blipFill>
          <p:spPr>
            <a:xfrm>
              <a:off x="0" y="0"/>
              <a:ext cx="10803667" cy="5558852"/>
            </a:xfrm>
            <a:prstGeom prst="rect">
              <a:avLst/>
            </a:prstGeom>
          </p:spPr>
        </p:pic>
      </p:grpSp>
      <p:grpSp>
        <p:nvGrpSpPr>
          <p:cNvPr id="6" name="Group 6"/>
          <p:cNvGrpSpPr/>
          <p:nvPr/>
        </p:nvGrpSpPr>
        <p:grpSpPr>
          <a:xfrm>
            <a:off x="1073562" y="4685005"/>
            <a:ext cx="4375809" cy="882691"/>
            <a:chOff x="0" y="0"/>
            <a:chExt cx="15314947" cy="3089340"/>
          </a:xfrm>
        </p:grpSpPr>
        <p:sp>
          <p:nvSpPr>
            <p:cNvPr id="7" name="Freeform 7"/>
            <p:cNvSpPr/>
            <p:nvPr/>
          </p:nvSpPr>
          <p:spPr>
            <a:xfrm>
              <a:off x="0" y="0"/>
              <a:ext cx="15314947" cy="3089340"/>
            </a:xfrm>
            <a:custGeom>
              <a:avLst/>
              <a:gdLst/>
              <a:ahLst/>
              <a:cxnLst/>
              <a:rect l="l" t="t" r="r" b="b"/>
              <a:pathLst>
                <a:path w="15314947" h="3089340">
                  <a:moveTo>
                    <a:pt x="0" y="0"/>
                  </a:moveTo>
                  <a:lnTo>
                    <a:pt x="15314947" y="0"/>
                  </a:lnTo>
                  <a:lnTo>
                    <a:pt x="15314947" y="3089340"/>
                  </a:lnTo>
                  <a:lnTo>
                    <a:pt x="0" y="3089340"/>
                  </a:lnTo>
                  <a:close/>
                </a:path>
              </a:pathLst>
            </a:custGeom>
            <a:solidFill>
              <a:srgbClr val="FAD02C"/>
            </a:solidFill>
          </p:spPr>
          <p:txBody>
            <a:bodyPr/>
            <a:lstStyle/>
            <a:p>
              <a:endParaRPr lang="en-US"/>
            </a:p>
          </p:txBody>
        </p:sp>
      </p:grpSp>
      <p:sp>
        <p:nvSpPr>
          <p:cNvPr id="8" name="Freeform 8"/>
          <p:cNvSpPr/>
          <p:nvPr/>
        </p:nvSpPr>
        <p:spPr>
          <a:xfrm>
            <a:off x="1298184" y="4892994"/>
            <a:ext cx="511109" cy="511109"/>
          </a:xfrm>
          <a:custGeom>
            <a:avLst/>
            <a:gdLst/>
            <a:ahLst/>
            <a:cxnLst/>
            <a:rect l="l" t="t" r="r" b="b"/>
            <a:pathLst>
              <a:path w="766663" h="766663">
                <a:moveTo>
                  <a:pt x="0" y="0"/>
                </a:moveTo>
                <a:lnTo>
                  <a:pt x="766663" y="0"/>
                </a:lnTo>
                <a:lnTo>
                  <a:pt x="766663" y="766663"/>
                </a:lnTo>
                <a:lnTo>
                  <a:pt x="0" y="766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073562" y="3014139"/>
            <a:ext cx="4464129" cy="2154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773"/>
              </a:lnSpc>
              <a:spcBef>
                <a:spcPct val="0"/>
              </a:spcBef>
            </a:pPr>
            <a:r>
              <a:rPr lang="en-US" sz="1266">
                <a:solidFill>
                  <a:srgbClr val="FFFFFF"/>
                </a:solidFill>
                <a:latin typeface="Open Sans Light"/>
              </a:rPr>
              <a:t>Website : www.levelup-consultants.com</a:t>
            </a:r>
          </a:p>
        </p:txBody>
      </p:sp>
      <p:sp>
        <p:nvSpPr>
          <p:cNvPr id="10" name="TextBox 10"/>
          <p:cNvSpPr txBox="1"/>
          <p:nvPr/>
        </p:nvSpPr>
        <p:spPr>
          <a:xfrm>
            <a:off x="1073562" y="3515729"/>
            <a:ext cx="4464129" cy="2154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773"/>
              </a:lnSpc>
              <a:spcBef>
                <a:spcPct val="0"/>
              </a:spcBef>
            </a:pPr>
            <a:r>
              <a:rPr lang="en-US" sz="1266">
                <a:solidFill>
                  <a:srgbClr val="FFFFFF"/>
                </a:solidFill>
                <a:latin typeface="Open Sans Light"/>
              </a:rPr>
              <a:t>Email : mmcintyre@levelup-consultants.com</a:t>
            </a:r>
          </a:p>
        </p:txBody>
      </p:sp>
      <p:grpSp>
        <p:nvGrpSpPr>
          <p:cNvPr id="11" name="Group 11"/>
          <p:cNvGrpSpPr/>
          <p:nvPr/>
        </p:nvGrpSpPr>
        <p:grpSpPr>
          <a:xfrm>
            <a:off x="1073562" y="2346925"/>
            <a:ext cx="4375809" cy="882691"/>
            <a:chOff x="0" y="0"/>
            <a:chExt cx="15314947" cy="3089340"/>
          </a:xfrm>
        </p:grpSpPr>
        <p:sp>
          <p:nvSpPr>
            <p:cNvPr id="12" name="Freeform 12"/>
            <p:cNvSpPr/>
            <p:nvPr/>
          </p:nvSpPr>
          <p:spPr>
            <a:xfrm>
              <a:off x="0" y="0"/>
              <a:ext cx="15314947" cy="3089340"/>
            </a:xfrm>
            <a:custGeom>
              <a:avLst/>
              <a:gdLst/>
              <a:ahLst/>
              <a:cxnLst/>
              <a:rect l="l" t="t" r="r" b="b"/>
              <a:pathLst>
                <a:path w="15314947" h="3089340">
                  <a:moveTo>
                    <a:pt x="0" y="0"/>
                  </a:moveTo>
                  <a:lnTo>
                    <a:pt x="15314947" y="0"/>
                  </a:lnTo>
                  <a:lnTo>
                    <a:pt x="15314947" y="3089340"/>
                  </a:lnTo>
                  <a:lnTo>
                    <a:pt x="0" y="3089340"/>
                  </a:lnTo>
                  <a:close/>
                </a:path>
              </a:pathLst>
            </a:custGeom>
            <a:solidFill>
              <a:srgbClr val="FAD02C"/>
            </a:solidFill>
          </p:spPr>
          <p:txBody>
            <a:bodyPr/>
            <a:lstStyle/>
            <a:p>
              <a:endParaRPr lang="en-US"/>
            </a:p>
          </p:txBody>
        </p:sp>
      </p:grpSp>
      <p:grpSp>
        <p:nvGrpSpPr>
          <p:cNvPr id="13" name="Group 13"/>
          <p:cNvGrpSpPr/>
          <p:nvPr/>
        </p:nvGrpSpPr>
        <p:grpSpPr>
          <a:xfrm>
            <a:off x="1073562" y="3527702"/>
            <a:ext cx="4375809" cy="882691"/>
            <a:chOff x="0" y="0"/>
            <a:chExt cx="15314947" cy="3089340"/>
          </a:xfrm>
        </p:grpSpPr>
        <p:sp>
          <p:nvSpPr>
            <p:cNvPr id="14" name="Freeform 14"/>
            <p:cNvSpPr/>
            <p:nvPr/>
          </p:nvSpPr>
          <p:spPr>
            <a:xfrm>
              <a:off x="0" y="0"/>
              <a:ext cx="15314947" cy="3089340"/>
            </a:xfrm>
            <a:custGeom>
              <a:avLst/>
              <a:gdLst/>
              <a:ahLst/>
              <a:cxnLst/>
              <a:rect l="l" t="t" r="r" b="b"/>
              <a:pathLst>
                <a:path w="15314947" h="3089340">
                  <a:moveTo>
                    <a:pt x="0" y="0"/>
                  </a:moveTo>
                  <a:lnTo>
                    <a:pt x="15314947" y="0"/>
                  </a:lnTo>
                  <a:lnTo>
                    <a:pt x="15314947" y="3089340"/>
                  </a:lnTo>
                  <a:lnTo>
                    <a:pt x="0" y="3089340"/>
                  </a:lnTo>
                  <a:close/>
                </a:path>
              </a:pathLst>
            </a:custGeom>
            <a:solidFill>
              <a:srgbClr val="FAD02C"/>
            </a:solidFill>
          </p:spPr>
          <p:txBody>
            <a:bodyPr/>
            <a:lstStyle/>
            <a:p>
              <a:endParaRPr lang="en-US"/>
            </a:p>
          </p:txBody>
        </p:sp>
      </p:grpSp>
      <p:sp>
        <p:nvSpPr>
          <p:cNvPr id="15" name="Freeform 15"/>
          <p:cNvSpPr/>
          <p:nvPr/>
        </p:nvSpPr>
        <p:spPr>
          <a:xfrm>
            <a:off x="1309710" y="3777180"/>
            <a:ext cx="488057" cy="383735"/>
          </a:xfrm>
          <a:custGeom>
            <a:avLst/>
            <a:gdLst/>
            <a:ahLst/>
            <a:cxnLst/>
            <a:rect l="l" t="t" r="r" b="b"/>
            <a:pathLst>
              <a:path w="732085" h="575602">
                <a:moveTo>
                  <a:pt x="0" y="0"/>
                </a:moveTo>
                <a:lnTo>
                  <a:pt x="732085" y="0"/>
                </a:lnTo>
                <a:lnTo>
                  <a:pt x="732085" y="575602"/>
                </a:lnTo>
                <a:lnTo>
                  <a:pt x="0" y="575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286111" y="2520643"/>
            <a:ext cx="535255" cy="535255"/>
          </a:xfrm>
          <a:custGeom>
            <a:avLst/>
            <a:gdLst/>
            <a:ahLst/>
            <a:cxnLst/>
            <a:rect l="l" t="t" r="r" b="b"/>
            <a:pathLst>
              <a:path w="802883" h="802883">
                <a:moveTo>
                  <a:pt x="0" y="0"/>
                </a:moveTo>
                <a:lnTo>
                  <a:pt x="802883" y="0"/>
                </a:lnTo>
                <a:lnTo>
                  <a:pt x="802883" y="802884"/>
                </a:lnTo>
                <a:lnTo>
                  <a:pt x="0" y="802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903657" y="1117156"/>
            <a:ext cx="6077949" cy="4776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116"/>
              </a:lnSpc>
            </a:pPr>
            <a:r>
              <a:rPr lang="en-US" sz="5666">
                <a:solidFill>
                  <a:srgbClr val="FFFFFF"/>
                </a:solidFill>
                <a:latin typeface="Montserrat Extra-Bold Bold"/>
              </a:rPr>
              <a:t>THANK YOU!</a:t>
            </a:r>
          </a:p>
        </p:txBody>
      </p:sp>
      <p:sp>
        <p:nvSpPr>
          <p:cNvPr id="18" name="TextBox 18"/>
          <p:cNvSpPr txBox="1"/>
          <p:nvPr/>
        </p:nvSpPr>
        <p:spPr>
          <a:xfrm>
            <a:off x="2057041" y="4961575"/>
            <a:ext cx="2627960" cy="2747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265"/>
              </a:lnSpc>
              <a:spcBef>
                <a:spcPct val="0"/>
              </a:spcBef>
            </a:pPr>
            <a:r>
              <a:rPr lang="en-US" sz="1617" spc="511">
                <a:solidFill>
                  <a:srgbClr val="191819"/>
                </a:solidFill>
                <a:latin typeface="Open Sans Light Bold"/>
              </a:rPr>
              <a:t>+216-409-8537</a:t>
            </a:r>
          </a:p>
        </p:txBody>
      </p:sp>
      <p:sp>
        <p:nvSpPr>
          <p:cNvPr id="19" name="TextBox 19"/>
          <p:cNvSpPr txBox="1"/>
          <p:nvPr/>
        </p:nvSpPr>
        <p:spPr>
          <a:xfrm>
            <a:off x="1891675" y="2640544"/>
            <a:ext cx="3057838" cy="2747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265"/>
              </a:lnSpc>
              <a:spcBef>
                <a:spcPct val="0"/>
              </a:spcBef>
            </a:pPr>
            <a:r>
              <a:rPr lang="en-US" sz="1617" spc="-67">
                <a:solidFill>
                  <a:srgbClr val="191819"/>
                </a:solidFill>
                <a:latin typeface="Open Sans Light Bold"/>
              </a:rPr>
              <a:t>www.levelup-mentalhealth.com</a:t>
            </a:r>
          </a:p>
        </p:txBody>
      </p:sp>
      <p:sp>
        <p:nvSpPr>
          <p:cNvPr id="20" name="TextBox 20"/>
          <p:cNvSpPr txBox="1"/>
          <p:nvPr/>
        </p:nvSpPr>
        <p:spPr>
          <a:xfrm>
            <a:off x="1891675" y="3821321"/>
            <a:ext cx="3557695" cy="2747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265"/>
              </a:lnSpc>
              <a:spcBef>
                <a:spcPct val="0"/>
              </a:spcBef>
            </a:pPr>
            <a:r>
              <a:rPr lang="en-US" sz="1617" spc="-67">
                <a:solidFill>
                  <a:srgbClr val="191819"/>
                </a:solidFill>
                <a:latin typeface="Open Sans Light Bold"/>
              </a:rPr>
              <a:t>mmcintyre@levelup-consultants.com</a:t>
            </a:r>
          </a:p>
        </p:txBody>
      </p:sp>
      <p:grpSp>
        <p:nvGrpSpPr>
          <p:cNvPr id="21" name="Group 21"/>
          <p:cNvGrpSpPr/>
          <p:nvPr/>
        </p:nvGrpSpPr>
        <p:grpSpPr>
          <a:xfrm>
            <a:off x="6981606" y="1225847"/>
            <a:ext cx="2743200" cy="2743200"/>
            <a:chOff x="0" y="0"/>
            <a:chExt cx="5486400" cy="5486400"/>
          </a:xfrm>
        </p:grpSpPr>
        <p:sp>
          <p:nvSpPr>
            <p:cNvPr id="22" name="Freeform 22"/>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24488277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91778" y="234013"/>
            <a:ext cx="11408444" cy="6389975"/>
          </a:xfrm>
          <a:custGeom>
            <a:avLst/>
            <a:gdLst/>
            <a:ahLst/>
            <a:cxnLst/>
            <a:rect l="l" t="t" r="r" b="b"/>
            <a:pathLst>
              <a:path w="17112666" h="9584963">
                <a:moveTo>
                  <a:pt x="0" y="0"/>
                </a:moveTo>
                <a:lnTo>
                  <a:pt x="17112666" y="0"/>
                </a:lnTo>
                <a:lnTo>
                  <a:pt x="17112666" y="9584964"/>
                </a:lnTo>
                <a:lnTo>
                  <a:pt x="0" y="958496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696216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491643"/>
            <a:ext cx="4936380" cy="3520964"/>
          </a:xfrm>
          <a:prstGeom prst="rect">
            <a:avLst/>
          </a:prstGeom>
          <a:noFill/>
        </p:spPr>
        <p:txBody>
          <a:bodyPr wrap="square" lIns="91440" tIns="45720" rIns="91440" bIns="45720" anchor="t">
            <a:spAutoFit/>
          </a:bodyPr>
          <a:lstStyle/>
          <a:p>
            <a:pPr marL="0" marR="0" algn="ctr">
              <a:lnSpc>
                <a:spcPct val="115000"/>
              </a:lnSpc>
              <a:spcBef>
                <a:spcPts val="0"/>
              </a:spcBef>
              <a:spcAft>
                <a:spcPts val="0"/>
              </a:spcAft>
            </a:pPr>
            <a:r>
              <a:rPr lang="en-US" sz="2800" b="1" dirty="0">
                <a:latin typeface="Lato"/>
                <a:ea typeface="Calibri"/>
                <a:cs typeface="Times New Roman"/>
              </a:rPr>
              <a:t>May 8th</a:t>
            </a:r>
            <a:endParaRPr lang="en-US" sz="2800" b="1" baseline="30000"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De-Escalation with Patrick Johnson, PRADCO</a:t>
            </a:r>
          </a:p>
          <a:p>
            <a:pPr algn="ctr">
              <a:lnSpc>
                <a:spcPct val="114999"/>
              </a:lnSpc>
            </a:pPr>
            <a:endParaRPr lang="en-US" sz="2800" b="1" dirty="0">
              <a:solidFill>
                <a:srgbClr val="000000"/>
              </a:solidFill>
              <a:latin typeface="Lato"/>
              <a:ea typeface="Calibri"/>
              <a:cs typeface="Times New Roman"/>
            </a:endParaRPr>
          </a:p>
          <a:p>
            <a:pPr algn="ctr">
              <a:lnSpc>
                <a:spcPct val="114999"/>
              </a:lnSpc>
            </a:pPr>
            <a:r>
              <a:rPr lang="en-US" sz="2800" b="1" dirty="0">
                <a:solidFill>
                  <a:srgbClr val="000000"/>
                </a:solidFill>
                <a:latin typeface="Lato"/>
                <a:ea typeface="Calibri"/>
                <a:cs typeface="Times New Roman"/>
              </a:rPr>
              <a:t>June 12th</a:t>
            </a:r>
          </a:p>
          <a:p>
            <a:pPr algn="ctr">
              <a:lnSpc>
                <a:spcPct val="114999"/>
              </a:lnSpc>
            </a:pPr>
            <a:r>
              <a:rPr lang="en-US" sz="2800" b="1" dirty="0">
                <a:solidFill>
                  <a:srgbClr val="000000"/>
                </a:solidFill>
                <a:latin typeface="Lato"/>
                <a:ea typeface="Calibri"/>
                <a:cs typeface="Times New Roman"/>
              </a:rPr>
              <a:t>First Aid Basics with Aubi Nemeth, Sixth City CPR</a:t>
            </a:r>
            <a:endParaRPr lang="en-US"/>
          </a:p>
        </p:txBody>
      </p:sp>
    </p:spTree>
    <p:extLst>
      <p:ext uri="{BB962C8B-B14F-4D97-AF65-F5344CB8AC3E}">
        <p14:creationId xmlns:p14="http://schemas.microsoft.com/office/powerpoint/2010/main" val="82358508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state funded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a:xfrm>
            <a:off x="1156831" y="1839350"/>
            <a:ext cx="10132057" cy="4155050"/>
          </a:xfrm>
        </p:spPr>
        <p:txBody>
          <a:bodyPr>
            <a:normAutofit lnSpcReduction="10000"/>
          </a:bodyPr>
          <a:lstStyle/>
          <a:p>
            <a:pPr marL="0" indent="0">
              <a:lnSpc>
                <a:spcPct val="110000"/>
              </a:lnSpc>
              <a:spcAft>
                <a:spcPts val="600"/>
              </a:spcAft>
              <a:buNone/>
            </a:pPr>
            <a:r>
              <a:rPr lang="en-US" sz="2800" b="1" i="0" u="sng" dirty="0">
                <a:solidFill>
                  <a:srgbClr val="002060"/>
                </a:solidFill>
                <a:effectLst/>
                <a:latin typeface="Source Sans 3 "/>
              </a:rPr>
              <a:t>April</a:t>
            </a:r>
          </a:p>
          <a:p>
            <a:pPr>
              <a:lnSpc>
                <a:spcPct val="110000"/>
              </a:lnSpc>
              <a:spcAft>
                <a:spcPts val="600"/>
              </a:spcAft>
            </a:pPr>
            <a:r>
              <a:rPr lang="en-US" sz="2800" dirty="0">
                <a:solidFill>
                  <a:srgbClr val="002060"/>
                </a:solidFill>
                <a:latin typeface="Source Sans 3 "/>
              </a:rPr>
              <a:t>N</a:t>
            </a:r>
            <a:r>
              <a:rPr lang="en-US" sz="2800" b="0" i="0" dirty="0">
                <a:solidFill>
                  <a:srgbClr val="002060"/>
                </a:solidFill>
                <a:effectLst/>
                <a:latin typeface="Source Sans 3 "/>
              </a:rPr>
              <a:t>o important dates </a:t>
            </a:r>
          </a:p>
          <a:p>
            <a:pPr marL="0" indent="0">
              <a:lnSpc>
                <a:spcPct val="110000"/>
              </a:lnSpc>
              <a:spcAft>
                <a:spcPts val="600"/>
              </a:spcAft>
              <a:buNone/>
            </a:pPr>
            <a:endParaRPr lang="en-US" sz="2800" b="1" i="0" dirty="0">
              <a:solidFill>
                <a:srgbClr val="002060"/>
              </a:solidFill>
              <a:effectLst/>
              <a:latin typeface="Source Sans 3 "/>
            </a:endParaRPr>
          </a:p>
          <a:p>
            <a:pPr marL="0" indent="0">
              <a:lnSpc>
                <a:spcPct val="110000"/>
              </a:lnSpc>
              <a:spcAft>
                <a:spcPts val="600"/>
              </a:spcAft>
              <a:buNone/>
            </a:pPr>
            <a:r>
              <a:rPr lang="en-US" sz="2800" b="1" i="0" u="sng" dirty="0">
                <a:solidFill>
                  <a:srgbClr val="002060"/>
                </a:solidFill>
                <a:effectLst/>
                <a:latin typeface="Source Sans 3 "/>
              </a:rPr>
              <a:t>May 31</a:t>
            </a:r>
            <a:endParaRPr lang="en-US" sz="2800" u="sng" dirty="0">
              <a:solidFill>
                <a:srgbClr val="002060"/>
              </a:solidFill>
              <a:latin typeface="Source Sans 3 "/>
            </a:endParaRPr>
          </a:p>
          <a:p>
            <a:pPr>
              <a:lnSpc>
                <a:spcPct val="110000"/>
              </a:lnSpc>
              <a:spcAft>
                <a:spcPts val="600"/>
              </a:spcAft>
            </a:pPr>
            <a:r>
              <a:rPr lang="en-US" sz="2800" b="0" i="0" dirty="0">
                <a:solidFill>
                  <a:srgbClr val="002060"/>
                </a:solidFill>
                <a:effectLst/>
                <a:latin typeface="Source Sans 3 "/>
              </a:rPr>
              <a:t>Drug-Free Safety Program (DFSP) application deadline for 7/1/2024 start date</a:t>
            </a:r>
          </a:p>
          <a:p>
            <a:pPr>
              <a:lnSpc>
                <a:spcPct val="110000"/>
              </a:lnSpc>
              <a:spcAft>
                <a:spcPts val="600"/>
              </a:spcAft>
            </a:pPr>
            <a:r>
              <a:rPr lang="en-US" sz="2800" b="0" i="0" dirty="0">
                <a:solidFill>
                  <a:srgbClr val="002060"/>
                </a:solidFill>
                <a:effectLst/>
                <a:latin typeface="Source Sans 3 "/>
              </a:rPr>
              <a:t>Transitional Work Bonus application deadline for 7/1/2024 start date</a:t>
            </a:r>
            <a:endParaRPr lang="en-US" sz="2800" b="1" i="0" dirty="0">
              <a:solidFill>
                <a:srgbClr val="002060"/>
              </a:solidFill>
              <a:effectLst/>
              <a:latin typeface="Source Sans 3 "/>
            </a:endParaRPr>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11</a:t>
            </a:fld>
            <a:endParaRPr lang="en-US"/>
          </a:p>
        </p:txBody>
      </p:sp>
    </p:spTree>
    <p:extLst>
      <p:ext uri="{BB962C8B-B14F-4D97-AF65-F5344CB8AC3E}">
        <p14:creationId xmlns:p14="http://schemas.microsoft.com/office/powerpoint/2010/main" val="5006949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Public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a:xfrm>
            <a:off x="1156832" y="1839350"/>
            <a:ext cx="9878336" cy="4301806"/>
          </a:xfrm>
        </p:spPr>
        <p:txBody>
          <a:bodyPr>
            <a:normAutofit/>
          </a:bodyPr>
          <a:lstStyle/>
          <a:p>
            <a:pPr marL="0">
              <a:spcAft>
                <a:spcPts val="600"/>
              </a:spcAft>
              <a:buNone/>
            </a:pPr>
            <a:r>
              <a:rPr lang="en-US" sz="2800" b="1" u="sng" dirty="0">
                <a:solidFill>
                  <a:srgbClr val="002060"/>
                </a:solidFill>
                <a:latin typeface="Source Sans 3 "/>
              </a:rPr>
              <a:t>April</a:t>
            </a:r>
          </a:p>
          <a:p>
            <a:pPr>
              <a:spcAft>
                <a:spcPts val="600"/>
              </a:spcAft>
            </a:pPr>
            <a:r>
              <a:rPr lang="en-US" sz="2800" dirty="0">
                <a:solidFill>
                  <a:srgbClr val="002060"/>
                </a:solidFill>
                <a:latin typeface="Source Sans 3 "/>
              </a:rPr>
              <a:t>No important dates</a:t>
            </a:r>
          </a:p>
          <a:p>
            <a:pPr marL="0" indent="0">
              <a:spcAft>
                <a:spcPts val="600"/>
              </a:spcAft>
              <a:buNone/>
            </a:pPr>
            <a:endParaRPr lang="en-US" sz="2800" b="1" dirty="0">
              <a:solidFill>
                <a:srgbClr val="002060"/>
              </a:solidFill>
              <a:latin typeface="Source Sans 3 "/>
            </a:endParaRPr>
          </a:p>
          <a:p>
            <a:pPr marL="0">
              <a:spcAft>
                <a:spcPts val="600"/>
              </a:spcAft>
              <a:buNone/>
            </a:pPr>
            <a:r>
              <a:rPr lang="en-US" sz="2800" b="1" i="0" u="sng" dirty="0">
                <a:solidFill>
                  <a:srgbClr val="002060"/>
                </a:solidFill>
                <a:effectLst/>
                <a:latin typeface="Source Sans 3 "/>
              </a:rPr>
              <a:t>May 31</a:t>
            </a:r>
          </a:p>
          <a:p>
            <a:pPr>
              <a:spcAft>
                <a:spcPts val="600"/>
              </a:spcAft>
            </a:pPr>
            <a:r>
              <a:rPr lang="en-US" sz="2800" i="0" dirty="0">
                <a:solidFill>
                  <a:srgbClr val="002060"/>
                </a:solidFill>
                <a:effectLst/>
                <a:latin typeface="Source Sans 3 "/>
              </a:rPr>
              <a:t>Group </a:t>
            </a:r>
            <a:r>
              <a:rPr lang="en-US" sz="2800" b="0" i="0" dirty="0">
                <a:solidFill>
                  <a:srgbClr val="002060"/>
                </a:solidFill>
                <a:effectLst/>
                <a:latin typeface="Source Sans 3 "/>
              </a:rPr>
              <a:t>Experience Rating Program application deadline for 1/1/2025 start date</a:t>
            </a:r>
            <a:r>
              <a:rPr lang="en-US" sz="2800" dirty="0">
                <a:solidFill>
                  <a:srgbClr val="002060"/>
                </a:solidFill>
                <a:latin typeface="Source Sans 3 "/>
              </a:rPr>
              <a:t> </a:t>
            </a:r>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12</a:t>
            </a:fld>
            <a:endParaRPr lang="en-US"/>
          </a:p>
        </p:txBody>
      </p:sp>
    </p:spTree>
    <p:extLst>
      <p:ext uri="{BB962C8B-B14F-4D97-AF65-F5344CB8AC3E}">
        <p14:creationId xmlns:p14="http://schemas.microsoft.com/office/powerpoint/2010/main" val="25203651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09DA-8F9A-227E-134A-61F4D5BFD845}"/>
              </a:ext>
            </a:extLst>
          </p:cNvPr>
          <p:cNvSpPr>
            <a:spLocks noGrp="1"/>
          </p:cNvSpPr>
          <p:nvPr>
            <p:ph type="title"/>
          </p:nvPr>
        </p:nvSpPr>
        <p:spPr/>
        <p:txBody>
          <a:bodyPr/>
          <a:lstStyle/>
          <a:p>
            <a:r>
              <a:rPr lang="en-US" dirty="0"/>
              <a:t>Employer Webinars</a:t>
            </a:r>
          </a:p>
        </p:txBody>
      </p:sp>
      <p:sp>
        <p:nvSpPr>
          <p:cNvPr id="3" name="Text Placeholder 2">
            <a:extLst>
              <a:ext uri="{FF2B5EF4-FFF2-40B4-BE49-F238E27FC236}">
                <a16:creationId xmlns:a16="http://schemas.microsoft.com/office/drawing/2014/main" id="{67C4CF50-4F5E-6E3A-CACD-7457F318A78C}"/>
              </a:ext>
            </a:extLst>
          </p:cNvPr>
          <p:cNvSpPr>
            <a:spLocks noGrp="1"/>
          </p:cNvSpPr>
          <p:nvPr>
            <p:ph type="body" sz="quarter" idx="12"/>
          </p:nvPr>
        </p:nvSpPr>
        <p:spPr>
          <a:xfrm>
            <a:off x="1064302" y="2008682"/>
            <a:ext cx="9878336" cy="4437273"/>
          </a:xfrm>
        </p:spPr>
        <p:txBody>
          <a:bodyPr>
            <a:normAutofit/>
          </a:bodyPr>
          <a:lstStyle/>
          <a:p>
            <a:r>
              <a:rPr lang="en-US" sz="2800" dirty="0">
                <a:effectLst/>
                <a:latin typeface="Source Sans 3" panose="020B0503030403020204" pitchFamily="34" charset="0"/>
                <a:ea typeface="Calibri" panose="020F0502020204030204" pitchFamily="34" charset="0"/>
                <a:cs typeface="Calibri" panose="020F0502020204030204" pitchFamily="34" charset="0"/>
              </a:rPr>
              <a:t>Details regarding the estimated annual premium (EAP) letter</a:t>
            </a:r>
          </a:p>
          <a:p>
            <a:r>
              <a:rPr lang="en-US" sz="2800" dirty="0">
                <a:ea typeface="Calibri" panose="020F0502020204030204" pitchFamily="34" charset="0"/>
                <a:cs typeface="Calibri" panose="020F0502020204030204" pitchFamily="34" charset="0"/>
              </a:rPr>
              <a:t>T</a:t>
            </a:r>
            <a:r>
              <a:rPr lang="en-US" sz="2800" dirty="0">
                <a:effectLst/>
                <a:latin typeface="Source Sans 3" panose="020B0503030403020204" pitchFamily="34" charset="0"/>
                <a:ea typeface="Calibri" panose="020F0502020204030204" pitchFamily="34" charset="0"/>
                <a:cs typeface="Calibri" panose="020F0502020204030204" pitchFamily="34" charset="0"/>
              </a:rPr>
              <a:t>he OHID transition for employers</a:t>
            </a:r>
            <a:endParaRPr lang="en-US" sz="2800" dirty="0">
              <a:solidFill>
                <a:srgbClr val="4A4A4A"/>
              </a:solidFill>
              <a:latin typeface="Source Sans Pro" panose="020B0503030403020204" pitchFamily="34" charset="0"/>
            </a:endParaRPr>
          </a:p>
          <a:p>
            <a:r>
              <a:rPr lang="en-US" sz="2800" dirty="0">
                <a:solidFill>
                  <a:srgbClr val="4A4A4A"/>
                </a:solidFill>
                <a:latin typeface="Source Sans Pro" panose="020B0503030403020204" pitchFamily="34" charset="0"/>
              </a:rPr>
              <a:t>I</a:t>
            </a:r>
            <a:r>
              <a:rPr lang="en-US" sz="2800" b="0" i="0" dirty="0">
                <a:solidFill>
                  <a:srgbClr val="4A4A4A"/>
                </a:solidFill>
                <a:effectLst/>
                <a:latin typeface="Source Sans Pro" panose="020B0503030403020204" pitchFamily="34" charset="0"/>
              </a:rPr>
              <a:t>mportant dates</a:t>
            </a:r>
          </a:p>
          <a:p>
            <a:r>
              <a:rPr lang="en-US" sz="2800" dirty="0">
                <a:solidFill>
                  <a:srgbClr val="4A4A4A"/>
                </a:solidFill>
                <a:latin typeface="Source Sans Pro" panose="020B0503030403020204" pitchFamily="34" charset="0"/>
              </a:rPr>
              <a:t>M</a:t>
            </a:r>
            <a:r>
              <a:rPr lang="en-US" sz="2800" b="0" i="0" dirty="0">
                <a:solidFill>
                  <a:srgbClr val="4A4A4A"/>
                </a:solidFill>
                <a:effectLst/>
                <a:latin typeface="Source Sans Pro" panose="020B0503030403020204" pitchFamily="34" charset="0"/>
              </a:rPr>
              <a:t>onthly safety tip</a:t>
            </a:r>
            <a:endParaRPr lang="en-US" sz="2800" dirty="0"/>
          </a:p>
        </p:txBody>
      </p:sp>
      <p:sp>
        <p:nvSpPr>
          <p:cNvPr id="4" name="Slide Number Placeholder 3">
            <a:extLst>
              <a:ext uri="{FF2B5EF4-FFF2-40B4-BE49-F238E27FC236}">
                <a16:creationId xmlns:a16="http://schemas.microsoft.com/office/drawing/2014/main" id="{19AAC3A5-39E7-8C1D-4F11-949F4EB40240}"/>
              </a:ext>
            </a:extLst>
          </p:cNvPr>
          <p:cNvSpPr>
            <a:spLocks noGrp="1"/>
          </p:cNvSpPr>
          <p:nvPr>
            <p:ph type="sldNum" sz="quarter" idx="14"/>
          </p:nvPr>
        </p:nvSpPr>
        <p:spPr/>
        <p:txBody>
          <a:bodyPr/>
          <a:lstStyle/>
          <a:p>
            <a:fld id="{77F59FA7-9E35-E641-9260-462B0A5FC689}" type="slidenum">
              <a:rPr lang="en-US" smtClean="0"/>
              <a:pPr/>
              <a:t>13</a:t>
            </a:fld>
            <a:endParaRPr lang="en-US"/>
          </a:p>
        </p:txBody>
      </p:sp>
      <p:sp>
        <p:nvSpPr>
          <p:cNvPr id="6" name="TextBox 5">
            <a:extLst>
              <a:ext uri="{FF2B5EF4-FFF2-40B4-BE49-F238E27FC236}">
                <a16:creationId xmlns:a16="http://schemas.microsoft.com/office/drawing/2014/main" id="{BB5A254D-11ED-8161-E18A-C810D9DBD505}"/>
              </a:ext>
            </a:extLst>
          </p:cNvPr>
          <p:cNvSpPr txBox="1"/>
          <p:nvPr/>
        </p:nvSpPr>
        <p:spPr>
          <a:xfrm>
            <a:off x="1249362" y="4443195"/>
            <a:ext cx="6096000" cy="1200329"/>
          </a:xfrm>
          <a:prstGeom prst="rect">
            <a:avLst/>
          </a:prstGeom>
          <a:noFill/>
        </p:spPr>
        <p:txBody>
          <a:bodyPr wrap="square">
            <a:spAutoFit/>
          </a:bodyPr>
          <a:lstStyle/>
          <a:p>
            <a:pPr algn="l" rtl="0"/>
            <a:endParaRPr lang="en-US" sz="2400" b="0" i="0" dirty="0">
              <a:effectLst/>
              <a:latin typeface="Source Sans Pro" panose="020B0503030403020204" pitchFamily="34" charset="0"/>
            </a:endParaRPr>
          </a:p>
          <a:p>
            <a:pPr algn="l" rtl="0"/>
            <a:r>
              <a:rPr lang="en-US" sz="2400" b="0" i="0" dirty="0">
                <a:effectLst/>
                <a:latin typeface="Source Sans Pro" panose="020B0503030403020204" pitchFamily="34" charset="0"/>
              </a:rPr>
              <a:t> </a:t>
            </a:r>
          </a:p>
          <a:p>
            <a:pPr algn="l" rtl="0"/>
            <a:r>
              <a:rPr lang="en-US" sz="2400" b="0" i="0" dirty="0">
                <a:effectLst/>
                <a:latin typeface="Source Sans Pro" panose="020B0503030403020204" pitchFamily="34" charset="0"/>
              </a:rPr>
              <a:t> </a:t>
            </a:r>
          </a:p>
        </p:txBody>
      </p:sp>
      <p:sp>
        <p:nvSpPr>
          <p:cNvPr id="7" name="TextBox 6">
            <a:extLst>
              <a:ext uri="{FF2B5EF4-FFF2-40B4-BE49-F238E27FC236}">
                <a16:creationId xmlns:a16="http://schemas.microsoft.com/office/drawing/2014/main" id="{69948D3A-A40D-DC4D-518D-7BCFB107A8E3}"/>
              </a:ext>
            </a:extLst>
          </p:cNvPr>
          <p:cNvSpPr txBox="1"/>
          <p:nvPr/>
        </p:nvSpPr>
        <p:spPr>
          <a:xfrm>
            <a:off x="1249362" y="5136799"/>
            <a:ext cx="10365290" cy="830997"/>
          </a:xfrm>
          <a:prstGeom prst="rect">
            <a:avLst/>
          </a:prstGeom>
          <a:noFill/>
        </p:spPr>
        <p:txBody>
          <a:bodyPr wrap="square">
            <a:spAutoFit/>
          </a:bodyPr>
          <a:lstStyle/>
          <a:p>
            <a:pPr marL="0" marR="0">
              <a:spcBef>
                <a:spcPts val="0"/>
              </a:spcBef>
              <a:spcAft>
                <a:spcPts val="0"/>
              </a:spcAft>
            </a:pPr>
            <a:r>
              <a:rPr lang="en-US" sz="2400" dirty="0">
                <a:latin typeface="Source Sans 3" panose="020B0503030403020204" pitchFamily="34" charset="0"/>
                <a:cs typeface="Calibri" panose="020F0502020204030204" pitchFamily="34" charset="0"/>
              </a:rPr>
              <a:t>Dates: 		</a:t>
            </a:r>
            <a:r>
              <a:rPr lang="en-US" sz="2400" dirty="0">
                <a:effectLst/>
                <a:latin typeface="Source Sans 3" panose="020B0503030403020204" pitchFamily="34" charset="0"/>
                <a:ea typeface="Calibri" panose="020F0502020204030204" pitchFamily="34" charset="0"/>
              </a:rPr>
              <a:t> 			Thursday, April 25</a:t>
            </a:r>
            <a:r>
              <a:rPr lang="en-US" sz="2400" baseline="30000" dirty="0">
                <a:effectLst/>
                <a:latin typeface="Source Sans 3" panose="020B0503030403020204" pitchFamily="34" charset="0"/>
                <a:ea typeface="Calibri" panose="020F0502020204030204" pitchFamily="34" charset="0"/>
              </a:rPr>
              <a:t>th</a:t>
            </a:r>
            <a:r>
              <a:rPr lang="en-US" sz="2400" dirty="0">
                <a:effectLst/>
                <a:latin typeface="Source Sans 3" panose="020B0503030403020204" pitchFamily="34" charset="0"/>
                <a:ea typeface="Calibri" panose="020F0502020204030204" pitchFamily="34" charset="0"/>
              </a:rPr>
              <a:t> 	11:30 AM – 11:55 AM</a:t>
            </a:r>
            <a:endParaRPr lang="en-US" sz="2000" dirty="0">
              <a:effectLst/>
              <a:latin typeface="Calibri" panose="020F0502020204030204" pitchFamily="34" charset="0"/>
              <a:ea typeface="Calibri" panose="020F0502020204030204" pitchFamily="34" charset="0"/>
            </a:endParaRPr>
          </a:p>
          <a:p>
            <a:pPr marR="0" lvl="0">
              <a:spcBef>
                <a:spcPts val="0"/>
              </a:spcBef>
              <a:spcAft>
                <a:spcPts val="0"/>
              </a:spcAft>
              <a:buSzPts val="1000"/>
              <a:tabLst>
                <a:tab pos="457200" algn="l"/>
              </a:tabLst>
            </a:pPr>
            <a:endParaRPr lang="en-US" sz="2400" dirty="0">
              <a:latin typeface="Source Sans 3" panose="020B0503030403020204" pitchFamily="34" charset="0"/>
              <a:cs typeface="Calibri" panose="020F0502020204030204" pitchFamily="34" charset="0"/>
            </a:endParaRPr>
          </a:p>
        </p:txBody>
      </p:sp>
    </p:spTree>
    <p:extLst>
      <p:ext uri="{BB962C8B-B14F-4D97-AF65-F5344CB8AC3E}">
        <p14:creationId xmlns:p14="http://schemas.microsoft.com/office/powerpoint/2010/main" val="26439463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a:xfrm>
            <a:off x="381000" y="582534"/>
            <a:ext cx="11146971" cy="617615"/>
          </a:xfrm>
        </p:spPr>
        <p:txBody>
          <a:bodyPr>
            <a:normAutofit fontScale="90000"/>
          </a:bodyPr>
          <a:lstStyle/>
          <a:p>
            <a:r>
              <a:rPr lang="en-US" sz="4400" dirty="0">
                <a:effectLst/>
                <a:ea typeface="Times New Roman" panose="02020603050405020304" pitchFamily="18" charset="0"/>
              </a:rPr>
              <a:t>Monthly Learning </a:t>
            </a:r>
            <a:r>
              <a:rPr lang="en-US" sz="4400" dirty="0">
                <a:ea typeface="Times New Roman" panose="02020603050405020304" pitchFamily="18" charset="0"/>
              </a:rPr>
              <a:t>April</a:t>
            </a:r>
            <a:r>
              <a:rPr lang="en-US" sz="4400" dirty="0">
                <a:effectLst/>
                <a:ea typeface="Times New Roman" panose="02020603050405020304" pitchFamily="18" charset="0"/>
              </a:rPr>
              <a:t> 2024</a:t>
            </a:r>
            <a:br>
              <a:rPr lang="en-US" sz="4400" b="1" dirty="0">
                <a:effectLst/>
                <a:latin typeface="Source Sans 3 Black" panose="020B0903030403020204" pitchFamily="34" charset="0"/>
                <a:ea typeface="Times New Roman" panose="02020603050405020304" pitchFamily="18" charset="0"/>
              </a:rPr>
            </a:br>
            <a:r>
              <a:rPr lang="en-US" sz="4400" b="1" dirty="0">
                <a:effectLst/>
                <a:latin typeface="Source Sans 3 Black" panose="020B0903030403020204" pitchFamily="34" charset="0"/>
                <a:ea typeface="Times New Roman" panose="02020603050405020304" pitchFamily="18" charset="0"/>
              </a:rPr>
              <a:t> </a:t>
            </a:r>
            <a:endParaRPr lang="en-US" dirty="0">
              <a:latin typeface="Source Sans 3 Black" panose="020B0903030403020204" pitchFamily="34" charset="0"/>
            </a:endParaRPr>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a:xfrm>
            <a:off x="998988" y="2187096"/>
            <a:ext cx="10463670" cy="3934572"/>
          </a:xfrm>
        </p:spPr>
        <p:txBody>
          <a:bodyPr>
            <a:normAutofit/>
          </a:bodyPr>
          <a:lstStyle/>
          <a:p>
            <a:pPr marL="342900" indent="-342900">
              <a:spcAft>
                <a:spcPts val="0"/>
              </a:spcAft>
              <a:buSzPct val="80000"/>
              <a:buFont typeface="Symbol" panose="05050102010706020507" pitchFamily="18" charset="2"/>
              <a:buChar char=""/>
              <a:tabLst>
                <a:tab pos="457200" algn="l"/>
              </a:tabLst>
            </a:pPr>
            <a:r>
              <a:rPr lang="en-US" sz="2400" dirty="0">
                <a:solidFill>
                  <a:srgbClr val="002060"/>
                </a:solidFill>
              </a:rPr>
              <a:t>May 1 - Safety for the Non-Safety Professional 8:30 a.m. - 4:15 p.m. – </a:t>
            </a:r>
            <a:r>
              <a:rPr lang="en-US" sz="2400" b="1" dirty="0">
                <a:solidFill>
                  <a:srgbClr val="002060"/>
                </a:solidFill>
              </a:rPr>
              <a:t>Cleveland</a:t>
            </a:r>
          </a:p>
          <a:p>
            <a:pPr marL="342900" indent="-342900">
              <a:spcAft>
                <a:spcPts val="0"/>
              </a:spcAft>
              <a:buSzPct val="80000"/>
              <a:buFont typeface="Symbol" panose="05050102010706020507" pitchFamily="18" charset="2"/>
              <a:buChar char=""/>
              <a:tabLst>
                <a:tab pos="457200" algn="l"/>
              </a:tabLst>
            </a:pPr>
            <a:r>
              <a:rPr lang="en-US" sz="2400" dirty="0">
                <a:solidFill>
                  <a:srgbClr val="002060"/>
                </a:solidFill>
              </a:rPr>
              <a:t>May 21-23, 28-29 - OSHA 30: Industry Safety Principles 8:30 a.m. - 4:45 p.m. -</a:t>
            </a:r>
            <a:r>
              <a:rPr lang="en-US" sz="2400" b="1" dirty="0">
                <a:solidFill>
                  <a:srgbClr val="002060"/>
                </a:solidFill>
              </a:rPr>
              <a:t>Youngstown</a:t>
            </a:r>
          </a:p>
          <a:p>
            <a:pPr marL="342900" indent="-342900">
              <a:spcAft>
                <a:spcPts val="0"/>
              </a:spcAft>
              <a:buSzPct val="80000"/>
              <a:buFont typeface="Symbol" panose="05050102010706020507" pitchFamily="18" charset="2"/>
              <a:buChar char=""/>
              <a:tabLst>
                <a:tab pos="457200" algn="l"/>
              </a:tabLst>
            </a:pPr>
            <a:endParaRPr lang="en-US" sz="2400" b="1" dirty="0">
              <a:solidFill>
                <a:srgbClr val="002060"/>
              </a:solidFill>
            </a:endParaRPr>
          </a:p>
          <a:p>
            <a:pPr marL="342900" indent="-342900">
              <a:spcAft>
                <a:spcPts val="0"/>
              </a:spcAft>
              <a:buSzPct val="80000"/>
              <a:buFont typeface="Symbol" panose="05050102010706020507" pitchFamily="18" charset="2"/>
              <a:buChar char=""/>
              <a:tabLst>
                <a:tab pos="457200" algn="l"/>
              </a:tabLst>
            </a:pPr>
            <a:endParaRPr lang="en-US" b="1" dirty="0">
              <a:solidFill>
                <a:srgbClr val="002060"/>
              </a:solidFill>
              <a:latin typeface="Source Sans 3 "/>
            </a:endParaRPr>
          </a:p>
          <a:p>
            <a:pPr marL="0" indent="0">
              <a:buNone/>
            </a:pPr>
            <a:endParaRPr lang="en-US" dirty="0"/>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fld id="{383B7B7A-CDDA-7C44-B1B0-1F1E45567B3B}" type="slidenum">
              <a:rPr lang="en-US" smtClean="0"/>
              <a:pPr/>
              <a:t>14</a:t>
            </a:fld>
            <a:endParaRPr lang="en-US" dirty="0"/>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r>
              <a:rPr lang="en-US" dirty="0"/>
              <a:t>      </a:t>
            </a:r>
          </a:p>
        </p:txBody>
      </p:sp>
      <p:sp>
        <p:nvSpPr>
          <p:cNvPr id="4" name="TextBox 3">
            <a:extLst>
              <a:ext uri="{FF2B5EF4-FFF2-40B4-BE49-F238E27FC236}">
                <a16:creationId xmlns:a16="http://schemas.microsoft.com/office/drawing/2014/main" id="{FE1FB4DC-3247-98FA-9E08-73E5D6D91CDC}"/>
              </a:ext>
            </a:extLst>
          </p:cNvPr>
          <p:cNvSpPr txBox="1"/>
          <p:nvPr/>
        </p:nvSpPr>
        <p:spPr>
          <a:xfrm>
            <a:off x="3469822" y="1200149"/>
            <a:ext cx="3621895" cy="369332"/>
          </a:xfrm>
          <a:prstGeom prst="rect">
            <a:avLst/>
          </a:prstGeom>
          <a:noFill/>
        </p:spPr>
        <p:txBody>
          <a:bodyPr wrap="square" rtlCol="0">
            <a:spAutoFit/>
          </a:bodyPr>
          <a:lstStyle/>
          <a:p>
            <a:pPr algn="ctr"/>
            <a:r>
              <a:rPr lang="en-US" sz="1800" u="sng" dirty="0">
                <a:solidFill>
                  <a:srgbClr val="00A5F0"/>
                </a:solidFill>
                <a:effectLst/>
                <a:latin typeface="Helvetica" panose="020B0604020202020204" pitchFamily="34" charset="0"/>
                <a:ea typeface="Calibri" panose="020F0502020204030204" pitchFamily="34" charset="0"/>
                <a:cs typeface="Calibri" panose="020F0502020204030204" pitchFamily="34" charset="0"/>
                <a:hlinkClick r:id="rId3" tooltip="FY24 in-person class schedule"/>
              </a:rPr>
              <a:t>View the full schedule here</a:t>
            </a:r>
            <a:endParaRPr lang="en-US" dirty="0"/>
          </a:p>
        </p:txBody>
      </p:sp>
      <p:sp>
        <p:nvSpPr>
          <p:cNvPr id="5" name="TextBox 4">
            <a:extLst>
              <a:ext uri="{FF2B5EF4-FFF2-40B4-BE49-F238E27FC236}">
                <a16:creationId xmlns:a16="http://schemas.microsoft.com/office/drawing/2014/main" id="{57491C47-4C4D-14D8-9B44-A6E830CC28BA}"/>
              </a:ext>
            </a:extLst>
          </p:cNvPr>
          <p:cNvSpPr txBox="1"/>
          <p:nvPr/>
        </p:nvSpPr>
        <p:spPr>
          <a:xfrm>
            <a:off x="645580" y="6488668"/>
            <a:ext cx="11461296" cy="369332"/>
          </a:xfrm>
          <a:prstGeom prst="rect">
            <a:avLst/>
          </a:prstGeom>
          <a:noFill/>
        </p:spPr>
        <p:txBody>
          <a:bodyPr wrap="square" rtlCol="0">
            <a:spAutoFit/>
          </a:bodyPr>
          <a:lstStyle/>
          <a:p>
            <a:r>
              <a:rPr lang="en-US" dirty="0">
                <a:solidFill>
                  <a:srgbClr val="002060"/>
                </a:solidFill>
                <a:latin typeface="Source Sans 3" panose="020B0503030403020204" pitchFamily="34" charset="0"/>
              </a:rPr>
              <a:t>IN-PERSON CLASSES and VIRTUAL TRAINING CLASSES (VTC) qualify for Safety Council rebate external training credits.</a:t>
            </a:r>
          </a:p>
        </p:txBody>
      </p:sp>
    </p:spTree>
    <p:extLst>
      <p:ext uri="{BB962C8B-B14F-4D97-AF65-F5344CB8AC3E}">
        <p14:creationId xmlns:p14="http://schemas.microsoft.com/office/powerpoint/2010/main" val="42302190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0673-C624-BAE9-7D86-97022C395710}"/>
              </a:ext>
            </a:extLst>
          </p:cNvPr>
          <p:cNvSpPr>
            <a:spLocks noGrp="1"/>
          </p:cNvSpPr>
          <p:nvPr>
            <p:ph type="title"/>
          </p:nvPr>
        </p:nvSpPr>
        <p:spPr/>
        <p:txBody>
          <a:bodyPr>
            <a:normAutofit/>
          </a:bodyPr>
          <a:lstStyle/>
          <a:p>
            <a:r>
              <a:rPr lang="en-US" sz="4000" dirty="0"/>
              <a:t>Virtual Training April 2024</a:t>
            </a:r>
          </a:p>
        </p:txBody>
      </p:sp>
      <p:sp>
        <p:nvSpPr>
          <p:cNvPr id="3" name="Text Placeholder 2">
            <a:extLst>
              <a:ext uri="{FF2B5EF4-FFF2-40B4-BE49-F238E27FC236}">
                <a16:creationId xmlns:a16="http://schemas.microsoft.com/office/drawing/2014/main" id="{0E4CB336-31E8-45A8-0880-C57CF5B40AD5}"/>
              </a:ext>
            </a:extLst>
          </p:cNvPr>
          <p:cNvSpPr>
            <a:spLocks noGrp="1"/>
          </p:cNvSpPr>
          <p:nvPr>
            <p:ph type="body" sz="quarter" idx="12"/>
          </p:nvPr>
        </p:nvSpPr>
        <p:spPr>
          <a:xfrm>
            <a:off x="843368" y="1541949"/>
            <a:ext cx="10505263" cy="3853842"/>
          </a:xfrm>
        </p:spPr>
        <p:txBody>
          <a:bodyPr anchor="ctr">
            <a:noAutofit/>
          </a:bodyPr>
          <a:lstStyle/>
          <a:p>
            <a:pPr>
              <a:lnSpc>
                <a:spcPct val="100000"/>
              </a:lnSpc>
            </a:pPr>
            <a:r>
              <a:rPr lang="en-US" dirty="0">
                <a:solidFill>
                  <a:srgbClr val="002060"/>
                </a:solidFill>
              </a:rPr>
              <a:t>Safety for the non-safety professional workshop (VTC) </a:t>
            </a:r>
            <a:r>
              <a:rPr lang="en-US" b="1" dirty="0">
                <a:solidFill>
                  <a:srgbClr val="002060"/>
                </a:solidFill>
              </a:rPr>
              <a:t>April 18, 9:30 a.m. -        2 p.m. </a:t>
            </a:r>
          </a:p>
          <a:p>
            <a:pPr>
              <a:lnSpc>
                <a:spcPct val="100000"/>
              </a:lnSpc>
            </a:pPr>
            <a:r>
              <a:rPr lang="en-US" dirty="0">
                <a:solidFill>
                  <a:srgbClr val="002060"/>
                </a:solidFill>
              </a:rPr>
              <a:t>Health hazards and toxicology fundamentals (VTC) </a:t>
            </a:r>
            <a:r>
              <a:rPr lang="en-US" b="1" dirty="0">
                <a:solidFill>
                  <a:srgbClr val="002060"/>
                </a:solidFill>
              </a:rPr>
              <a:t>April 23-24, 9:30 a.m. - 12:45 p.m.</a:t>
            </a:r>
          </a:p>
          <a:p>
            <a:pPr>
              <a:lnSpc>
                <a:spcPct val="100000"/>
              </a:lnSpc>
            </a:pPr>
            <a:r>
              <a:rPr lang="en-US" dirty="0"/>
              <a:t>Emergency preparedness planning half-day workshop (VTC)*</a:t>
            </a:r>
            <a:r>
              <a:rPr lang="en-US" b="1" dirty="0">
                <a:solidFill>
                  <a:srgbClr val="002060"/>
                </a:solidFill>
              </a:rPr>
              <a:t>May 1</a:t>
            </a:r>
          </a:p>
          <a:p>
            <a:pPr>
              <a:lnSpc>
                <a:spcPct val="100000"/>
              </a:lnSpc>
            </a:pPr>
            <a:r>
              <a:rPr lang="en-US" dirty="0"/>
              <a:t>Crisis de-escalation tactics and safe work practices workshop (VTC)* </a:t>
            </a:r>
            <a:r>
              <a:rPr lang="en-US" b="1" dirty="0">
                <a:solidFill>
                  <a:srgbClr val="002060"/>
                </a:solidFill>
              </a:rPr>
              <a:t>May 2</a:t>
            </a:r>
          </a:p>
          <a:p>
            <a:pPr>
              <a:lnSpc>
                <a:spcPct val="100000"/>
              </a:lnSpc>
            </a:pPr>
            <a:r>
              <a:rPr lang="en-US" dirty="0"/>
              <a:t>Work zone traffic control and safety (VTC)*</a:t>
            </a:r>
            <a:r>
              <a:rPr lang="en-US" b="1" dirty="0"/>
              <a:t>May 7</a:t>
            </a:r>
          </a:p>
          <a:p>
            <a:pPr>
              <a:lnSpc>
                <a:spcPct val="100000"/>
              </a:lnSpc>
            </a:pPr>
            <a:endParaRPr lang="en-US" b="1" dirty="0">
              <a:solidFill>
                <a:srgbClr val="002060"/>
              </a:solidFill>
            </a:endParaRPr>
          </a:p>
        </p:txBody>
      </p:sp>
      <p:sp>
        <p:nvSpPr>
          <p:cNvPr id="4" name="Slide Number Placeholder 3">
            <a:extLst>
              <a:ext uri="{FF2B5EF4-FFF2-40B4-BE49-F238E27FC236}">
                <a16:creationId xmlns:a16="http://schemas.microsoft.com/office/drawing/2014/main" id="{CF3686FB-39E9-3724-6274-4A758BB4AAF2}"/>
              </a:ext>
            </a:extLst>
          </p:cNvPr>
          <p:cNvSpPr>
            <a:spLocks noGrp="1"/>
          </p:cNvSpPr>
          <p:nvPr>
            <p:ph type="sldNum" sz="quarter" idx="14"/>
          </p:nvPr>
        </p:nvSpPr>
        <p:spPr/>
        <p:txBody>
          <a:bodyPr/>
          <a:lstStyle/>
          <a:p>
            <a:fld id="{77F59FA7-9E35-E641-9260-462B0A5FC689}" type="slidenum">
              <a:rPr lang="en-US" smtClean="0"/>
              <a:pPr/>
              <a:t>15</a:t>
            </a:fld>
            <a:endParaRPr lang="en-US"/>
          </a:p>
        </p:txBody>
      </p:sp>
      <p:sp>
        <p:nvSpPr>
          <p:cNvPr id="5" name="TextBox 4">
            <a:extLst>
              <a:ext uri="{FF2B5EF4-FFF2-40B4-BE49-F238E27FC236}">
                <a16:creationId xmlns:a16="http://schemas.microsoft.com/office/drawing/2014/main" id="{7F5FB834-DFD4-D0AD-FDBF-283A57636103}"/>
              </a:ext>
            </a:extLst>
          </p:cNvPr>
          <p:cNvSpPr txBox="1"/>
          <p:nvPr/>
        </p:nvSpPr>
        <p:spPr>
          <a:xfrm>
            <a:off x="622169" y="6075144"/>
            <a:ext cx="11430000" cy="369332"/>
          </a:xfrm>
          <a:prstGeom prst="rect">
            <a:avLst/>
          </a:prstGeom>
          <a:noFill/>
        </p:spPr>
        <p:txBody>
          <a:bodyPr wrap="square" rtlCol="0">
            <a:spAutoFit/>
          </a:bodyPr>
          <a:lstStyle/>
          <a:p>
            <a:r>
              <a:rPr lang="en-US" dirty="0">
                <a:solidFill>
                  <a:srgbClr val="002060"/>
                </a:solidFill>
                <a:latin typeface="Source Sans 3" panose="020B0503030403020204" pitchFamily="34" charset="0"/>
              </a:rPr>
              <a:t>IN-PERSON CLASSES and VIRTUAL TRAINING CLASSES (VTC) qualify for Safety Council rebate external training credits.</a:t>
            </a:r>
          </a:p>
        </p:txBody>
      </p:sp>
    </p:spTree>
    <p:extLst>
      <p:ext uri="{BB962C8B-B14F-4D97-AF65-F5344CB8AC3E}">
        <p14:creationId xmlns:p14="http://schemas.microsoft.com/office/powerpoint/2010/main" val="196775091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0159-7E50-8470-183D-04368C5224F8}"/>
              </a:ext>
            </a:extLst>
          </p:cNvPr>
          <p:cNvSpPr>
            <a:spLocks noGrp="1"/>
          </p:cNvSpPr>
          <p:nvPr>
            <p:ph type="title"/>
          </p:nvPr>
        </p:nvSpPr>
        <p:spPr/>
        <p:txBody>
          <a:bodyPr>
            <a:normAutofit/>
          </a:bodyPr>
          <a:lstStyle/>
          <a:p>
            <a:r>
              <a:rPr lang="en-US" sz="4000" dirty="0"/>
              <a:t>Upcoming webinars</a:t>
            </a:r>
          </a:p>
        </p:txBody>
      </p:sp>
      <p:sp>
        <p:nvSpPr>
          <p:cNvPr id="3" name="Text Placeholder 2">
            <a:extLst>
              <a:ext uri="{FF2B5EF4-FFF2-40B4-BE49-F238E27FC236}">
                <a16:creationId xmlns:a16="http://schemas.microsoft.com/office/drawing/2014/main" id="{189AC8B8-C700-663A-5EFD-BFE13F761FC1}"/>
              </a:ext>
            </a:extLst>
          </p:cNvPr>
          <p:cNvSpPr>
            <a:spLocks noGrp="1"/>
          </p:cNvSpPr>
          <p:nvPr>
            <p:ph type="body" sz="quarter" idx="12"/>
          </p:nvPr>
        </p:nvSpPr>
        <p:spPr>
          <a:xfrm>
            <a:off x="1060360" y="1763843"/>
            <a:ext cx="10071279" cy="3681571"/>
          </a:xfrm>
        </p:spPr>
        <p:txBody>
          <a:bodyPr>
            <a:normAutofit/>
          </a:bodyPr>
          <a:lstStyle/>
          <a:p>
            <a:pPr marR="0" lvl="0">
              <a:lnSpc>
                <a:spcPct val="100000"/>
              </a:lnSpc>
              <a:spcBef>
                <a:spcPts val="0"/>
              </a:spcBef>
              <a:spcAft>
                <a:spcPts val="600"/>
              </a:spcAft>
              <a:buSzPct val="55000"/>
              <a:buFont typeface="Symbol" panose="05050102010706020507" pitchFamily="18" charset="2"/>
              <a:buChar char=""/>
              <a:tabLst>
                <a:tab pos="457200" algn="l"/>
              </a:tabLst>
            </a:pPr>
            <a:r>
              <a:rPr lang="en-US" dirty="0">
                <a:solidFill>
                  <a:srgbClr val="002060"/>
                </a:solidFill>
              </a:rPr>
              <a:t>Why trench safety is important: An analysis of some tragedies that should have been prevented </a:t>
            </a:r>
            <a:r>
              <a:rPr lang="en-US" b="1" dirty="0">
                <a:solidFill>
                  <a:srgbClr val="002060"/>
                </a:solidFill>
              </a:rPr>
              <a:t>4/4/2024 </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dirty="0">
                <a:solidFill>
                  <a:srgbClr val="002060"/>
                </a:solidFill>
              </a:rPr>
              <a:t>Heat Hacks: Empowering workers to beat the heat stress challenge! </a:t>
            </a:r>
            <a:r>
              <a:rPr lang="en-US" b="1" dirty="0">
                <a:solidFill>
                  <a:srgbClr val="002060"/>
                </a:solidFill>
              </a:rPr>
              <a:t>4/25/2024</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dirty="0">
                <a:solidFill>
                  <a:srgbClr val="002060"/>
                </a:solidFill>
              </a:rPr>
              <a:t>Lockout/Tagout: Controlling hazardous energy and your company program </a:t>
            </a:r>
            <a:r>
              <a:rPr lang="en-US" b="1" dirty="0">
                <a:solidFill>
                  <a:srgbClr val="002060"/>
                </a:solidFill>
              </a:rPr>
              <a:t>5/8/2024 </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dirty="0">
                <a:solidFill>
                  <a:srgbClr val="002060"/>
                </a:solidFill>
              </a:rPr>
              <a:t>If you have not measured it, did it happen? Tips for measuring safety performance </a:t>
            </a:r>
            <a:r>
              <a:rPr lang="en-US" b="1" dirty="0">
                <a:solidFill>
                  <a:srgbClr val="002060"/>
                </a:solidFill>
              </a:rPr>
              <a:t>6/4/2024</a:t>
            </a:r>
            <a:endParaRPr lang="en-US" b="1" dirty="0">
              <a:solidFill>
                <a:srgbClr val="002060"/>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9D1832B2-E644-011D-9BCC-B63B41F18729}"/>
              </a:ext>
            </a:extLst>
          </p:cNvPr>
          <p:cNvSpPr>
            <a:spLocks noGrp="1"/>
          </p:cNvSpPr>
          <p:nvPr>
            <p:ph type="sldNum" sz="quarter" idx="14"/>
          </p:nvPr>
        </p:nvSpPr>
        <p:spPr/>
        <p:txBody>
          <a:bodyPr/>
          <a:lstStyle/>
          <a:p>
            <a:fld id="{77F59FA7-9E35-E641-9260-462B0A5FC689}" type="slidenum">
              <a:rPr lang="en-US" smtClean="0"/>
              <a:pPr/>
              <a:t>16</a:t>
            </a:fld>
            <a:endParaRPr lang="en-US"/>
          </a:p>
        </p:txBody>
      </p:sp>
    </p:spTree>
    <p:extLst>
      <p:ext uri="{BB962C8B-B14F-4D97-AF65-F5344CB8AC3E}">
        <p14:creationId xmlns:p14="http://schemas.microsoft.com/office/powerpoint/2010/main" val="3327865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grpSp>
        <p:nvGrpSpPr>
          <p:cNvPr id="2" name="Group 2"/>
          <p:cNvGrpSpPr/>
          <p:nvPr/>
        </p:nvGrpSpPr>
        <p:grpSpPr>
          <a:xfrm rot="-151064">
            <a:off x="919028" y="5033809"/>
            <a:ext cx="3240546" cy="1093192"/>
            <a:chOff x="0" y="0"/>
            <a:chExt cx="1175433" cy="396530"/>
          </a:xfrm>
        </p:grpSpPr>
        <p:sp>
          <p:nvSpPr>
            <p:cNvPr id="3" name="Freeform 3"/>
            <p:cNvSpPr/>
            <p:nvPr/>
          </p:nvSpPr>
          <p:spPr>
            <a:xfrm>
              <a:off x="0" y="0"/>
              <a:ext cx="1175433" cy="396530"/>
            </a:xfrm>
            <a:custGeom>
              <a:avLst/>
              <a:gdLst/>
              <a:ahLst/>
              <a:cxnLst/>
              <a:rect l="l" t="t" r="r" b="b"/>
              <a:pathLst>
                <a:path w="1175433" h="396530">
                  <a:moveTo>
                    <a:pt x="33447" y="0"/>
                  </a:moveTo>
                  <a:lnTo>
                    <a:pt x="1141986" y="0"/>
                  </a:lnTo>
                  <a:cubicBezTo>
                    <a:pt x="1160458" y="0"/>
                    <a:pt x="1175433" y="14975"/>
                    <a:pt x="1175433" y="33447"/>
                  </a:cubicBezTo>
                  <a:lnTo>
                    <a:pt x="1175433" y="363083"/>
                  </a:lnTo>
                  <a:cubicBezTo>
                    <a:pt x="1175433" y="381555"/>
                    <a:pt x="1160458" y="396530"/>
                    <a:pt x="1141986" y="396530"/>
                  </a:cubicBezTo>
                  <a:lnTo>
                    <a:pt x="33447" y="396530"/>
                  </a:lnTo>
                  <a:cubicBezTo>
                    <a:pt x="14975" y="396530"/>
                    <a:pt x="0" y="381555"/>
                    <a:pt x="0" y="363083"/>
                  </a:cubicBezTo>
                  <a:lnTo>
                    <a:pt x="0" y="33447"/>
                  </a:lnTo>
                  <a:cubicBezTo>
                    <a:pt x="0" y="14975"/>
                    <a:pt x="14975" y="0"/>
                    <a:pt x="33447"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38100"/>
              <a:ext cx="1175433" cy="43463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5" name="Freeform 5"/>
          <p:cNvSpPr/>
          <p:nvPr/>
        </p:nvSpPr>
        <p:spPr>
          <a:xfrm rot="110695">
            <a:off x="7279754" y="1816447"/>
            <a:ext cx="4032317" cy="3074641"/>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rot="-151064">
            <a:off x="752755" y="2169096"/>
            <a:ext cx="6612125" cy="2703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0318"/>
              </a:lnSpc>
            </a:pPr>
            <a:r>
              <a:rPr lang="en-US" sz="10977">
                <a:solidFill>
                  <a:srgbClr val="FFFFFF"/>
                </a:solidFill>
                <a:latin typeface="Genty Sans"/>
              </a:rPr>
              <a:t>Yes 0r</a:t>
            </a:r>
          </a:p>
          <a:p>
            <a:pPr>
              <a:lnSpc>
                <a:spcPts val="10318"/>
              </a:lnSpc>
            </a:pPr>
            <a:r>
              <a:rPr lang="en-US" sz="10977">
                <a:solidFill>
                  <a:srgbClr val="FFFFFF"/>
                </a:solidFill>
                <a:latin typeface="Genty Sans"/>
              </a:rPr>
              <a:t>No Game</a:t>
            </a:r>
          </a:p>
        </p:txBody>
      </p:sp>
      <p:sp>
        <p:nvSpPr>
          <p:cNvPr id="7" name="Freeform 7"/>
          <p:cNvSpPr/>
          <p:nvPr/>
        </p:nvSpPr>
        <p:spPr>
          <a:xfrm rot="-83564">
            <a:off x="7872016" y="5390400"/>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rot="-551428">
            <a:off x="-4405983" y="-1036585"/>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10598735" y="1063034"/>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rot="-312049">
            <a:off x="4992209" y="5673866"/>
            <a:ext cx="1092601" cy="296525"/>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rot="-1919623">
            <a:off x="5656047" y="1334836"/>
            <a:ext cx="952188" cy="1026869"/>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4787387" y="156433"/>
            <a:ext cx="3213943" cy="906600"/>
          </a:xfrm>
          <a:custGeom>
            <a:avLst/>
            <a:gdLst/>
            <a:ahLst/>
            <a:cxnLst/>
            <a:rect l="l" t="t" r="r" b="b"/>
            <a:pathLst>
              <a:path w="4820915" h="1359900">
                <a:moveTo>
                  <a:pt x="0" y="0"/>
                </a:moveTo>
                <a:lnTo>
                  <a:pt x="4820915" y="0"/>
                </a:lnTo>
                <a:lnTo>
                  <a:pt x="4820915" y="1359900"/>
                </a:lnTo>
                <a:lnTo>
                  <a:pt x="0" y="1359900"/>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rot="-151064">
            <a:off x="1181412" y="4992104"/>
            <a:ext cx="2686705" cy="11059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519"/>
              </a:lnSpc>
            </a:pPr>
            <a:r>
              <a:rPr lang="en-US" sz="2789">
                <a:solidFill>
                  <a:srgbClr val="3D397B"/>
                </a:solidFill>
                <a:latin typeface="Agrandir Medium"/>
              </a:rPr>
              <a:t>Heavenly Touch Maids Edition</a:t>
            </a:r>
          </a:p>
        </p:txBody>
      </p:sp>
    </p:spTree>
    <p:extLst>
      <p:ext uri="{BB962C8B-B14F-4D97-AF65-F5344CB8AC3E}">
        <p14:creationId xmlns:p14="http://schemas.microsoft.com/office/powerpoint/2010/main" val="279475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2" name="Group 2"/>
          <p:cNvGrpSpPr/>
          <p:nvPr/>
        </p:nvGrpSpPr>
        <p:grpSpPr>
          <a:xfrm>
            <a:off x="5053666" y="1434233"/>
            <a:ext cx="6348641" cy="4480183"/>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38100"/>
              <a:ext cx="2279757" cy="164690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5" name="TextBox 5"/>
          <p:cNvSpPr txBox="1"/>
          <p:nvPr/>
        </p:nvSpPr>
        <p:spPr>
          <a:xfrm rot="-342239">
            <a:off x="3872044" y="1232529"/>
            <a:ext cx="4468943" cy="2491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9474"/>
              </a:lnSpc>
            </a:pPr>
            <a:r>
              <a:rPr lang="en-US" sz="10079">
                <a:solidFill>
                  <a:srgbClr val="3D397B"/>
                </a:solidFill>
                <a:latin typeface="Genty Sans"/>
              </a:rPr>
              <a:t>The</a:t>
            </a:r>
          </a:p>
          <a:p>
            <a:pPr>
              <a:lnSpc>
                <a:spcPts val="9474"/>
              </a:lnSpc>
            </a:pPr>
            <a:r>
              <a:rPr lang="en-US" sz="10079">
                <a:solidFill>
                  <a:srgbClr val="3D397B"/>
                </a:solidFill>
                <a:latin typeface="Genty Sans"/>
              </a:rPr>
              <a:t>Rules</a:t>
            </a:r>
          </a:p>
        </p:txBody>
      </p:sp>
      <p:sp>
        <p:nvSpPr>
          <p:cNvPr id="6" name="Freeform 6"/>
          <p:cNvSpPr/>
          <p:nvPr/>
        </p:nvSpPr>
        <p:spPr>
          <a:xfrm rot="-551428">
            <a:off x="-3248973" y="5491679"/>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rot="-181972">
            <a:off x="8052614" y="-1717924"/>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1510691" y="994787"/>
            <a:ext cx="5247465" cy="6233489"/>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10695974" y="6172200"/>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rot="-312049">
            <a:off x="4352541" y="537538"/>
            <a:ext cx="1092601" cy="296525"/>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rot="-1919623">
            <a:off x="5499380" y="4819572"/>
            <a:ext cx="1374613" cy="1482426"/>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475626" y="144696"/>
            <a:ext cx="2617228" cy="738277"/>
          </a:xfrm>
          <a:custGeom>
            <a:avLst/>
            <a:gdLst/>
            <a:ahLst/>
            <a:cxnLst/>
            <a:rect l="l" t="t" r="r" b="b"/>
            <a:pathLst>
              <a:path w="3925842" h="1107415">
                <a:moveTo>
                  <a:pt x="0" y="0"/>
                </a:moveTo>
                <a:lnTo>
                  <a:pt x="3925842" y="0"/>
                </a:lnTo>
                <a:lnTo>
                  <a:pt x="3925842" y="1107415"/>
                </a:lnTo>
                <a:lnTo>
                  <a:pt x="0" y="1107415"/>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7602865" y="2805833"/>
            <a:ext cx="2810177" cy="2725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849"/>
              </a:lnSpc>
            </a:pPr>
            <a:endParaRPr sz="800"/>
          </a:p>
        </p:txBody>
      </p:sp>
      <p:sp>
        <p:nvSpPr>
          <p:cNvPr id="14" name="TextBox 14"/>
          <p:cNvSpPr txBox="1"/>
          <p:nvPr/>
        </p:nvSpPr>
        <p:spPr>
          <a:xfrm>
            <a:off x="7602865" y="3166391"/>
            <a:ext cx="3365802" cy="3089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29602" lvl="1" indent="-214801">
              <a:lnSpc>
                <a:spcPts val="2527"/>
              </a:lnSpc>
              <a:buFont typeface="Arial"/>
              <a:buChar char="•"/>
            </a:pPr>
            <a:r>
              <a:rPr lang="en-US" sz="1989">
                <a:solidFill>
                  <a:srgbClr val="3D397B"/>
                </a:solidFill>
                <a:latin typeface="Agrandir Medium"/>
              </a:rPr>
              <a:t>Shout out your answer!</a:t>
            </a:r>
          </a:p>
        </p:txBody>
      </p:sp>
      <p:sp>
        <p:nvSpPr>
          <p:cNvPr id="15" name="TextBox 15"/>
          <p:cNvSpPr txBox="1"/>
          <p:nvPr/>
        </p:nvSpPr>
        <p:spPr>
          <a:xfrm>
            <a:off x="7602865" y="3499943"/>
            <a:ext cx="3799443" cy="3089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29602" lvl="1" indent="-214801">
              <a:lnSpc>
                <a:spcPts val="2527"/>
              </a:lnSpc>
              <a:buFont typeface="Arial"/>
              <a:buChar char="•"/>
            </a:pPr>
            <a:r>
              <a:rPr lang="en-US" sz="1989">
                <a:solidFill>
                  <a:srgbClr val="3D397B"/>
                </a:solidFill>
                <a:latin typeface="Agrandir Medium"/>
              </a:rPr>
              <a:t>Have fun!</a:t>
            </a:r>
          </a:p>
        </p:txBody>
      </p:sp>
      <p:sp>
        <p:nvSpPr>
          <p:cNvPr id="16" name="TextBox 16"/>
          <p:cNvSpPr txBox="1"/>
          <p:nvPr/>
        </p:nvSpPr>
        <p:spPr>
          <a:xfrm>
            <a:off x="7602865" y="2794633"/>
            <a:ext cx="3093109" cy="3089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29602" lvl="1" indent="-214801">
              <a:lnSpc>
                <a:spcPts val="2527"/>
              </a:lnSpc>
              <a:buFont typeface="Arial"/>
              <a:buChar char="•"/>
            </a:pPr>
            <a:r>
              <a:rPr lang="en-US" sz="1989">
                <a:solidFill>
                  <a:srgbClr val="3D397B"/>
                </a:solidFill>
                <a:latin typeface="Agrandir Medium"/>
              </a:rPr>
              <a:t>Be Honest!</a:t>
            </a:r>
          </a:p>
        </p:txBody>
      </p:sp>
      <p:sp>
        <p:nvSpPr>
          <p:cNvPr id="17" name="TextBox 17"/>
          <p:cNvSpPr txBox="1"/>
          <p:nvPr/>
        </p:nvSpPr>
        <p:spPr>
          <a:xfrm>
            <a:off x="4541272" y="6196857"/>
            <a:ext cx="7373430" cy="3566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65"/>
              </a:lnSpc>
              <a:spcBef>
                <a:spcPct val="0"/>
              </a:spcBef>
            </a:pPr>
            <a:r>
              <a:rPr lang="en-US" sz="2256">
                <a:solidFill>
                  <a:srgbClr val="3D397B"/>
                </a:solidFill>
                <a:latin typeface="Agrandir Medium"/>
              </a:rPr>
              <a:t>CALL TODAY 330-929-3410</a:t>
            </a:r>
          </a:p>
        </p:txBody>
      </p:sp>
    </p:spTree>
    <p:extLst>
      <p:ext uri="{BB962C8B-B14F-4D97-AF65-F5344CB8AC3E}">
        <p14:creationId xmlns:p14="http://schemas.microsoft.com/office/powerpoint/2010/main" val="53501024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2296998" y="2432354"/>
            <a:ext cx="7592081" cy="3199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6316"/>
              </a:lnSpc>
              <a:spcBef>
                <a:spcPct val="0"/>
              </a:spcBef>
            </a:pPr>
            <a:r>
              <a:rPr lang="en-US" sz="4800" dirty="0">
                <a:solidFill>
                  <a:srgbClr val="FFFFFF"/>
                </a:solidFill>
                <a:latin typeface="Genty Sans"/>
              </a:rPr>
              <a:t>Is Heavenly Touch Maids Fully Insured with W2, background checked and trained employees?</a:t>
            </a:r>
          </a:p>
        </p:txBody>
      </p:sp>
      <p:grpSp>
        <p:nvGrpSpPr>
          <p:cNvPr id="9" name="Group 9"/>
          <p:cNvGrpSpPr/>
          <p:nvPr/>
        </p:nvGrpSpPr>
        <p:grpSpPr>
          <a:xfrm>
            <a:off x="4239877" y="5878371"/>
            <a:ext cx="3505649" cy="587658"/>
            <a:chOff x="0" y="0"/>
            <a:chExt cx="2424362" cy="406400"/>
          </a:xfrm>
        </p:grpSpPr>
        <p:sp>
          <p:nvSpPr>
            <p:cNvPr id="10" name="Freeform 10"/>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2" name="Freeform 12"/>
          <p:cNvSpPr/>
          <p:nvPr/>
        </p:nvSpPr>
        <p:spPr>
          <a:xfrm rot="-83564">
            <a:off x="-5380851" y="5080459"/>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551428">
            <a:off x="9421350" y="-1677383"/>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919623">
            <a:off x="852654" y="4008747"/>
            <a:ext cx="770179" cy="830585"/>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685595">
            <a:off x="10914597" y="1857613"/>
            <a:ext cx="770179" cy="830585"/>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4345539" y="1859427"/>
            <a:ext cx="3394484"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dirty="0">
                <a:solidFill>
                  <a:srgbClr val="FDA3B7"/>
                </a:solidFill>
                <a:latin typeface="Agrandir Medium"/>
              </a:rPr>
              <a:t>WARM-UP Question</a:t>
            </a:r>
          </a:p>
        </p:txBody>
      </p:sp>
      <p:sp>
        <p:nvSpPr>
          <p:cNvPr id="18" name="TextBox 18"/>
          <p:cNvSpPr txBox="1"/>
          <p:nvPr/>
        </p:nvSpPr>
        <p:spPr>
          <a:xfrm>
            <a:off x="4520292" y="5932870"/>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grpSp>
        <p:nvGrpSpPr>
          <p:cNvPr id="19" name="Group 19"/>
          <p:cNvGrpSpPr/>
          <p:nvPr/>
        </p:nvGrpSpPr>
        <p:grpSpPr>
          <a:xfrm>
            <a:off x="4385730" y="232500"/>
            <a:ext cx="3213943" cy="1158934"/>
            <a:chOff x="0" y="0"/>
            <a:chExt cx="6427887" cy="2317867"/>
          </a:xfrm>
        </p:grpSpPr>
        <p:sp>
          <p:nvSpPr>
            <p:cNvPr id="20" name="Freeform 20"/>
            <p:cNvSpPr/>
            <p:nvPr/>
          </p:nvSpPr>
          <p:spPr>
            <a:xfrm>
              <a:off x="0" y="0"/>
              <a:ext cx="6427887" cy="1813200"/>
            </a:xfrm>
            <a:custGeom>
              <a:avLst/>
              <a:gdLst/>
              <a:ahLst/>
              <a:cxnLst/>
              <a:rect l="l" t="t" r="r" b="b"/>
              <a:pathLst>
                <a:path w="6427887" h="1813200">
                  <a:moveTo>
                    <a:pt x="0" y="0"/>
                  </a:moveTo>
                  <a:lnTo>
                    <a:pt x="6427887" y="0"/>
                  </a:lnTo>
                  <a:lnTo>
                    <a:pt x="6427887" y="1813200"/>
                  </a:lnTo>
                  <a:lnTo>
                    <a:pt x="0" y="1813200"/>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21"/>
            <p:cNvSpPr txBox="1"/>
            <p:nvPr/>
          </p:nvSpPr>
          <p:spPr>
            <a:xfrm>
              <a:off x="1665427" y="1627422"/>
              <a:ext cx="4295115" cy="6904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spcBef>
                  <a:spcPct val="0"/>
                </a:spcBef>
              </a:pPr>
              <a:r>
                <a:rPr lang="en-US" sz="2203" dirty="0">
                  <a:solidFill>
                    <a:srgbClr val="FFFFFF"/>
                  </a:solidFill>
                  <a:latin typeface="Agrandir Medium"/>
                </a:rPr>
                <a:t> 330-929-3410</a:t>
              </a:r>
            </a:p>
          </p:txBody>
        </p:sp>
      </p:grpSp>
    </p:spTree>
    <p:extLst>
      <p:ext uri="{BB962C8B-B14F-4D97-AF65-F5344CB8AC3E}">
        <p14:creationId xmlns:p14="http://schemas.microsoft.com/office/powerpoint/2010/main" val="1363670359"/>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2" name="Picture 1" descr="A green and blue check mark&#10;&#10;Description automatically generated">
            <a:extLst>
              <a:ext uri="{FF2B5EF4-FFF2-40B4-BE49-F238E27FC236}">
                <a16:creationId xmlns:a16="http://schemas.microsoft.com/office/drawing/2014/main" id="{15E67514-0410-BEEF-0B9F-49F4B9E5D6B7}"/>
              </a:ext>
            </a:extLst>
          </p:cNvPr>
          <p:cNvPicPr>
            <a:picLocks noChangeAspect="1"/>
          </p:cNvPicPr>
          <p:nvPr/>
        </p:nvPicPr>
        <p:blipFill>
          <a:blip r:embed="rId3"/>
          <a:stretch>
            <a:fillRect/>
          </a:stretch>
        </p:blipFill>
        <p:spPr>
          <a:xfrm>
            <a:off x="7274560" y="2344643"/>
            <a:ext cx="4653280" cy="2158553"/>
          </a:xfrm>
          <a:prstGeom prst="rect">
            <a:avLst/>
          </a:prstGeom>
        </p:spPr>
      </p:pic>
    </p:spTree>
    <p:extLst>
      <p:ext uri="{BB962C8B-B14F-4D97-AF65-F5344CB8AC3E}">
        <p14:creationId xmlns:p14="http://schemas.microsoft.com/office/powerpoint/2010/main" val="10987926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551428">
            <a:off x="-5637401" y="-1045007"/>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181972">
            <a:off x="8417332" y="5083272"/>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692592"/>
            <a:ext cx="10576685" cy="5479608"/>
            <a:chOff x="0" y="-38100"/>
            <a:chExt cx="3798020" cy="19676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 name="Group 7"/>
          <p:cNvGrpSpPr/>
          <p:nvPr/>
        </p:nvGrpSpPr>
        <p:grpSpPr>
          <a:xfrm>
            <a:off x="3846520" y="3280637"/>
            <a:ext cx="4498961" cy="1173302"/>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0" name="Freeform 10"/>
          <p:cNvSpPr/>
          <p:nvPr/>
        </p:nvSpPr>
        <p:spPr>
          <a:xfrm rot="489102">
            <a:off x="-640241" y="2342263"/>
            <a:ext cx="3812804" cy="4619472"/>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4">
              <a:extLst>
                <a:ext uri="{96DAC541-7B7A-43D3-8B79-37D633B846F1}">
                  <asvg:svgBlip xmlns:asvg="http://schemas.microsoft.com/office/drawing/2016/SVG/main" r:embed="rId5"/>
                </a:ext>
              </a:extLst>
            </a:blip>
            <a:stretch>
              <a:fillRect r="-962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rot="-685595">
            <a:off x="10153427" y="282273"/>
            <a:ext cx="1378592" cy="1486717"/>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130874">
            <a:off x="9381682" y="4280752"/>
            <a:ext cx="1276277" cy="346373"/>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312049">
            <a:off x="2219339" y="1089631"/>
            <a:ext cx="1429683" cy="388007"/>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11634" y="2406558"/>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rot="-312049">
            <a:off x="11676816" y="1393375"/>
            <a:ext cx="1092601" cy="296525"/>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4498755" y="3360908"/>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dirty="0">
                <a:solidFill>
                  <a:srgbClr val="FFFFFF"/>
                </a:solidFill>
                <a:latin typeface="Genty Sans"/>
              </a:rPr>
              <a:t>Yes</a:t>
            </a:r>
          </a:p>
        </p:txBody>
      </p:sp>
      <p:sp>
        <p:nvSpPr>
          <p:cNvPr id="18" name="TextBox 18"/>
          <p:cNvSpPr txBox="1"/>
          <p:nvPr/>
        </p:nvSpPr>
        <p:spPr>
          <a:xfrm>
            <a:off x="4913844" y="2296112"/>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dirty="0">
                <a:solidFill>
                  <a:srgbClr val="3D397B"/>
                </a:solidFill>
                <a:latin typeface="Agrandir Medium"/>
              </a:rPr>
              <a:t>The Answer</a:t>
            </a:r>
          </a:p>
        </p:txBody>
      </p:sp>
    </p:spTree>
    <p:extLst>
      <p:ext uri="{BB962C8B-B14F-4D97-AF65-F5344CB8AC3E}">
        <p14:creationId xmlns:p14="http://schemas.microsoft.com/office/powerpoint/2010/main" val="322675314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2296998" y="2432354"/>
            <a:ext cx="7598005" cy="32090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6316"/>
              </a:lnSpc>
              <a:spcBef>
                <a:spcPct val="0"/>
              </a:spcBef>
            </a:pPr>
            <a:r>
              <a:rPr lang="en-US" sz="5444">
                <a:solidFill>
                  <a:srgbClr val="FFFFFF"/>
                </a:solidFill>
                <a:latin typeface="Genty Sans"/>
              </a:rPr>
              <a:t>Have you ever felt exhausted after a long day, just wanting to go home and relax?</a:t>
            </a:r>
          </a:p>
        </p:txBody>
      </p:sp>
      <p:sp>
        <p:nvSpPr>
          <p:cNvPr id="3" name="Freeform 3"/>
          <p:cNvSpPr/>
          <p:nvPr/>
        </p:nvSpPr>
        <p:spPr>
          <a:xfrm rot="570438">
            <a:off x="787423" y="801277"/>
            <a:ext cx="1511031" cy="1356151"/>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480046">
            <a:off x="10032595" y="4763405"/>
            <a:ext cx="1632787" cy="1465427"/>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rot="554972">
            <a:off x="841949" y="844430"/>
            <a:ext cx="1439339" cy="1177185"/>
            <a:chOff x="0" y="0"/>
            <a:chExt cx="2878678" cy="2354370"/>
          </a:xfrm>
        </p:grpSpPr>
        <p:pic>
          <p:nvPicPr>
            <p:cNvPr id="6" name="Picture 6"/>
            <p:cNvPicPr>
              <a:picLocks noChangeAspect="1"/>
            </p:cNvPicPr>
            <p:nvPr/>
          </p:nvPicPr>
          <p:blipFill>
            <a:blip r:embed="rId3"/>
            <a:srcRect l="26175" r="26175"/>
            <a:stretch>
              <a:fillRect/>
            </a:stretch>
          </p:blipFill>
          <p:spPr>
            <a:xfrm>
              <a:off x="0" y="0"/>
              <a:ext cx="2878678" cy="2354370"/>
            </a:xfrm>
            <a:prstGeom prst="rect">
              <a:avLst/>
            </a:prstGeom>
          </p:spPr>
        </p:pic>
      </p:grpSp>
      <p:grpSp>
        <p:nvGrpSpPr>
          <p:cNvPr id="7" name="Group 7"/>
          <p:cNvGrpSpPr/>
          <p:nvPr/>
        </p:nvGrpSpPr>
        <p:grpSpPr>
          <a:xfrm rot="-495511">
            <a:off x="10071328" y="4795052"/>
            <a:ext cx="1555318" cy="1272041"/>
            <a:chOff x="0" y="0"/>
            <a:chExt cx="3110637" cy="2544081"/>
          </a:xfrm>
        </p:grpSpPr>
        <p:pic>
          <p:nvPicPr>
            <p:cNvPr id="8" name="Picture 8"/>
            <p:cNvPicPr>
              <a:picLocks noChangeAspect="1"/>
            </p:cNvPicPr>
            <p:nvPr/>
          </p:nvPicPr>
          <p:blipFill>
            <a:blip r:embed="rId4"/>
            <a:srcRect l="4669" t="25507" r="4669" b="25507"/>
            <a:stretch>
              <a:fillRect/>
            </a:stretch>
          </p:blipFill>
          <p:spPr>
            <a:xfrm>
              <a:off x="0" y="0"/>
              <a:ext cx="3110637" cy="2544081"/>
            </a:xfrm>
            <a:prstGeom prst="rect">
              <a:avLst/>
            </a:prstGeom>
          </p:spPr>
        </p:pic>
      </p:grpSp>
      <p:grpSp>
        <p:nvGrpSpPr>
          <p:cNvPr id="9" name="Group 9"/>
          <p:cNvGrpSpPr/>
          <p:nvPr/>
        </p:nvGrpSpPr>
        <p:grpSpPr>
          <a:xfrm>
            <a:off x="4239877" y="5878371"/>
            <a:ext cx="3505649" cy="587658"/>
            <a:chOff x="0" y="0"/>
            <a:chExt cx="2424362" cy="406400"/>
          </a:xfrm>
        </p:grpSpPr>
        <p:sp>
          <p:nvSpPr>
            <p:cNvPr id="10" name="Freeform 10"/>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2" name="Freeform 12"/>
          <p:cNvSpPr/>
          <p:nvPr/>
        </p:nvSpPr>
        <p:spPr>
          <a:xfrm rot="-83564">
            <a:off x="-5380851" y="5080459"/>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551428">
            <a:off x="9421350" y="-1677383"/>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919623">
            <a:off x="852654" y="4008747"/>
            <a:ext cx="770179" cy="830585"/>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685595">
            <a:off x="10914597" y="1857613"/>
            <a:ext cx="770179" cy="830585"/>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rot="554641">
            <a:off x="847981" y="833687"/>
            <a:ext cx="1429911" cy="1219259"/>
          </a:xfrm>
          <a:custGeom>
            <a:avLst/>
            <a:gdLst/>
            <a:ahLst/>
            <a:cxnLst/>
            <a:rect l="l" t="t" r="r" b="b"/>
            <a:pathLst>
              <a:path w="2144867" h="1828889">
                <a:moveTo>
                  <a:pt x="0" y="0"/>
                </a:moveTo>
                <a:lnTo>
                  <a:pt x="2144867" y="0"/>
                </a:lnTo>
                <a:lnTo>
                  <a:pt x="2144867" y="1828889"/>
                </a:lnTo>
                <a:lnTo>
                  <a:pt x="0" y="1828889"/>
                </a:lnTo>
                <a:lnTo>
                  <a:pt x="0" y="0"/>
                </a:lnTo>
                <a:close/>
              </a:path>
            </a:pathLst>
          </a:custGeom>
          <a:blipFill>
            <a:blip r:embed="rId9"/>
            <a:stretch>
              <a:fillRect t="-37957" b="-3795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5190716" y="1732230"/>
            <a:ext cx="1810568"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FDA3B7"/>
                </a:solidFill>
                <a:latin typeface="Agrandir Medium"/>
              </a:rPr>
              <a:t>The Question</a:t>
            </a:r>
          </a:p>
        </p:txBody>
      </p:sp>
      <p:sp>
        <p:nvSpPr>
          <p:cNvPr id="18" name="TextBox 18"/>
          <p:cNvSpPr txBox="1"/>
          <p:nvPr/>
        </p:nvSpPr>
        <p:spPr>
          <a:xfrm>
            <a:off x="4520292" y="5932870"/>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grpSp>
        <p:nvGrpSpPr>
          <p:cNvPr id="19" name="Group 19"/>
          <p:cNvGrpSpPr/>
          <p:nvPr/>
        </p:nvGrpSpPr>
        <p:grpSpPr>
          <a:xfrm>
            <a:off x="4385730" y="232500"/>
            <a:ext cx="3213943" cy="1158934"/>
            <a:chOff x="0" y="0"/>
            <a:chExt cx="6427887" cy="2317867"/>
          </a:xfrm>
        </p:grpSpPr>
        <p:sp>
          <p:nvSpPr>
            <p:cNvPr id="20" name="Freeform 20"/>
            <p:cNvSpPr/>
            <p:nvPr/>
          </p:nvSpPr>
          <p:spPr>
            <a:xfrm>
              <a:off x="0" y="0"/>
              <a:ext cx="6427887" cy="1813200"/>
            </a:xfrm>
            <a:custGeom>
              <a:avLst/>
              <a:gdLst/>
              <a:ahLst/>
              <a:cxnLst/>
              <a:rect l="l" t="t" r="r" b="b"/>
              <a:pathLst>
                <a:path w="6427887" h="1813200">
                  <a:moveTo>
                    <a:pt x="0" y="0"/>
                  </a:moveTo>
                  <a:lnTo>
                    <a:pt x="6427887" y="0"/>
                  </a:lnTo>
                  <a:lnTo>
                    <a:pt x="6427887" y="1813200"/>
                  </a:lnTo>
                  <a:lnTo>
                    <a:pt x="0" y="1813200"/>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21"/>
            <p:cNvSpPr txBox="1"/>
            <p:nvPr/>
          </p:nvSpPr>
          <p:spPr>
            <a:xfrm>
              <a:off x="1665427" y="1627422"/>
              <a:ext cx="4295115" cy="6904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spcBef>
                  <a:spcPct val="0"/>
                </a:spcBef>
              </a:pPr>
              <a:r>
                <a:rPr lang="en-US" sz="2203" dirty="0">
                  <a:solidFill>
                    <a:srgbClr val="FFFFFF"/>
                  </a:solidFill>
                  <a:latin typeface="Agrandir Medium"/>
                </a:rPr>
                <a:t> 330-929-3410</a:t>
              </a:r>
            </a:p>
          </p:txBody>
        </p:sp>
      </p:grpSp>
    </p:spTree>
    <p:extLst>
      <p:ext uri="{BB962C8B-B14F-4D97-AF65-F5344CB8AC3E}">
        <p14:creationId xmlns:p14="http://schemas.microsoft.com/office/powerpoint/2010/main" val="51595257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551428">
            <a:off x="-5637401" y="-1045007"/>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181972">
            <a:off x="8417332" y="5083272"/>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692592"/>
            <a:ext cx="10576685" cy="5479608"/>
            <a:chOff x="0" y="-38100"/>
            <a:chExt cx="3798020" cy="19676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 name="Group 7"/>
          <p:cNvGrpSpPr/>
          <p:nvPr/>
        </p:nvGrpSpPr>
        <p:grpSpPr>
          <a:xfrm>
            <a:off x="3846520" y="3280637"/>
            <a:ext cx="4498961" cy="1173302"/>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0" name="Freeform 10"/>
          <p:cNvSpPr/>
          <p:nvPr/>
        </p:nvSpPr>
        <p:spPr>
          <a:xfrm rot="489102">
            <a:off x="-640241" y="2342263"/>
            <a:ext cx="3812804" cy="4619472"/>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4">
              <a:extLst>
                <a:ext uri="{96DAC541-7B7A-43D3-8B79-37D633B846F1}">
                  <asvg:svgBlip xmlns:asvg="http://schemas.microsoft.com/office/drawing/2016/SVG/main" r:embed="rId5"/>
                </a:ext>
              </a:extLst>
            </a:blip>
            <a:stretch>
              <a:fillRect r="-962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rot="-685595">
            <a:off x="10153427" y="282273"/>
            <a:ext cx="1378592" cy="1486717"/>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130874">
            <a:off x="9381682" y="4280752"/>
            <a:ext cx="1276277" cy="346373"/>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312049">
            <a:off x="2219339" y="1089631"/>
            <a:ext cx="1429683" cy="388007"/>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11634" y="2406558"/>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rot="-312049">
            <a:off x="11676816" y="1393375"/>
            <a:ext cx="1092601" cy="296525"/>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4498755" y="3360908"/>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a:solidFill>
                  <a:srgbClr val="FFFFFF"/>
                </a:solidFill>
                <a:latin typeface="Genty Sans"/>
              </a:rPr>
              <a:t>Yes</a:t>
            </a:r>
          </a:p>
        </p:txBody>
      </p:sp>
      <p:sp>
        <p:nvSpPr>
          <p:cNvPr id="18" name="TextBox 18"/>
          <p:cNvSpPr txBox="1"/>
          <p:nvPr/>
        </p:nvSpPr>
        <p:spPr>
          <a:xfrm>
            <a:off x="4913844" y="2296112"/>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a:solidFill>
                  <a:srgbClr val="3D397B"/>
                </a:solidFill>
                <a:latin typeface="Agrandir Medium"/>
              </a:rPr>
              <a:t>The Answer</a:t>
            </a:r>
          </a:p>
        </p:txBody>
      </p:sp>
      <p:pic>
        <p:nvPicPr>
          <p:cNvPr id="21" name="Picture 20">
            <a:extLst>
              <a:ext uri="{FF2B5EF4-FFF2-40B4-BE49-F238E27FC236}">
                <a16:creationId xmlns:a16="http://schemas.microsoft.com/office/drawing/2014/main" id="{4842E39C-5807-B6A2-9D11-77FBE68ED612}"/>
              </a:ext>
            </a:extLst>
          </p:cNvPr>
          <p:cNvPicPr>
            <a:picLocks noChangeAspect="1"/>
          </p:cNvPicPr>
          <p:nvPr/>
        </p:nvPicPr>
        <p:blipFill>
          <a:blip r:embed="rId10"/>
          <a:stretch>
            <a:fillRect/>
          </a:stretch>
        </p:blipFill>
        <p:spPr>
          <a:xfrm>
            <a:off x="2891849" y="4657023"/>
            <a:ext cx="7127971" cy="1765129"/>
          </a:xfrm>
          <a:prstGeom prst="rect">
            <a:avLst/>
          </a:prstGeom>
        </p:spPr>
      </p:pic>
    </p:spTree>
    <p:extLst>
      <p:ext uri="{BB962C8B-B14F-4D97-AF65-F5344CB8AC3E}">
        <p14:creationId xmlns:p14="http://schemas.microsoft.com/office/powerpoint/2010/main" val="189987217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2" name="Group 2"/>
          <p:cNvGrpSpPr/>
          <p:nvPr/>
        </p:nvGrpSpPr>
        <p:grpSpPr>
          <a:xfrm>
            <a:off x="87614" y="584314"/>
            <a:ext cx="12016773" cy="4507521"/>
            <a:chOff x="0" y="0"/>
            <a:chExt cx="24033545" cy="9015042"/>
          </a:xfrm>
        </p:grpSpPr>
        <p:sp>
          <p:nvSpPr>
            <p:cNvPr id="3" name="Freeform 3"/>
            <p:cNvSpPr/>
            <p:nvPr/>
          </p:nvSpPr>
          <p:spPr>
            <a:xfrm>
              <a:off x="0" y="0"/>
              <a:ext cx="12006808" cy="9005106"/>
            </a:xfrm>
            <a:custGeom>
              <a:avLst/>
              <a:gdLst/>
              <a:ahLst/>
              <a:cxnLst/>
              <a:rect l="l" t="t" r="r" b="b"/>
              <a:pathLst>
                <a:path w="12006808" h="9005106">
                  <a:moveTo>
                    <a:pt x="0" y="0"/>
                  </a:moveTo>
                  <a:lnTo>
                    <a:pt x="12006808" y="0"/>
                  </a:lnTo>
                  <a:lnTo>
                    <a:pt x="12006808" y="9005106"/>
                  </a:lnTo>
                  <a:lnTo>
                    <a:pt x="0" y="900510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2006808" y="0"/>
              <a:ext cx="12026738" cy="9015042"/>
            </a:xfrm>
            <a:custGeom>
              <a:avLst/>
              <a:gdLst/>
              <a:ahLst/>
              <a:cxnLst/>
              <a:rect l="l" t="t" r="r" b="b"/>
              <a:pathLst>
                <a:path w="12026738" h="9015042">
                  <a:moveTo>
                    <a:pt x="0" y="0"/>
                  </a:moveTo>
                  <a:lnTo>
                    <a:pt x="12026737" y="0"/>
                  </a:lnTo>
                  <a:lnTo>
                    <a:pt x="12026737" y="9015042"/>
                  </a:lnTo>
                  <a:lnTo>
                    <a:pt x="0" y="901504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Freeform 5"/>
          <p:cNvSpPr/>
          <p:nvPr/>
        </p:nvSpPr>
        <p:spPr>
          <a:xfrm>
            <a:off x="288569" y="5577346"/>
            <a:ext cx="3321265" cy="936873"/>
          </a:xfrm>
          <a:custGeom>
            <a:avLst/>
            <a:gdLst/>
            <a:ahLst/>
            <a:cxnLst/>
            <a:rect l="l" t="t" r="r" b="b"/>
            <a:pathLst>
              <a:path w="4981898" h="1405310">
                <a:moveTo>
                  <a:pt x="0" y="0"/>
                </a:moveTo>
                <a:lnTo>
                  <a:pt x="4981898" y="0"/>
                </a:lnTo>
                <a:lnTo>
                  <a:pt x="4981898" y="1405311"/>
                </a:lnTo>
                <a:lnTo>
                  <a:pt x="0" y="1405311"/>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816212" y="6052133"/>
            <a:ext cx="4020787" cy="3566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65"/>
              </a:lnSpc>
              <a:spcBef>
                <a:spcPct val="0"/>
              </a:spcBef>
            </a:pPr>
            <a:r>
              <a:rPr lang="en-US" sz="2256">
                <a:solidFill>
                  <a:srgbClr val="3D397B"/>
                </a:solidFill>
                <a:latin typeface="Agrandir Medium"/>
              </a:rPr>
              <a:t>CALL TODAY 330-929-3410</a:t>
            </a:r>
          </a:p>
        </p:txBody>
      </p:sp>
    </p:spTree>
    <p:extLst>
      <p:ext uri="{BB962C8B-B14F-4D97-AF65-F5344CB8AC3E}">
        <p14:creationId xmlns:p14="http://schemas.microsoft.com/office/powerpoint/2010/main" val="3271533387"/>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2154457" y="1763353"/>
            <a:ext cx="7883086" cy="40523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862"/>
              </a:lnSpc>
            </a:pPr>
            <a:r>
              <a:rPr lang="en-US" sz="6778">
                <a:solidFill>
                  <a:srgbClr val="FFFFFF"/>
                </a:solidFill>
                <a:latin typeface="Genty Sans"/>
              </a:rPr>
              <a:t>After that long, hard day, do you want to clean your toilet?</a:t>
            </a:r>
          </a:p>
        </p:txBody>
      </p:sp>
      <p:sp>
        <p:nvSpPr>
          <p:cNvPr id="3" name="Freeform 3"/>
          <p:cNvSpPr/>
          <p:nvPr/>
        </p:nvSpPr>
        <p:spPr>
          <a:xfrm rot="-480046">
            <a:off x="779838" y="4600275"/>
            <a:ext cx="1632787" cy="1465427"/>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364329">
            <a:off x="9781041" y="754863"/>
            <a:ext cx="1632787" cy="1465427"/>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rot="-495511">
            <a:off x="822762" y="4643152"/>
            <a:ext cx="1555318" cy="1272041"/>
            <a:chOff x="0" y="0"/>
            <a:chExt cx="3110637" cy="2544081"/>
          </a:xfrm>
        </p:grpSpPr>
        <p:pic>
          <p:nvPicPr>
            <p:cNvPr id="6" name="Picture 6"/>
            <p:cNvPicPr>
              <a:picLocks noChangeAspect="1"/>
            </p:cNvPicPr>
            <p:nvPr/>
          </p:nvPicPr>
          <p:blipFill>
            <a:blip r:embed="rId3"/>
            <a:srcRect l="9230" r="9230"/>
            <a:stretch>
              <a:fillRect/>
            </a:stretch>
          </p:blipFill>
          <p:spPr>
            <a:xfrm>
              <a:off x="0" y="0"/>
              <a:ext cx="3110637" cy="2544081"/>
            </a:xfrm>
            <a:prstGeom prst="rect">
              <a:avLst/>
            </a:prstGeom>
          </p:spPr>
        </p:pic>
      </p:grpSp>
      <p:grpSp>
        <p:nvGrpSpPr>
          <p:cNvPr id="7" name="Group 7"/>
          <p:cNvGrpSpPr/>
          <p:nvPr/>
        </p:nvGrpSpPr>
        <p:grpSpPr>
          <a:xfrm rot="348864">
            <a:off x="9836925" y="800374"/>
            <a:ext cx="1555318" cy="1272041"/>
            <a:chOff x="0" y="0"/>
            <a:chExt cx="3110637" cy="2544081"/>
          </a:xfrm>
        </p:grpSpPr>
        <p:pic>
          <p:nvPicPr>
            <p:cNvPr id="8" name="Picture 8"/>
            <p:cNvPicPr>
              <a:picLocks noChangeAspect="1"/>
            </p:cNvPicPr>
            <p:nvPr/>
          </p:nvPicPr>
          <p:blipFill>
            <a:blip r:embed="rId4"/>
            <a:srcRect l="9243" r="9243"/>
            <a:stretch>
              <a:fillRect/>
            </a:stretch>
          </p:blipFill>
          <p:spPr>
            <a:xfrm>
              <a:off x="0" y="0"/>
              <a:ext cx="3110637" cy="2544081"/>
            </a:xfrm>
            <a:prstGeom prst="rect">
              <a:avLst/>
            </a:prstGeom>
          </p:spPr>
        </p:pic>
      </p:grpSp>
      <p:sp>
        <p:nvSpPr>
          <p:cNvPr id="9" name="TextBox 9"/>
          <p:cNvSpPr txBox="1"/>
          <p:nvPr/>
        </p:nvSpPr>
        <p:spPr>
          <a:xfrm>
            <a:off x="5190716" y="1276350"/>
            <a:ext cx="1810568"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FDA3B7"/>
                </a:solidFill>
                <a:latin typeface="Agrandir Medium"/>
              </a:rPr>
              <a:t>The Question</a:t>
            </a:r>
          </a:p>
        </p:txBody>
      </p:sp>
      <p:grpSp>
        <p:nvGrpSpPr>
          <p:cNvPr id="10" name="Group 10"/>
          <p:cNvGrpSpPr/>
          <p:nvPr/>
        </p:nvGrpSpPr>
        <p:grpSpPr>
          <a:xfrm>
            <a:off x="4278171" y="5878371"/>
            <a:ext cx="3505649" cy="587658"/>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3" name="TextBox 13"/>
          <p:cNvSpPr txBox="1"/>
          <p:nvPr/>
        </p:nvSpPr>
        <p:spPr>
          <a:xfrm>
            <a:off x="4558586" y="5944100"/>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sp>
        <p:nvSpPr>
          <p:cNvPr id="14" name="Freeform 14"/>
          <p:cNvSpPr/>
          <p:nvPr/>
        </p:nvSpPr>
        <p:spPr>
          <a:xfrm rot="-83564">
            <a:off x="9342938" y="5379349"/>
            <a:ext cx="8278773" cy="2935201"/>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551428">
            <a:off x="-5818938" y="-794986"/>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rot="-1919623">
            <a:off x="668701" y="2288874"/>
            <a:ext cx="770179" cy="830585"/>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rot="-685595">
            <a:off x="10963584" y="4122752"/>
            <a:ext cx="770179" cy="830585"/>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8" name="Group 18"/>
          <p:cNvGrpSpPr/>
          <p:nvPr/>
        </p:nvGrpSpPr>
        <p:grpSpPr>
          <a:xfrm>
            <a:off x="4558585" y="184114"/>
            <a:ext cx="2615555" cy="977003"/>
            <a:chOff x="0" y="0"/>
            <a:chExt cx="5231109" cy="1954006"/>
          </a:xfrm>
        </p:grpSpPr>
        <p:sp>
          <p:nvSpPr>
            <p:cNvPr id="19" name="Freeform 19"/>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spTree>
    <p:extLst>
      <p:ext uri="{BB962C8B-B14F-4D97-AF65-F5344CB8AC3E}">
        <p14:creationId xmlns:p14="http://schemas.microsoft.com/office/powerpoint/2010/main" val="374469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5337166" y="243597"/>
            <a:ext cx="6702434" cy="5026825"/>
          </a:xfrm>
          <a:custGeom>
            <a:avLst/>
            <a:gdLst/>
            <a:ahLst/>
            <a:cxnLst/>
            <a:rect l="l" t="t" r="r" b="b"/>
            <a:pathLst>
              <a:path w="10053651" h="7540238">
                <a:moveTo>
                  <a:pt x="0" y="0"/>
                </a:moveTo>
                <a:lnTo>
                  <a:pt x="10053651" y="0"/>
                </a:lnTo>
                <a:lnTo>
                  <a:pt x="10053651" y="7540238"/>
                </a:lnTo>
                <a:lnTo>
                  <a:pt x="0" y="754023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74295" y="243597"/>
            <a:ext cx="4858108" cy="6384871"/>
          </a:xfrm>
          <a:custGeom>
            <a:avLst/>
            <a:gdLst/>
            <a:ahLst/>
            <a:cxnLst/>
            <a:rect l="l" t="t" r="r" b="b"/>
            <a:pathLst>
              <a:path w="6917704" h="9223605">
                <a:moveTo>
                  <a:pt x="0" y="0"/>
                </a:moveTo>
                <a:lnTo>
                  <a:pt x="6917704" y="0"/>
                </a:lnTo>
                <a:lnTo>
                  <a:pt x="6917704" y="9223605"/>
                </a:lnTo>
                <a:lnTo>
                  <a:pt x="0" y="922360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7" name="Picture 6">
            <a:extLst>
              <a:ext uri="{FF2B5EF4-FFF2-40B4-BE49-F238E27FC236}">
                <a16:creationId xmlns:a16="http://schemas.microsoft.com/office/drawing/2014/main" id="{BEA1DE2D-C923-93CE-3B04-C5A6339484C1}"/>
              </a:ext>
            </a:extLst>
          </p:cNvPr>
          <p:cNvPicPr>
            <a:picLocks noChangeAspect="1"/>
          </p:cNvPicPr>
          <p:nvPr/>
        </p:nvPicPr>
        <p:blipFill>
          <a:blip r:embed="rId4"/>
          <a:stretch>
            <a:fillRect/>
          </a:stretch>
        </p:blipFill>
        <p:spPr>
          <a:xfrm>
            <a:off x="5337166" y="5359400"/>
            <a:ext cx="4582273" cy="1269068"/>
          </a:xfrm>
          <a:prstGeom prst="rect">
            <a:avLst/>
          </a:prstGeom>
        </p:spPr>
      </p:pic>
    </p:spTree>
    <p:extLst>
      <p:ext uri="{BB962C8B-B14F-4D97-AF65-F5344CB8AC3E}">
        <p14:creationId xmlns:p14="http://schemas.microsoft.com/office/powerpoint/2010/main" val="197401948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551428">
            <a:off x="8052614" y="-1656678"/>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181972">
            <a:off x="-4504105" y="5177734"/>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798693"/>
            <a:ext cx="10576685" cy="5373507"/>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 name="Group 7"/>
          <p:cNvGrpSpPr/>
          <p:nvPr/>
        </p:nvGrpSpPr>
        <p:grpSpPr>
          <a:xfrm>
            <a:off x="3846520" y="2832631"/>
            <a:ext cx="4498961" cy="1173302"/>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0" name="TextBox 10"/>
          <p:cNvSpPr txBox="1"/>
          <p:nvPr/>
        </p:nvSpPr>
        <p:spPr>
          <a:xfrm>
            <a:off x="4498755" y="2912902"/>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a:solidFill>
                  <a:srgbClr val="FFFFFF"/>
                </a:solidFill>
                <a:latin typeface="Genty Sans"/>
              </a:rPr>
              <a:t>No</a:t>
            </a:r>
          </a:p>
        </p:txBody>
      </p:sp>
      <p:sp>
        <p:nvSpPr>
          <p:cNvPr id="11" name="TextBox 11"/>
          <p:cNvSpPr txBox="1"/>
          <p:nvPr/>
        </p:nvSpPr>
        <p:spPr>
          <a:xfrm>
            <a:off x="4913844" y="1848106"/>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a:solidFill>
                  <a:srgbClr val="3D397B"/>
                </a:solidFill>
                <a:latin typeface="Agrandir Medium"/>
              </a:rPr>
              <a:t>The Answer</a:t>
            </a:r>
          </a:p>
        </p:txBody>
      </p:sp>
      <p:sp>
        <p:nvSpPr>
          <p:cNvPr id="13" name="Freeform 13"/>
          <p:cNvSpPr/>
          <p:nvPr/>
        </p:nvSpPr>
        <p:spPr>
          <a:xfrm rot="489102">
            <a:off x="8653727" y="2651042"/>
            <a:ext cx="3812804" cy="4619472"/>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4">
              <a:extLst>
                <a:ext uri="{96DAC541-7B7A-43D3-8B79-37D633B846F1}">
                  <asvg:svgBlip xmlns:asvg="http://schemas.microsoft.com/office/drawing/2016/SVG/main" r:embed="rId5"/>
                </a:ext>
              </a:extLst>
            </a:blip>
            <a:stretch>
              <a:fillRect l="-93979" r="-22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919623">
            <a:off x="8645415" y="5893395"/>
            <a:ext cx="644760" cy="695329"/>
          </a:xfrm>
          <a:custGeom>
            <a:avLst/>
            <a:gdLst/>
            <a:ahLst/>
            <a:cxnLst/>
            <a:rect l="l" t="t" r="r" b="b"/>
            <a:pathLst>
              <a:path w="967140" h="1042994">
                <a:moveTo>
                  <a:pt x="0" y="0"/>
                </a:moveTo>
                <a:lnTo>
                  <a:pt x="967140" y="0"/>
                </a:lnTo>
                <a:lnTo>
                  <a:pt x="967140" y="1042994"/>
                </a:lnTo>
                <a:lnTo>
                  <a:pt x="0" y="1042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685595">
            <a:off x="819406" y="442472"/>
            <a:ext cx="1378592" cy="1486717"/>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rot="-312049">
            <a:off x="7885994" y="1468808"/>
            <a:ext cx="1429683" cy="388007"/>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rot="-698175">
            <a:off x="-347599" y="4421118"/>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rot="-312049">
            <a:off x="11750294" y="2332926"/>
            <a:ext cx="1092601" cy="296525"/>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22" name="Picture 21">
            <a:extLst>
              <a:ext uri="{FF2B5EF4-FFF2-40B4-BE49-F238E27FC236}">
                <a16:creationId xmlns:a16="http://schemas.microsoft.com/office/drawing/2014/main" id="{D1A4B899-107C-540F-F4B7-71F40B13AF7E}"/>
              </a:ext>
            </a:extLst>
          </p:cNvPr>
          <p:cNvPicPr>
            <a:picLocks noChangeAspect="1"/>
          </p:cNvPicPr>
          <p:nvPr/>
        </p:nvPicPr>
        <p:blipFill>
          <a:blip r:embed="rId10"/>
          <a:stretch>
            <a:fillRect/>
          </a:stretch>
        </p:blipFill>
        <p:spPr>
          <a:xfrm>
            <a:off x="2661910" y="4175585"/>
            <a:ext cx="6868180" cy="1883723"/>
          </a:xfrm>
          <a:prstGeom prst="rect">
            <a:avLst/>
          </a:prstGeom>
        </p:spPr>
      </p:pic>
    </p:spTree>
    <p:extLst>
      <p:ext uri="{BB962C8B-B14F-4D97-AF65-F5344CB8AC3E}">
        <p14:creationId xmlns:p14="http://schemas.microsoft.com/office/powerpoint/2010/main" val="3760512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2154457" y="2440235"/>
            <a:ext cx="7883086" cy="30392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862"/>
              </a:lnSpc>
            </a:pPr>
            <a:r>
              <a:rPr lang="en-US" sz="6778">
                <a:solidFill>
                  <a:srgbClr val="FFFFFF"/>
                </a:solidFill>
                <a:latin typeface="Genty Sans"/>
              </a:rPr>
              <a:t>Is your home your sanctuary, your castle?</a:t>
            </a:r>
          </a:p>
        </p:txBody>
      </p:sp>
      <p:sp>
        <p:nvSpPr>
          <p:cNvPr id="3" name="Freeform 3"/>
          <p:cNvSpPr/>
          <p:nvPr/>
        </p:nvSpPr>
        <p:spPr>
          <a:xfrm rot="-480046">
            <a:off x="9779376" y="4711053"/>
            <a:ext cx="1632787" cy="1465427"/>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213971">
            <a:off x="704693" y="767669"/>
            <a:ext cx="1632787" cy="1465427"/>
          </a:xfrm>
          <a:custGeom>
            <a:avLst/>
            <a:gdLst/>
            <a:ahLst/>
            <a:cxnLst/>
            <a:rect l="l" t="t" r="r" b="b"/>
            <a:pathLst>
              <a:path w="2449181" h="2198140">
                <a:moveTo>
                  <a:pt x="0" y="0"/>
                </a:moveTo>
                <a:lnTo>
                  <a:pt x="2449181" y="0"/>
                </a:lnTo>
                <a:lnTo>
                  <a:pt x="2449181" y="2198139"/>
                </a:lnTo>
                <a:lnTo>
                  <a:pt x="0" y="2198139"/>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rot="-495511">
            <a:off x="9822300" y="4753930"/>
            <a:ext cx="1555318" cy="1272041"/>
            <a:chOff x="0" y="0"/>
            <a:chExt cx="3110637" cy="2544081"/>
          </a:xfrm>
        </p:grpSpPr>
        <p:pic>
          <p:nvPicPr>
            <p:cNvPr id="6" name="Picture 6"/>
            <p:cNvPicPr>
              <a:picLocks noChangeAspect="1"/>
            </p:cNvPicPr>
            <p:nvPr/>
          </p:nvPicPr>
          <p:blipFill>
            <a:blip r:embed="rId3"/>
            <a:srcRect l="9396" r="9396"/>
            <a:stretch>
              <a:fillRect/>
            </a:stretch>
          </p:blipFill>
          <p:spPr>
            <a:xfrm>
              <a:off x="0" y="0"/>
              <a:ext cx="3110637" cy="2544081"/>
            </a:xfrm>
            <a:prstGeom prst="rect">
              <a:avLst/>
            </a:prstGeom>
          </p:spPr>
        </p:pic>
      </p:grpSp>
      <p:grpSp>
        <p:nvGrpSpPr>
          <p:cNvPr id="7" name="Group 7"/>
          <p:cNvGrpSpPr/>
          <p:nvPr/>
        </p:nvGrpSpPr>
        <p:grpSpPr>
          <a:xfrm rot="198506">
            <a:off x="758323" y="812479"/>
            <a:ext cx="1555318" cy="1272041"/>
            <a:chOff x="0" y="0"/>
            <a:chExt cx="3110637" cy="2544081"/>
          </a:xfrm>
        </p:grpSpPr>
        <p:pic>
          <p:nvPicPr>
            <p:cNvPr id="8" name="Picture 8"/>
            <p:cNvPicPr>
              <a:picLocks noChangeAspect="1"/>
            </p:cNvPicPr>
            <p:nvPr/>
          </p:nvPicPr>
          <p:blipFill>
            <a:blip r:embed="rId4"/>
            <a:srcRect l="9243" r="9243"/>
            <a:stretch>
              <a:fillRect/>
            </a:stretch>
          </p:blipFill>
          <p:spPr>
            <a:xfrm>
              <a:off x="0" y="0"/>
              <a:ext cx="3110637" cy="2544081"/>
            </a:xfrm>
            <a:prstGeom prst="rect">
              <a:avLst/>
            </a:prstGeom>
          </p:spPr>
        </p:pic>
      </p:grpSp>
      <p:grpSp>
        <p:nvGrpSpPr>
          <p:cNvPr id="9" name="Group 9"/>
          <p:cNvGrpSpPr/>
          <p:nvPr/>
        </p:nvGrpSpPr>
        <p:grpSpPr>
          <a:xfrm>
            <a:off x="4343176" y="5762488"/>
            <a:ext cx="3505649" cy="587658"/>
            <a:chOff x="0" y="0"/>
            <a:chExt cx="2424362" cy="406400"/>
          </a:xfrm>
        </p:grpSpPr>
        <p:sp>
          <p:nvSpPr>
            <p:cNvPr id="10" name="Freeform 10"/>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2" name="Freeform 12"/>
          <p:cNvSpPr/>
          <p:nvPr/>
        </p:nvSpPr>
        <p:spPr>
          <a:xfrm rot="-83564">
            <a:off x="-5380851" y="4815378"/>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551428">
            <a:off x="9435914" y="-1295035"/>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919623">
            <a:off x="681203" y="3923021"/>
            <a:ext cx="770179" cy="830585"/>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685595">
            <a:off x="10975830" y="2629144"/>
            <a:ext cx="770179" cy="830585"/>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5190716" y="1666736"/>
            <a:ext cx="1810568"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FDA3B7"/>
                </a:solidFill>
                <a:latin typeface="Agrandir Medium"/>
              </a:rPr>
              <a:t>The Question</a:t>
            </a:r>
          </a:p>
        </p:txBody>
      </p:sp>
      <p:sp>
        <p:nvSpPr>
          <p:cNvPr id="17" name="TextBox 17"/>
          <p:cNvSpPr txBox="1"/>
          <p:nvPr/>
        </p:nvSpPr>
        <p:spPr>
          <a:xfrm>
            <a:off x="4623591" y="5816986"/>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grpSp>
        <p:nvGrpSpPr>
          <p:cNvPr id="18" name="Group 18"/>
          <p:cNvGrpSpPr/>
          <p:nvPr/>
        </p:nvGrpSpPr>
        <p:grpSpPr>
          <a:xfrm>
            <a:off x="4558585" y="184114"/>
            <a:ext cx="2615555" cy="977003"/>
            <a:chOff x="0" y="0"/>
            <a:chExt cx="5231109" cy="1954006"/>
          </a:xfrm>
        </p:grpSpPr>
        <p:sp>
          <p:nvSpPr>
            <p:cNvPr id="19" name="Freeform 19"/>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spTree>
    <p:extLst>
      <p:ext uri="{BB962C8B-B14F-4D97-AF65-F5344CB8AC3E}">
        <p14:creationId xmlns:p14="http://schemas.microsoft.com/office/powerpoint/2010/main" val="6212422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551428">
            <a:off x="6727327" y="-1933387"/>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181972">
            <a:off x="-4504105" y="5177734"/>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798693"/>
            <a:ext cx="10576685" cy="5373507"/>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7" name="Freeform 7"/>
          <p:cNvSpPr/>
          <p:nvPr/>
        </p:nvSpPr>
        <p:spPr>
          <a:xfrm rot="-685595">
            <a:off x="1397153" y="121824"/>
            <a:ext cx="1378592" cy="1486717"/>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364719" y="2132260"/>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rot="-312049">
            <a:off x="11645700" y="4812516"/>
            <a:ext cx="1092601" cy="296525"/>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3846520" y="2832631"/>
            <a:ext cx="4498961" cy="1173302"/>
            <a:chOff x="0" y="0"/>
            <a:chExt cx="1558318" cy="406400"/>
          </a:xfrm>
        </p:grpSpPr>
        <p:sp>
          <p:nvSpPr>
            <p:cNvPr id="11" name="Freeform 11"/>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3" name="TextBox 13"/>
          <p:cNvSpPr txBox="1"/>
          <p:nvPr/>
        </p:nvSpPr>
        <p:spPr>
          <a:xfrm>
            <a:off x="4498755" y="2912902"/>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a:solidFill>
                  <a:srgbClr val="FFFFFF"/>
                </a:solidFill>
                <a:latin typeface="Genty Sans"/>
              </a:rPr>
              <a:t>Yes</a:t>
            </a:r>
          </a:p>
        </p:txBody>
      </p:sp>
      <p:sp>
        <p:nvSpPr>
          <p:cNvPr id="14" name="TextBox 14"/>
          <p:cNvSpPr txBox="1"/>
          <p:nvPr/>
        </p:nvSpPr>
        <p:spPr>
          <a:xfrm>
            <a:off x="4913844" y="1848106"/>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a:solidFill>
                  <a:srgbClr val="3D397B"/>
                </a:solidFill>
                <a:latin typeface="Agrandir Medium"/>
              </a:rPr>
              <a:t>The Answer</a:t>
            </a:r>
          </a:p>
        </p:txBody>
      </p:sp>
      <p:sp>
        <p:nvSpPr>
          <p:cNvPr id="16" name="Freeform 16"/>
          <p:cNvSpPr/>
          <p:nvPr/>
        </p:nvSpPr>
        <p:spPr>
          <a:xfrm rot="489102">
            <a:off x="-640241" y="2342263"/>
            <a:ext cx="3812804" cy="4619472"/>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8">
              <a:extLst>
                <a:ext uri="{96DAC541-7B7A-43D3-8B79-37D633B846F1}">
                  <asvg:svgBlip xmlns:asvg="http://schemas.microsoft.com/office/drawing/2016/SVG/main" r:embed="rId9"/>
                </a:ext>
              </a:extLst>
            </a:blip>
            <a:stretch>
              <a:fillRect r="-962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8" name="Picture 17">
            <a:extLst>
              <a:ext uri="{FF2B5EF4-FFF2-40B4-BE49-F238E27FC236}">
                <a16:creationId xmlns:a16="http://schemas.microsoft.com/office/drawing/2014/main" id="{AD58672E-1C83-4ABC-D911-94CDE7A3B990}"/>
              </a:ext>
            </a:extLst>
          </p:cNvPr>
          <p:cNvPicPr>
            <a:picLocks noChangeAspect="1"/>
          </p:cNvPicPr>
          <p:nvPr/>
        </p:nvPicPr>
        <p:blipFill>
          <a:blip r:embed="rId10"/>
          <a:stretch>
            <a:fillRect/>
          </a:stretch>
        </p:blipFill>
        <p:spPr>
          <a:xfrm>
            <a:off x="3305769" y="4146539"/>
            <a:ext cx="5580463" cy="1890695"/>
          </a:xfrm>
          <a:prstGeom prst="rect">
            <a:avLst/>
          </a:prstGeom>
        </p:spPr>
      </p:pic>
    </p:spTree>
    <p:extLst>
      <p:ext uri="{BB962C8B-B14F-4D97-AF65-F5344CB8AC3E}">
        <p14:creationId xmlns:p14="http://schemas.microsoft.com/office/powerpoint/2010/main" val="936495945"/>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442463" y="437313"/>
            <a:ext cx="7977833" cy="5983375"/>
          </a:xfrm>
          <a:custGeom>
            <a:avLst/>
            <a:gdLst/>
            <a:ahLst/>
            <a:cxnLst/>
            <a:rect l="l" t="t" r="r" b="b"/>
            <a:pathLst>
              <a:path w="11966750" h="8975063">
                <a:moveTo>
                  <a:pt x="0" y="0"/>
                </a:moveTo>
                <a:lnTo>
                  <a:pt x="11966750" y="0"/>
                </a:lnTo>
                <a:lnTo>
                  <a:pt x="11966750" y="8975062"/>
                </a:lnTo>
                <a:lnTo>
                  <a:pt x="0" y="8975062"/>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8535688" y="437313"/>
            <a:ext cx="3437481" cy="4583309"/>
          </a:xfrm>
          <a:custGeom>
            <a:avLst/>
            <a:gdLst/>
            <a:ahLst/>
            <a:cxnLst/>
            <a:rect l="l" t="t" r="r" b="b"/>
            <a:pathLst>
              <a:path w="5156222" h="6874963">
                <a:moveTo>
                  <a:pt x="0" y="0"/>
                </a:moveTo>
                <a:lnTo>
                  <a:pt x="5156222" y="0"/>
                </a:lnTo>
                <a:lnTo>
                  <a:pt x="5156222" y="6874963"/>
                </a:lnTo>
                <a:lnTo>
                  <a:pt x="0" y="687496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7" name="Picture 6">
            <a:extLst>
              <a:ext uri="{FF2B5EF4-FFF2-40B4-BE49-F238E27FC236}">
                <a16:creationId xmlns:a16="http://schemas.microsoft.com/office/drawing/2014/main" id="{2ECAE565-AD0B-85AA-499A-52D553F84C40}"/>
              </a:ext>
            </a:extLst>
          </p:cNvPr>
          <p:cNvPicPr>
            <a:picLocks noChangeAspect="1"/>
          </p:cNvPicPr>
          <p:nvPr/>
        </p:nvPicPr>
        <p:blipFill>
          <a:blip r:embed="rId4"/>
          <a:stretch>
            <a:fillRect/>
          </a:stretch>
        </p:blipFill>
        <p:spPr>
          <a:xfrm>
            <a:off x="7244535" y="5105400"/>
            <a:ext cx="4713003" cy="1305518"/>
          </a:xfrm>
          <a:prstGeom prst="rect">
            <a:avLst/>
          </a:prstGeom>
        </p:spPr>
      </p:pic>
    </p:spTree>
    <p:extLst>
      <p:ext uri="{BB962C8B-B14F-4D97-AF65-F5344CB8AC3E}">
        <p14:creationId xmlns:p14="http://schemas.microsoft.com/office/powerpoint/2010/main" val="40797129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dirty="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34150205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2157150" y="2440235"/>
            <a:ext cx="7715188" cy="34240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862"/>
              </a:lnSpc>
            </a:pPr>
            <a:r>
              <a:rPr lang="en-US" sz="7639">
                <a:solidFill>
                  <a:srgbClr val="FFFFFF"/>
                </a:solidFill>
                <a:latin typeface="Genty Sans"/>
              </a:rPr>
              <a:t>Do you need a TRUSTED cleaner?</a:t>
            </a:r>
          </a:p>
        </p:txBody>
      </p:sp>
      <p:sp>
        <p:nvSpPr>
          <p:cNvPr id="3" name="Freeform 3"/>
          <p:cNvSpPr/>
          <p:nvPr/>
        </p:nvSpPr>
        <p:spPr>
          <a:xfrm rot="-480046">
            <a:off x="779838" y="4600275"/>
            <a:ext cx="1632787" cy="1465427"/>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120993">
            <a:off x="9274578" y="830688"/>
            <a:ext cx="2044620" cy="1835046"/>
          </a:xfrm>
          <a:custGeom>
            <a:avLst/>
            <a:gdLst/>
            <a:ahLst/>
            <a:cxnLst/>
            <a:rect l="l" t="t" r="r" b="b"/>
            <a:pathLst>
              <a:path w="3066930" h="2752569">
                <a:moveTo>
                  <a:pt x="0" y="0"/>
                </a:moveTo>
                <a:lnTo>
                  <a:pt x="3066929" y="0"/>
                </a:lnTo>
                <a:lnTo>
                  <a:pt x="3066929" y="2752569"/>
                </a:lnTo>
                <a:lnTo>
                  <a:pt x="0" y="2752569"/>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rot="-495511">
            <a:off x="822762" y="4643152"/>
            <a:ext cx="1555318" cy="1272041"/>
            <a:chOff x="0" y="0"/>
            <a:chExt cx="3110637" cy="2544081"/>
          </a:xfrm>
        </p:grpSpPr>
        <p:pic>
          <p:nvPicPr>
            <p:cNvPr id="6" name="Picture 6"/>
            <p:cNvPicPr>
              <a:picLocks noChangeAspect="1"/>
            </p:cNvPicPr>
            <p:nvPr/>
          </p:nvPicPr>
          <p:blipFill>
            <a:blip r:embed="rId3"/>
            <a:srcRect t="12531" b="12531"/>
            <a:stretch>
              <a:fillRect/>
            </a:stretch>
          </p:blipFill>
          <p:spPr>
            <a:xfrm>
              <a:off x="0" y="0"/>
              <a:ext cx="3110637" cy="2544081"/>
            </a:xfrm>
            <a:prstGeom prst="rect">
              <a:avLst/>
            </a:prstGeom>
          </p:spPr>
        </p:pic>
      </p:grpSp>
      <p:grpSp>
        <p:nvGrpSpPr>
          <p:cNvPr id="7" name="Group 7"/>
          <p:cNvGrpSpPr/>
          <p:nvPr/>
        </p:nvGrpSpPr>
        <p:grpSpPr>
          <a:xfrm rot="105527">
            <a:off x="9339971" y="886320"/>
            <a:ext cx="1947611" cy="1592883"/>
            <a:chOff x="0" y="0"/>
            <a:chExt cx="3895222" cy="3185766"/>
          </a:xfrm>
        </p:grpSpPr>
        <p:pic>
          <p:nvPicPr>
            <p:cNvPr id="8" name="Picture 8"/>
            <p:cNvPicPr>
              <a:picLocks noChangeAspect="1"/>
            </p:cNvPicPr>
            <p:nvPr/>
          </p:nvPicPr>
          <p:blipFill>
            <a:blip r:embed="rId4"/>
            <a:srcRect l="13446" r="13446"/>
            <a:stretch>
              <a:fillRect/>
            </a:stretch>
          </p:blipFill>
          <p:spPr>
            <a:xfrm>
              <a:off x="0" y="0"/>
              <a:ext cx="3895222" cy="3185766"/>
            </a:xfrm>
            <a:prstGeom prst="rect">
              <a:avLst/>
            </a:prstGeom>
          </p:spPr>
        </p:pic>
      </p:grpSp>
      <p:sp>
        <p:nvSpPr>
          <p:cNvPr id="9" name="TextBox 9"/>
          <p:cNvSpPr txBox="1"/>
          <p:nvPr/>
        </p:nvSpPr>
        <p:spPr>
          <a:xfrm>
            <a:off x="5190716" y="1953232"/>
            <a:ext cx="1810568"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FDA3B7"/>
                </a:solidFill>
                <a:latin typeface="Agrandir Medium"/>
              </a:rPr>
              <a:t>The Question</a:t>
            </a:r>
          </a:p>
        </p:txBody>
      </p:sp>
      <p:grpSp>
        <p:nvGrpSpPr>
          <p:cNvPr id="10" name="Group 10"/>
          <p:cNvGrpSpPr/>
          <p:nvPr/>
        </p:nvGrpSpPr>
        <p:grpSpPr>
          <a:xfrm>
            <a:off x="4261920" y="5878371"/>
            <a:ext cx="3505649" cy="587658"/>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3" name="TextBox 13"/>
          <p:cNvSpPr txBox="1"/>
          <p:nvPr/>
        </p:nvSpPr>
        <p:spPr>
          <a:xfrm>
            <a:off x="4542335" y="5932870"/>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sp>
        <p:nvSpPr>
          <p:cNvPr id="14" name="Freeform 14"/>
          <p:cNvSpPr/>
          <p:nvPr/>
        </p:nvSpPr>
        <p:spPr>
          <a:xfrm rot="-83564">
            <a:off x="9277373" y="4949386"/>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551428">
            <a:off x="-5510870" y="-978331"/>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rot="-1919623">
            <a:off x="668701" y="2285847"/>
            <a:ext cx="770179" cy="830585"/>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rot="-685595">
            <a:off x="10926478" y="3802408"/>
            <a:ext cx="770179" cy="830585"/>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8" name="Group 18"/>
          <p:cNvGrpSpPr/>
          <p:nvPr/>
        </p:nvGrpSpPr>
        <p:grpSpPr>
          <a:xfrm>
            <a:off x="4558585" y="184114"/>
            <a:ext cx="2615555" cy="977003"/>
            <a:chOff x="0" y="0"/>
            <a:chExt cx="5231109" cy="1954006"/>
          </a:xfrm>
        </p:grpSpPr>
        <p:sp>
          <p:nvSpPr>
            <p:cNvPr id="19" name="Freeform 19"/>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spTree>
    <p:extLst>
      <p:ext uri="{BB962C8B-B14F-4D97-AF65-F5344CB8AC3E}">
        <p14:creationId xmlns:p14="http://schemas.microsoft.com/office/powerpoint/2010/main" val="3963135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551428">
            <a:off x="8052614" y="-1656678"/>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181972">
            <a:off x="-4504105" y="5177734"/>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798693"/>
            <a:ext cx="10576685" cy="5373507"/>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7" name="Freeform 7"/>
          <p:cNvSpPr/>
          <p:nvPr/>
        </p:nvSpPr>
        <p:spPr>
          <a:xfrm rot="-685595">
            <a:off x="1384907" y="312274"/>
            <a:ext cx="1378592" cy="1486717"/>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193847" y="526891"/>
            <a:ext cx="1001505" cy="271802"/>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rot="-312049">
            <a:off x="11645700" y="4812516"/>
            <a:ext cx="1092601" cy="296525"/>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3846520" y="2832631"/>
            <a:ext cx="4498961" cy="1173302"/>
            <a:chOff x="0" y="0"/>
            <a:chExt cx="1558318" cy="406400"/>
          </a:xfrm>
        </p:grpSpPr>
        <p:sp>
          <p:nvSpPr>
            <p:cNvPr id="11" name="Freeform 11"/>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3" name="TextBox 13"/>
          <p:cNvSpPr txBox="1"/>
          <p:nvPr/>
        </p:nvSpPr>
        <p:spPr>
          <a:xfrm>
            <a:off x="4498755" y="2912902"/>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a:solidFill>
                  <a:srgbClr val="FFFFFF"/>
                </a:solidFill>
                <a:latin typeface="Genty Sans"/>
              </a:rPr>
              <a:t>Yes</a:t>
            </a:r>
          </a:p>
        </p:txBody>
      </p:sp>
      <p:sp>
        <p:nvSpPr>
          <p:cNvPr id="14" name="TextBox 14"/>
          <p:cNvSpPr txBox="1"/>
          <p:nvPr/>
        </p:nvSpPr>
        <p:spPr>
          <a:xfrm>
            <a:off x="4913844" y="1848106"/>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a:solidFill>
                  <a:srgbClr val="3D397B"/>
                </a:solidFill>
                <a:latin typeface="Agrandir Medium"/>
              </a:rPr>
              <a:t>The Answer</a:t>
            </a:r>
          </a:p>
        </p:txBody>
      </p:sp>
      <p:sp>
        <p:nvSpPr>
          <p:cNvPr id="16" name="Freeform 16"/>
          <p:cNvSpPr/>
          <p:nvPr/>
        </p:nvSpPr>
        <p:spPr>
          <a:xfrm rot="-1372612">
            <a:off x="8628441" y="2453869"/>
            <a:ext cx="3812804" cy="4619472"/>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8">
              <a:extLst>
                <a:ext uri="{96DAC541-7B7A-43D3-8B79-37D633B846F1}">
                  <asvg:svgBlip xmlns:asvg="http://schemas.microsoft.com/office/drawing/2016/SVG/main" r:embed="rId9"/>
                </a:ext>
              </a:extLst>
            </a:blip>
            <a:stretch>
              <a:fillRect r="-962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8" name="Picture 17">
            <a:extLst>
              <a:ext uri="{FF2B5EF4-FFF2-40B4-BE49-F238E27FC236}">
                <a16:creationId xmlns:a16="http://schemas.microsoft.com/office/drawing/2014/main" id="{CD4F4160-FE03-6FC5-CE58-DC7291E72D14}"/>
              </a:ext>
            </a:extLst>
          </p:cNvPr>
          <p:cNvPicPr>
            <a:picLocks noChangeAspect="1"/>
          </p:cNvPicPr>
          <p:nvPr/>
        </p:nvPicPr>
        <p:blipFill>
          <a:blip r:embed="rId10"/>
          <a:stretch>
            <a:fillRect/>
          </a:stretch>
        </p:blipFill>
        <p:spPr>
          <a:xfrm>
            <a:off x="2957052" y="4171634"/>
            <a:ext cx="6277896" cy="1766259"/>
          </a:xfrm>
          <a:prstGeom prst="rect">
            <a:avLst/>
          </a:prstGeom>
        </p:spPr>
      </p:pic>
    </p:spTree>
    <p:extLst>
      <p:ext uri="{BB962C8B-B14F-4D97-AF65-F5344CB8AC3E}">
        <p14:creationId xmlns:p14="http://schemas.microsoft.com/office/powerpoint/2010/main" val="3313471070"/>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1949472" y="2304219"/>
            <a:ext cx="8293057" cy="355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329"/>
              </a:lnSpc>
            </a:pPr>
            <a:r>
              <a:rPr lang="en-US" sz="8042">
                <a:solidFill>
                  <a:srgbClr val="FFFFFF"/>
                </a:solidFill>
                <a:latin typeface="Genty Sans"/>
              </a:rPr>
              <a:t>Do you want to see Before and Afters?</a:t>
            </a:r>
          </a:p>
        </p:txBody>
      </p:sp>
      <p:sp>
        <p:nvSpPr>
          <p:cNvPr id="3" name="Freeform 3"/>
          <p:cNvSpPr/>
          <p:nvPr/>
        </p:nvSpPr>
        <p:spPr>
          <a:xfrm rot="-480046">
            <a:off x="9484966" y="4447540"/>
            <a:ext cx="1911164" cy="1715270"/>
          </a:xfrm>
          <a:custGeom>
            <a:avLst/>
            <a:gdLst/>
            <a:ahLst/>
            <a:cxnLst/>
            <a:rect l="l" t="t" r="r" b="b"/>
            <a:pathLst>
              <a:path w="2866746" h="2572905">
                <a:moveTo>
                  <a:pt x="0" y="0"/>
                </a:moveTo>
                <a:lnTo>
                  <a:pt x="2866746" y="0"/>
                </a:lnTo>
                <a:lnTo>
                  <a:pt x="2866746" y="2572905"/>
                </a:lnTo>
                <a:lnTo>
                  <a:pt x="0" y="2572905"/>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142359">
            <a:off x="814491" y="708317"/>
            <a:ext cx="2106887" cy="1890931"/>
          </a:xfrm>
          <a:custGeom>
            <a:avLst/>
            <a:gdLst/>
            <a:ahLst/>
            <a:cxnLst/>
            <a:rect l="l" t="t" r="r" b="b"/>
            <a:pathLst>
              <a:path w="3160331" h="2836397">
                <a:moveTo>
                  <a:pt x="0" y="0"/>
                </a:moveTo>
                <a:lnTo>
                  <a:pt x="3160331" y="0"/>
                </a:lnTo>
                <a:lnTo>
                  <a:pt x="3160331" y="2836397"/>
                </a:lnTo>
                <a:lnTo>
                  <a:pt x="0" y="2836397"/>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rot="-495511">
            <a:off x="9535209" y="4497727"/>
            <a:ext cx="1820487" cy="1488913"/>
            <a:chOff x="0" y="0"/>
            <a:chExt cx="3640974" cy="2977826"/>
          </a:xfrm>
        </p:grpSpPr>
        <p:pic>
          <p:nvPicPr>
            <p:cNvPr id="6" name="Picture 6"/>
            <p:cNvPicPr>
              <a:picLocks noChangeAspect="1"/>
            </p:cNvPicPr>
            <p:nvPr/>
          </p:nvPicPr>
          <p:blipFill>
            <a:blip r:embed="rId3"/>
            <a:srcRect l="4148" r="4148"/>
            <a:stretch>
              <a:fillRect/>
            </a:stretch>
          </p:blipFill>
          <p:spPr>
            <a:xfrm>
              <a:off x="0" y="0"/>
              <a:ext cx="3640974" cy="2977826"/>
            </a:xfrm>
            <a:prstGeom prst="rect">
              <a:avLst/>
            </a:prstGeom>
          </p:spPr>
        </p:pic>
      </p:grpSp>
      <p:grpSp>
        <p:nvGrpSpPr>
          <p:cNvPr id="7" name="Group 7"/>
          <p:cNvGrpSpPr/>
          <p:nvPr/>
        </p:nvGrpSpPr>
        <p:grpSpPr>
          <a:xfrm rot="-157824">
            <a:off x="876662" y="764508"/>
            <a:ext cx="2006924" cy="1641393"/>
            <a:chOff x="0" y="0"/>
            <a:chExt cx="4013849" cy="3282787"/>
          </a:xfrm>
        </p:grpSpPr>
        <p:pic>
          <p:nvPicPr>
            <p:cNvPr id="8" name="Picture 8"/>
            <p:cNvPicPr>
              <a:picLocks noChangeAspect="1"/>
            </p:cNvPicPr>
            <p:nvPr/>
          </p:nvPicPr>
          <p:blipFill>
            <a:blip r:embed="rId4"/>
            <a:srcRect l="4148" r="4148"/>
            <a:stretch>
              <a:fillRect/>
            </a:stretch>
          </p:blipFill>
          <p:spPr>
            <a:xfrm>
              <a:off x="0" y="0"/>
              <a:ext cx="4013849" cy="3282787"/>
            </a:xfrm>
            <a:prstGeom prst="rect">
              <a:avLst/>
            </a:prstGeom>
          </p:spPr>
        </p:pic>
      </p:grpSp>
      <p:grpSp>
        <p:nvGrpSpPr>
          <p:cNvPr id="9" name="Group 9"/>
          <p:cNvGrpSpPr/>
          <p:nvPr/>
        </p:nvGrpSpPr>
        <p:grpSpPr>
          <a:xfrm>
            <a:off x="4245668" y="5906632"/>
            <a:ext cx="3505649" cy="587658"/>
            <a:chOff x="0" y="0"/>
            <a:chExt cx="2424362" cy="406400"/>
          </a:xfrm>
        </p:grpSpPr>
        <p:sp>
          <p:nvSpPr>
            <p:cNvPr id="10" name="Freeform 10"/>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2" name="Freeform 12"/>
          <p:cNvSpPr/>
          <p:nvPr/>
        </p:nvSpPr>
        <p:spPr>
          <a:xfrm rot="-83564">
            <a:off x="-5387003" y="4819866"/>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551428">
            <a:off x="9449497" y="-1170312"/>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919623">
            <a:off x="852654" y="4008747"/>
            <a:ext cx="770179" cy="830585"/>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685595">
            <a:off x="10865611" y="2189352"/>
            <a:ext cx="770179" cy="830585"/>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5190716" y="1577583"/>
            <a:ext cx="1810568"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FDA3B7"/>
                </a:solidFill>
                <a:latin typeface="Agrandir Medium"/>
              </a:rPr>
              <a:t>The Question</a:t>
            </a:r>
          </a:p>
        </p:txBody>
      </p:sp>
      <p:sp>
        <p:nvSpPr>
          <p:cNvPr id="17" name="TextBox 17"/>
          <p:cNvSpPr txBox="1"/>
          <p:nvPr/>
        </p:nvSpPr>
        <p:spPr>
          <a:xfrm>
            <a:off x="4526083" y="5961130"/>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grpSp>
        <p:nvGrpSpPr>
          <p:cNvPr id="18" name="Group 18"/>
          <p:cNvGrpSpPr/>
          <p:nvPr/>
        </p:nvGrpSpPr>
        <p:grpSpPr>
          <a:xfrm>
            <a:off x="4558585" y="184114"/>
            <a:ext cx="2615555" cy="977003"/>
            <a:chOff x="0" y="0"/>
            <a:chExt cx="5231109" cy="1954006"/>
          </a:xfrm>
        </p:grpSpPr>
        <p:sp>
          <p:nvSpPr>
            <p:cNvPr id="19" name="Freeform 19"/>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spTree>
    <p:extLst>
      <p:ext uri="{BB962C8B-B14F-4D97-AF65-F5344CB8AC3E}">
        <p14:creationId xmlns:p14="http://schemas.microsoft.com/office/powerpoint/2010/main" val="1621082902"/>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181972">
            <a:off x="-4504105" y="4930152"/>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551428">
            <a:off x="9858499" y="-1058509"/>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798693"/>
            <a:ext cx="10576685" cy="5373507"/>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7" name="Freeform 7"/>
          <p:cNvSpPr/>
          <p:nvPr/>
        </p:nvSpPr>
        <p:spPr>
          <a:xfrm rot="-685595">
            <a:off x="1482879" y="355752"/>
            <a:ext cx="1378592" cy="1486717"/>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315705" y="549900"/>
            <a:ext cx="1001505" cy="271802"/>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rot="-312049">
            <a:off x="11670986" y="4762107"/>
            <a:ext cx="1092601" cy="296525"/>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3846520" y="2832631"/>
            <a:ext cx="4498961" cy="1173302"/>
            <a:chOff x="0" y="0"/>
            <a:chExt cx="1558318" cy="406400"/>
          </a:xfrm>
        </p:grpSpPr>
        <p:sp>
          <p:nvSpPr>
            <p:cNvPr id="11" name="Freeform 11"/>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3" name="TextBox 13"/>
          <p:cNvSpPr txBox="1"/>
          <p:nvPr/>
        </p:nvSpPr>
        <p:spPr>
          <a:xfrm>
            <a:off x="4498755" y="2912902"/>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a:solidFill>
                  <a:srgbClr val="FFFFFF"/>
                </a:solidFill>
                <a:latin typeface="Genty Sans"/>
              </a:rPr>
              <a:t>Yes</a:t>
            </a:r>
          </a:p>
        </p:txBody>
      </p:sp>
      <p:sp>
        <p:nvSpPr>
          <p:cNvPr id="14" name="TextBox 14"/>
          <p:cNvSpPr txBox="1"/>
          <p:nvPr/>
        </p:nvSpPr>
        <p:spPr>
          <a:xfrm>
            <a:off x="4913844" y="1848106"/>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a:solidFill>
                  <a:srgbClr val="3D397B"/>
                </a:solidFill>
                <a:latin typeface="Agrandir Medium"/>
              </a:rPr>
              <a:t>The Answer</a:t>
            </a:r>
          </a:p>
        </p:txBody>
      </p:sp>
      <p:sp>
        <p:nvSpPr>
          <p:cNvPr id="16" name="Freeform 16"/>
          <p:cNvSpPr/>
          <p:nvPr/>
        </p:nvSpPr>
        <p:spPr>
          <a:xfrm rot="-1372612">
            <a:off x="9261967" y="3131356"/>
            <a:ext cx="2936712" cy="3558027"/>
          </a:xfrm>
          <a:custGeom>
            <a:avLst/>
            <a:gdLst/>
            <a:ahLst/>
            <a:cxnLst/>
            <a:rect l="l" t="t" r="r" b="b"/>
            <a:pathLst>
              <a:path w="4405068" h="5337040">
                <a:moveTo>
                  <a:pt x="0" y="0"/>
                </a:moveTo>
                <a:lnTo>
                  <a:pt x="4405068" y="0"/>
                </a:lnTo>
                <a:lnTo>
                  <a:pt x="4405068" y="5337040"/>
                </a:lnTo>
                <a:lnTo>
                  <a:pt x="0" y="5337040"/>
                </a:lnTo>
                <a:lnTo>
                  <a:pt x="0" y="0"/>
                </a:lnTo>
                <a:close/>
              </a:path>
            </a:pathLst>
          </a:custGeom>
          <a:blipFill>
            <a:blip r:embed="rId8">
              <a:extLst>
                <a:ext uri="{96DAC541-7B7A-43D3-8B79-37D633B846F1}">
                  <asvg:svgBlip xmlns:asvg="http://schemas.microsoft.com/office/drawing/2016/SVG/main" r:embed="rId9"/>
                </a:ext>
              </a:extLst>
            </a:blip>
            <a:stretch>
              <a:fillRect r="-962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8" name="Picture 17">
            <a:extLst>
              <a:ext uri="{FF2B5EF4-FFF2-40B4-BE49-F238E27FC236}">
                <a16:creationId xmlns:a16="http://schemas.microsoft.com/office/drawing/2014/main" id="{87C78412-2A5B-D06D-D6C9-CF3D53C048D6}"/>
              </a:ext>
            </a:extLst>
          </p:cNvPr>
          <p:cNvPicPr>
            <a:picLocks noChangeAspect="1"/>
          </p:cNvPicPr>
          <p:nvPr/>
        </p:nvPicPr>
        <p:blipFill>
          <a:blip r:embed="rId10"/>
          <a:stretch>
            <a:fillRect/>
          </a:stretch>
        </p:blipFill>
        <p:spPr>
          <a:xfrm>
            <a:off x="3127953" y="4187412"/>
            <a:ext cx="5936095" cy="1911313"/>
          </a:xfrm>
          <a:prstGeom prst="rect">
            <a:avLst/>
          </a:prstGeom>
        </p:spPr>
      </p:pic>
    </p:spTree>
    <p:extLst>
      <p:ext uri="{BB962C8B-B14F-4D97-AF65-F5344CB8AC3E}">
        <p14:creationId xmlns:p14="http://schemas.microsoft.com/office/powerpoint/2010/main" val="3825511183"/>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393067" y="129939"/>
            <a:ext cx="4948592" cy="6598123"/>
          </a:xfrm>
          <a:custGeom>
            <a:avLst/>
            <a:gdLst/>
            <a:ahLst/>
            <a:cxnLst/>
            <a:rect l="l" t="t" r="r" b="b"/>
            <a:pathLst>
              <a:path w="7422888" h="9897184">
                <a:moveTo>
                  <a:pt x="0" y="0"/>
                </a:moveTo>
                <a:lnTo>
                  <a:pt x="7422888" y="0"/>
                </a:lnTo>
                <a:lnTo>
                  <a:pt x="7422888" y="9897184"/>
                </a:lnTo>
                <a:lnTo>
                  <a:pt x="0" y="9897184"/>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5494525" y="136289"/>
            <a:ext cx="6483216" cy="4862412"/>
          </a:xfrm>
          <a:custGeom>
            <a:avLst/>
            <a:gdLst/>
            <a:ahLst/>
            <a:cxnLst/>
            <a:rect l="l" t="t" r="r" b="b"/>
            <a:pathLst>
              <a:path w="9724824" h="7293618">
                <a:moveTo>
                  <a:pt x="0" y="0"/>
                </a:moveTo>
                <a:lnTo>
                  <a:pt x="9724824" y="0"/>
                </a:lnTo>
                <a:lnTo>
                  <a:pt x="9724824" y="7293618"/>
                </a:lnTo>
                <a:lnTo>
                  <a:pt x="0" y="729361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6" name="Picture 5">
            <a:extLst>
              <a:ext uri="{FF2B5EF4-FFF2-40B4-BE49-F238E27FC236}">
                <a16:creationId xmlns:a16="http://schemas.microsoft.com/office/drawing/2014/main" id="{B6C0CDE8-B317-CB18-3CF3-9B46BD8A97A1}"/>
              </a:ext>
            </a:extLst>
          </p:cNvPr>
          <p:cNvPicPr>
            <a:picLocks noChangeAspect="1"/>
          </p:cNvPicPr>
          <p:nvPr/>
        </p:nvPicPr>
        <p:blipFill>
          <a:blip r:embed="rId4"/>
          <a:stretch>
            <a:fillRect/>
          </a:stretch>
        </p:blipFill>
        <p:spPr>
          <a:xfrm>
            <a:off x="5494524" y="5156201"/>
            <a:ext cx="6483217" cy="1565511"/>
          </a:xfrm>
          <a:prstGeom prst="rect">
            <a:avLst/>
          </a:prstGeom>
        </p:spPr>
      </p:pic>
    </p:spTree>
    <p:extLst>
      <p:ext uri="{BB962C8B-B14F-4D97-AF65-F5344CB8AC3E}">
        <p14:creationId xmlns:p14="http://schemas.microsoft.com/office/powerpoint/2010/main" val="648477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2" name="Group 2"/>
          <p:cNvGrpSpPr/>
          <p:nvPr/>
        </p:nvGrpSpPr>
        <p:grpSpPr>
          <a:xfrm>
            <a:off x="1611638" y="939800"/>
            <a:ext cx="8968725" cy="5774661"/>
            <a:chOff x="0" y="0"/>
            <a:chExt cx="15146237" cy="9890643"/>
          </a:xfrm>
        </p:grpSpPr>
        <p:sp>
          <p:nvSpPr>
            <p:cNvPr id="3" name="Freeform 3"/>
            <p:cNvSpPr/>
            <p:nvPr/>
          </p:nvSpPr>
          <p:spPr>
            <a:xfrm>
              <a:off x="0" y="0"/>
              <a:ext cx="7417982" cy="9890643"/>
            </a:xfrm>
            <a:custGeom>
              <a:avLst/>
              <a:gdLst/>
              <a:ahLst/>
              <a:cxnLst/>
              <a:rect l="l" t="t" r="r" b="b"/>
              <a:pathLst>
                <a:path w="7417982" h="9890643">
                  <a:moveTo>
                    <a:pt x="0" y="0"/>
                  </a:moveTo>
                  <a:lnTo>
                    <a:pt x="7417982" y="0"/>
                  </a:lnTo>
                  <a:lnTo>
                    <a:pt x="7417982" y="9890643"/>
                  </a:lnTo>
                  <a:lnTo>
                    <a:pt x="0" y="989064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7728255" y="0"/>
              <a:ext cx="7417982" cy="9890643"/>
            </a:xfrm>
            <a:custGeom>
              <a:avLst/>
              <a:gdLst/>
              <a:ahLst/>
              <a:cxnLst/>
              <a:rect l="l" t="t" r="r" b="b"/>
              <a:pathLst>
                <a:path w="7417982" h="9890643">
                  <a:moveTo>
                    <a:pt x="0" y="0"/>
                  </a:moveTo>
                  <a:lnTo>
                    <a:pt x="7417982" y="0"/>
                  </a:lnTo>
                  <a:lnTo>
                    <a:pt x="7417982" y="9890643"/>
                  </a:lnTo>
                  <a:lnTo>
                    <a:pt x="0" y="989064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5" name="Group 5"/>
          <p:cNvGrpSpPr/>
          <p:nvPr/>
        </p:nvGrpSpPr>
        <p:grpSpPr>
          <a:xfrm>
            <a:off x="4956258" y="0"/>
            <a:ext cx="2279485" cy="820973"/>
            <a:chOff x="0" y="0"/>
            <a:chExt cx="4558971" cy="1641947"/>
          </a:xfrm>
        </p:grpSpPr>
        <p:sp>
          <p:nvSpPr>
            <p:cNvPr id="6" name="Freeform 6"/>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1181201" y="1149590"/>
              <a:ext cx="3231884"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Tree>
    <p:extLst>
      <p:ext uri="{BB962C8B-B14F-4D97-AF65-F5344CB8AC3E}">
        <p14:creationId xmlns:p14="http://schemas.microsoft.com/office/powerpoint/2010/main" val="3034259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6716167" y="469891"/>
            <a:ext cx="4378944" cy="5838592"/>
          </a:xfrm>
          <a:custGeom>
            <a:avLst/>
            <a:gdLst/>
            <a:ahLst/>
            <a:cxnLst/>
            <a:rect l="l" t="t" r="r" b="b"/>
            <a:pathLst>
              <a:path w="6568416" h="8757888">
                <a:moveTo>
                  <a:pt x="0" y="0"/>
                </a:moveTo>
                <a:lnTo>
                  <a:pt x="6568416" y="0"/>
                </a:lnTo>
                <a:lnTo>
                  <a:pt x="6568416" y="8757888"/>
                </a:lnTo>
                <a:lnTo>
                  <a:pt x="0" y="875788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211464" y="469891"/>
            <a:ext cx="4378944" cy="5838592"/>
          </a:xfrm>
          <a:custGeom>
            <a:avLst/>
            <a:gdLst/>
            <a:ahLst/>
            <a:cxnLst/>
            <a:rect l="l" t="t" r="r" b="b"/>
            <a:pathLst>
              <a:path w="6568416" h="8757888">
                <a:moveTo>
                  <a:pt x="0" y="0"/>
                </a:moveTo>
                <a:lnTo>
                  <a:pt x="6568416" y="0"/>
                </a:lnTo>
                <a:lnTo>
                  <a:pt x="6568416" y="8757888"/>
                </a:lnTo>
                <a:lnTo>
                  <a:pt x="0" y="875788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4558585" y="1"/>
            <a:ext cx="2615555" cy="977003"/>
            <a:chOff x="0" y="0"/>
            <a:chExt cx="5231109" cy="1954006"/>
          </a:xfrm>
        </p:grpSpPr>
        <p:sp>
          <p:nvSpPr>
            <p:cNvPr id="5" name="Freeform 5"/>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spTree>
    <p:extLst>
      <p:ext uri="{BB962C8B-B14F-4D97-AF65-F5344CB8AC3E}">
        <p14:creationId xmlns:p14="http://schemas.microsoft.com/office/powerpoint/2010/main" val="1318356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4" name="Group 4"/>
          <p:cNvGrpSpPr/>
          <p:nvPr/>
        </p:nvGrpSpPr>
        <p:grpSpPr>
          <a:xfrm>
            <a:off x="4558585" y="1"/>
            <a:ext cx="2615555" cy="977003"/>
            <a:chOff x="0" y="0"/>
            <a:chExt cx="5231109" cy="1954006"/>
          </a:xfrm>
        </p:grpSpPr>
        <p:sp>
          <p:nvSpPr>
            <p:cNvPr id="5" name="Freeform 5"/>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pic>
        <p:nvPicPr>
          <p:cNvPr id="8" name="Picture 7" descr="A grey object on a tile wall&#10;&#10;Description automatically generated">
            <a:extLst>
              <a:ext uri="{FF2B5EF4-FFF2-40B4-BE49-F238E27FC236}">
                <a16:creationId xmlns:a16="http://schemas.microsoft.com/office/drawing/2014/main" id="{936FFC5A-8BED-FC9E-F5B4-7F10B134C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526" y="111266"/>
            <a:ext cx="3508789" cy="6553379"/>
          </a:xfrm>
          <a:prstGeom prst="rect">
            <a:avLst/>
          </a:prstGeom>
        </p:spPr>
      </p:pic>
      <p:pic>
        <p:nvPicPr>
          <p:cNvPr id="10" name="Picture 9" descr="A close up of a faucet&#10;&#10;Description automatically generated">
            <a:extLst>
              <a:ext uri="{FF2B5EF4-FFF2-40B4-BE49-F238E27FC236}">
                <a16:creationId xmlns:a16="http://schemas.microsoft.com/office/drawing/2014/main" id="{0763B5FB-CB28-5B7C-3209-925823BC5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612" y="126821"/>
            <a:ext cx="3508789" cy="6553379"/>
          </a:xfrm>
          <a:prstGeom prst="rect">
            <a:avLst/>
          </a:prstGeom>
        </p:spPr>
      </p:pic>
    </p:spTree>
    <p:extLst>
      <p:ext uri="{BB962C8B-B14F-4D97-AF65-F5344CB8AC3E}">
        <p14:creationId xmlns:p14="http://schemas.microsoft.com/office/powerpoint/2010/main" val="3454282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6259490" y="1092200"/>
            <a:ext cx="5685376" cy="4264032"/>
          </a:xfrm>
          <a:custGeom>
            <a:avLst/>
            <a:gdLst/>
            <a:ahLst/>
            <a:cxnLst/>
            <a:rect l="l" t="t" r="r" b="b"/>
            <a:pathLst>
              <a:path w="8528064" h="6396048">
                <a:moveTo>
                  <a:pt x="0" y="0"/>
                </a:moveTo>
                <a:lnTo>
                  <a:pt x="8528064" y="0"/>
                </a:lnTo>
                <a:lnTo>
                  <a:pt x="8528064" y="6396048"/>
                </a:lnTo>
                <a:lnTo>
                  <a:pt x="0" y="639604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247134" y="1092200"/>
            <a:ext cx="5685376" cy="4264032"/>
          </a:xfrm>
          <a:custGeom>
            <a:avLst/>
            <a:gdLst/>
            <a:ahLst/>
            <a:cxnLst/>
            <a:rect l="l" t="t" r="r" b="b"/>
            <a:pathLst>
              <a:path w="8528064" h="6396048">
                <a:moveTo>
                  <a:pt x="0" y="0"/>
                </a:moveTo>
                <a:lnTo>
                  <a:pt x="8528064" y="0"/>
                </a:lnTo>
                <a:lnTo>
                  <a:pt x="8528064" y="6396048"/>
                </a:lnTo>
                <a:lnTo>
                  <a:pt x="0" y="639604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a:off x="4601753" y="100724"/>
            <a:ext cx="2615555" cy="977003"/>
            <a:chOff x="0" y="0"/>
            <a:chExt cx="5231109" cy="1954006"/>
          </a:xfrm>
        </p:grpSpPr>
        <p:sp>
          <p:nvSpPr>
            <p:cNvPr id="6" name="Freeform 6"/>
            <p:cNvSpPr/>
            <p:nvPr/>
          </p:nvSpPr>
          <p:spPr>
            <a:xfrm>
              <a:off x="0"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1355349"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pic>
        <p:nvPicPr>
          <p:cNvPr id="9" name="Picture 8">
            <a:extLst>
              <a:ext uri="{FF2B5EF4-FFF2-40B4-BE49-F238E27FC236}">
                <a16:creationId xmlns:a16="http://schemas.microsoft.com/office/drawing/2014/main" id="{D132B28E-05E6-E14C-952A-AAB49DE37275}"/>
              </a:ext>
            </a:extLst>
          </p:cNvPr>
          <p:cNvPicPr>
            <a:picLocks noChangeAspect="1"/>
          </p:cNvPicPr>
          <p:nvPr/>
        </p:nvPicPr>
        <p:blipFill>
          <a:blip r:embed="rId5"/>
          <a:stretch>
            <a:fillRect/>
          </a:stretch>
        </p:blipFill>
        <p:spPr>
          <a:xfrm>
            <a:off x="658233" y="5401651"/>
            <a:ext cx="4726567" cy="1355626"/>
          </a:xfrm>
          <a:prstGeom prst="rect">
            <a:avLst/>
          </a:prstGeom>
        </p:spPr>
      </p:pic>
      <p:pic>
        <p:nvPicPr>
          <p:cNvPr id="11" name="Picture 10">
            <a:extLst>
              <a:ext uri="{FF2B5EF4-FFF2-40B4-BE49-F238E27FC236}">
                <a16:creationId xmlns:a16="http://schemas.microsoft.com/office/drawing/2014/main" id="{54FD7883-605F-3DF6-4967-67F549DF8F56}"/>
              </a:ext>
            </a:extLst>
          </p:cNvPr>
          <p:cNvPicPr>
            <a:picLocks noChangeAspect="1"/>
          </p:cNvPicPr>
          <p:nvPr/>
        </p:nvPicPr>
        <p:blipFill>
          <a:blip r:embed="rId6"/>
          <a:stretch>
            <a:fillRect/>
          </a:stretch>
        </p:blipFill>
        <p:spPr>
          <a:xfrm>
            <a:off x="7061200" y="5417240"/>
            <a:ext cx="4204287" cy="1340037"/>
          </a:xfrm>
          <a:prstGeom prst="rect">
            <a:avLst/>
          </a:prstGeom>
        </p:spPr>
      </p:pic>
    </p:spTree>
    <p:extLst>
      <p:ext uri="{BB962C8B-B14F-4D97-AF65-F5344CB8AC3E}">
        <p14:creationId xmlns:p14="http://schemas.microsoft.com/office/powerpoint/2010/main" val="656948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3" name="Group 3"/>
          <p:cNvGrpSpPr/>
          <p:nvPr/>
        </p:nvGrpSpPr>
        <p:grpSpPr>
          <a:xfrm>
            <a:off x="194138" y="76200"/>
            <a:ext cx="11803724" cy="5396430"/>
            <a:chOff x="0" y="0"/>
            <a:chExt cx="23607448" cy="10792860"/>
          </a:xfrm>
        </p:grpSpPr>
        <p:sp>
          <p:nvSpPr>
            <p:cNvPr id="4" name="Freeform 4"/>
            <p:cNvSpPr/>
            <p:nvPr/>
          </p:nvSpPr>
          <p:spPr>
            <a:xfrm>
              <a:off x="0" y="2032000"/>
              <a:ext cx="11679421" cy="8760860"/>
            </a:xfrm>
            <a:custGeom>
              <a:avLst/>
              <a:gdLst/>
              <a:ahLst/>
              <a:cxnLst/>
              <a:rect l="l" t="t" r="r" b="b"/>
              <a:pathLst>
                <a:path w="11679421" h="8760860">
                  <a:moveTo>
                    <a:pt x="0" y="0"/>
                  </a:moveTo>
                  <a:lnTo>
                    <a:pt x="11679421" y="0"/>
                  </a:lnTo>
                  <a:lnTo>
                    <a:pt x="11679421" y="8760860"/>
                  </a:lnTo>
                  <a:lnTo>
                    <a:pt x="0" y="876086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1924581" y="2032000"/>
              <a:ext cx="11682867" cy="8760860"/>
            </a:xfrm>
            <a:custGeom>
              <a:avLst/>
              <a:gdLst/>
              <a:ahLst/>
              <a:cxnLst/>
              <a:rect l="l" t="t" r="r" b="b"/>
              <a:pathLst>
                <a:path w="11682867" h="8760860">
                  <a:moveTo>
                    <a:pt x="0" y="0"/>
                  </a:moveTo>
                  <a:lnTo>
                    <a:pt x="11682867" y="0"/>
                  </a:lnTo>
                  <a:lnTo>
                    <a:pt x="11682867" y="8760860"/>
                  </a:lnTo>
                  <a:lnTo>
                    <a:pt x="0" y="876086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8815229" y="0"/>
              <a:ext cx="5231109" cy="1475609"/>
            </a:xfrm>
            <a:custGeom>
              <a:avLst/>
              <a:gdLst/>
              <a:ahLst/>
              <a:cxnLst/>
              <a:rect l="l" t="t" r="r" b="b"/>
              <a:pathLst>
                <a:path w="5231109" h="1475609">
                  <a:moveTo>
                    <a:pt x="0" y="0"/>
                  </a:moveTo>
                  <a:lnTo>
                    <a:pt x="5231109" y="0"/>
                  </a:lnTo>
                  <a:lnTo>
                    <a:pt x="5231109" y="1475609"/>
                  </a:lnTo>
                  <a:lnTo>
                    <a:pt x="0" y="147560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10170578" y="1322189"/>
              <a:ext cx="3373232" cy="63181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7"/>
                </a:lnSpc>
                <a:spcBef>
                  <a:spcPct val="0"/>
                </a:spcBef>
              </a:pPr>
              <a:r>
                <a:rPr lang="en-US" sz="1793">
                  <a:solidFill>
                    <a:srgbClr val="FFFFFF"/>
                  </a:solidFill>
                  <a:latin typeface="Agrandir Medium"/>
                </a:rPr>
                <a:t> 330-929-3410</a:t>
              </a:r>
            </a:p>
          </p:txBody>
        </p:sp>
      </p:grpSp>
      <p:pic>
        <p:nvPicPr>
          <p:cNvPr id="9" name="Picture 8">
            <a:extLst>
              <a:ext uri="{FF2B5EF4-FFF2-40B4-BE49-F238E27FC236}">
                <a16:creationId xmlns:a16="http://schemas.microsoft.com/office/drawing/2014/main" id="{C901B2A2-5638-4790-A818-6A80658ED853}"/>
              </a:ext>
            </a:extLst>
          </p:cNvPr>
          <p:cNvPicPr>
            <a:picLocks noChangeAspect="1"/>
          </p:cNvPicPr>
          <p:nvPr/>
        </p:nvPicPr>
        <p:blipFill>
          <a:blip r:embed="rId5"/>
          <a:stretch>
            <a:fillRect/>
          </a:stretch>
        </p:blipFill>
        <p:spPr>
          <a:xfrm>
            <a:off x="1034479" y="5619588"/>
            <a:ext cx="4096321" cy="1162212"/>
          </a:xfrm>
          <a:prstGeom prst="rect">
            <a:avLst/>
          </a:prstGeom>
        </p:spPr>
      </p:pic>
      <p:pic>
        <p:nvPicPr>
          <p:cNvPr id="11" name="Picture 10">
            <a:extLst>
              <a:ext uri="{FF2B5EF4-FFF2-40B4-BE49-F238E27FC236}">
                <a16:creationId xmlns:a16="http://schemas.microsoft.com/office/drawing/2014/main" id="{859D15F6-85C4-CC19-C54C-1F07CA901A0D}"/>
              </a:ext>
            </a:extLst>
          </p:cNvPr>
          <p:cNvPicPr>
            <a:picLocks noChangeAspect="1"/>
          </p:cNvPicPr>
          <p:nvPr/>
        </p:nvPicPr>
        <p:blipFill>
          <a:blip r:embed="rId6"/>
          <a:stretch>
            <a:fillRect/>
          </a:stretch>
        </p:blipFill>
        <p:spPr>
          <a:xfrm>
            <a:off x="7240881" y="5523430"/>
            <a:ext cx="3916641" cy="1286807"/>
          </a:xfrm>
          <a:prstGeom prst="rect">
            <a:avLst/>
          </a:prstGeom>
        </p:spPr>
      </p:pic>
    </p:spTree>
    <p:extLst>
      <p:ext uri="{BB962C8B-B14F-4D97-AF65-F5344CB8AC3E}">
        <p14:creationId xmlns:p14="http://schemas.microsoft.com/office/powerpoint/2010/main" val="403202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491643"/>
            <a:ext cx="4936380" cy="3520964"/>
          </a:xfrm>
          <a:prstGeom prst="rect">
            <a:avLst/>
          </a:prstGeom>
          <a:noFill/>
        </p:spPr>
        <p:txBody>
          <a:bodyPr wrap="square" lIns="91440" tIns="45720" rIns="91440" bIns="45720" anchor="t">
            <a:spAutoFit/>
          </a:bodyPr>
          <a:lstStyle/>
          <a:p>
            <a:pPr marL="0" marR="0" algn="ctr">
              <a:lnSpc>
                <a:spcPct val="115000"/>
              </a:lnSpc>
              <a:spcBef>
                <a:spcPts val="0"/>
              </a:spcBef>
              <a:spcAft>
                <a:spcPts val="0"/>
              </a:spcAft>
            </a:pPr>
            <a:r>
              <a:rPr lang="en-US" sz="2800" b="1" dirty="0">
                <a:latin typeface="Lato"/>
                <a:ea typeface="Calibri"/>
                <a:cs typeface="Times New Roman"/>
              </a:rPr>
              <a:t>May 8th</a:t>
            </a:r>
            <a:endParaRPr lang="en-US" sz="2800" b="1" baseline="30000"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De-Escalation with Patrick Johnson, PRADCO</a:t>
            </a:r>
          </a:p>
          <a:p>
            <a:pPr algn="ctr">
              <a:lnSpc>
                <a:spcPct val="114999"/>
              </a:lnSpc>
            </a:pPr>
            <a:endParaRPr lang="en-US" sz="2800" b="1" dirty="0">
              <a:solidFill>
                <a:srgbClr val="000000"/>
              </a:solidFill>
              <a:latin typeface="Lato"/>
              <a:ea typeface="Calibri"/>
              <a:cs typeface="Times New Roman"/>
            </a:endParaRPr>
          </a:p>
          <a:p>
            <a:pPr algn="ctr">
              <a:lnSpc>
                <a:spcPct val="114999"/>
              </a:lnSpc>
            </a:pPr>
            <a:r>
              <a:rPr lang="en-US" sz="2800" b="1" dirty="0">
                <a:solidFill>
                  <a:srgbClr val="000000"/>
                </a:solidFill>
                <a:latin typeface="Lato"/>
                <a:ea typeface="Calibri"/>
                <a:cs typeface="Times New Roman"/>
              </a:rPr>
              <a:t>June 12th</a:t>
            </a:r>
          </a:p>
          <a:p>
            <a:pPr algn="ctr">
              <a:lnSpc>
                <a:spcPct val="114999"/>
              </a:lnSpc>
            </a:pPr>
            <a:r>
              <a:rPr lang="en-US" sz="2800" b="1" dirty="0">
                <a:solidFill>
                  <a:srgbClr val="000000"/>
                </a:solidFill>
                <a:latin typeface="Lato"/>
                <a:ea typeface="Calibri"/>
                <a:cs typeface="Times New Roman"/>
              </a:rPr>
              <a:t>First Aid Basics with Aubi Nemeth, Sixth City CPR</a:t>
            </a:r>
            <a:endParaRPr lang="en-US"/>
          </a:p>
        </p:txBody>
      </p:sp>
    </p:spTree>
    <p:extLst>
      <p:ext uri="{BB962C8B-B14F-4D97-AF65-F5344CB8AC3E}">
        <p14:creationId xmlns:p14="http://schemas.microsoft.com/office/powerpoint/2010/main" val="28086141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2139889" y="897386"/>
            <a:ext cx="3956111" cy="5274814"/>
          </a:xfrm>
          <a:custGeom>
            <a:avLst/>
            <a:gdLst/>
            <a:ahLst/>
            <a:cxnLst/>
            <a:rect l="l" t="t" r="r" b="b"/>
            <a:pathLst>
              <a:path w="5934166" h="7912221">
                <a:moveTo>
                  <a:pt x="0" y="0"/>
                </a:moveTo>
                <a:lnTo>
                  <a:pt x="5934166" y="0"/>
                </a:lnTo>
                <a:lnTo>
                  <a:pt x="5934166" y="7912221"/>
                </a:lnTo>
                <a:lnTo>
                  <a:pt x="0" y="7912221"/>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6203889" y="897386"/>
            <a:ext cx="3956111" cy="5274814"/>
          </a:xfrm>
          <a:custGeom>
            <a:avLst/>
            <a:gdLst/>
            <a:ahLst/>
            <a:cxnLst/>
            <a:rect l="l" t="t" r="r" b="b"/>
            <a:pathLst>
              <a:path w="5934166" h="7912221">
                <a:moveTo>
                  <a:pt x="0" y="0"/>
                </a:moveTo>
                <a:lnTo>
                  <a:pt x="5934166" y="0"/>
                </a:lnTo>
                <a:lnTo>
                  <a:pt x="5934166" y="7912221"/>
                </a:lnTo>
                <a:lnTo>
                  <a:pt x="0" y="7912221"/>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4956258" y="0"/>
            <a:ext cx="2279485" cy="820973"/>
            <a:chOff x="0" y="0"/>
            <a:chExt cx="4558971" cy="1641947"/>
          </a:xfrm>
        </p:grpSpPr>
        <p:sp>
          <p:nvSpPr>
            <p:cNvPr id="5" name="Freeform 5"/>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181201" y="1149590"/>
              <a:ext cx="3130284"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Tree>
    <p:extLst>
      <p:ext uri="{BB962C8B-B14F-4D97-AF65-F5344CB8AC3E}">
        <p14:creationId xmlns:p14="http://schemas.microsoft.com/office/powerpoint/2010/main" val="1056500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2" name="Group 2"/>
          <p:cNvGrpSpPr/>
          <p:nvPr/>
        </p:nvGrpSpPr>
        <p:grpSpPr>
          <a:xfrm>
            <a:off x="132627" y="944803"/>
            <a:ext cx="11926746" cy="5650125"/>
            <a:chOff x="0" y="0"/>
            <a:chExt cx="23853492" cy="11300251"/>
          </a:xfrm>
        </p:grpSpPr>
        <p:sp>
          <p:nvSpPr>
            <p:cNvPr id="3" name="Freeform 3"/>
            <p:cNvSpPr/>
            <p:nvPr/>
          </p:nvSpPr>
          <p:spPr>
            <a:xfrm>
              <a:off x="0" y="0"/>
              <a:ext cx="15067001" cy="11300251"/>
            </a:xfrm>
            <a:custGeom>
              <a:avLst/>
              <a:gdLst/>
              <a:ahLst/>
              <a:cxnLst/>
              <a:rect l="l" t="t" r="r" b="b"/>
              <a:pathLst>
                <a:path w="15067001" h="11300251">
                  <a:moveTo>
                    <a:pt x="0" y="0"/>
                  </a:moveTo>
                  <a:lnTo>
                    <a:pt x="15067001" y="0"/>
                  </a:lnTo>
                  <a:lnTo>
                    <a:pt x="15067001" y="11300251"/>
                  </a:lnTo>
                  <a:lnTo>
                    <a:pt x="0" y="11300251"/>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5378304" y="0"/>
              <a:ext cx="8475188" cy="11300251"/>
            </a:xfrm>
            <a:custGeom>
              <a:avLst/>
              <a:gdLst/>
              <a:ahLst/>
              <a:cxnLst/>
              <a:rect l="l" t="t" r="r" b="b"/>
              <a:pathLst>
                <a:path w="8475188" h="11300251">
                  <a:moveTo>
                    <a:pt x="0" y="0"/>
                  </a:moveTo>
                  <a:lnTo>
                    <a:pt x="8475188" y="0"/>
                  </a:lnTo>
                  <a:lnTo>
                    <a:pt x="8475188" y="11300251"/>
                  </a:lnTo>
                  <a:lnTo>
                    <a:pt x="0" y="11300251"/>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5" name="Group 5"/>
          <p:cNvGrpSpPr/>
          <p:nvPr/>
        </p:nvGrpSpPr>
        <p:grpSpPr>
          <a:xfrm>
            <a:off x="4956258" y="0"/>
            <a:ext cx="2279485" cy="820973"/>
            <a:chOff x="0" y="0"/>
            <a:chExt cx="4558971" cy="1641947"/>
          </a:xfrm>
        </p:grpSpPr>
        <p:sp>
          <p:nvSpPr>
            <p:cNvPr id="6" name="Freeform 6"/>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1181201" y="1149590"/>
              <a:ext cx="3130284"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Tree>
    <p:extLst>
      <p:ext uri="{BB962C8B-B14F-4D97-AF65-F5344CB8AC3E}">
        <p14:creationId xmlns:p14="http://schemas.microsoft.com/office/powerpoint/2010/main" val="1649595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2" name="Group 2"/>
          <p:cNvGrpSpPr/>
          <p:nvPr/>
        </p:nvGrpSpPr>
        <p:grpSpPr>
          <a:xfrm>
            <a:off x="1691583" y="114388"/>
            <a:ext cx="8808835" cy="6629225"/>
            <a:chOff x="0" y="0"/>
            <a:chExt cx="17617669" cy="13258449"/>
          </a:xfrm>
        </p:grpSpPr>
        <p:sp>
          <p:nvSpPr>
            <p:cNvPr id="3" name="Freeform 3"/>
            <p:cNvSpPr/>
            <p:nvPr/>
          </p:nvSpPr>
          <p:spPr>
            <a:xfrm rot="-5400000">
              <a:off x="10074779" y="-1008289"/>
              <a:ext cx="6521901" cy="8563879"/>
            </a:xfrm>
            <a:custGeom>
              <a:avLst/>
              <a:gdLst/>
              <a:ahLst/>
              <a:cxnLst/>
              <a:rect l="l" t="t" r="r" b="b"/>
              <a:pathLst>
                <a:path w="6521901" h="8563879">
                  <a:moveTo>
                    <a:pt x="0" y="0"/>
                  </a:moveTo>
                  <a:lnTo>
                    <a:pt x="6521901" y="0"/>
                  </a:lnTo>
                  <a:lnTo>
                    <a:pt x="6521901" y="8563879"/>
                  </a:lnTo>
                  <a:lnTo>
                    <a:pt x="0" y="8563879"/>
                  </a:lnTo>
                  <a:lnTo>
                    <a:pt x="0" y="0"/>
                  </a:lnTo>
                  <a:close/>
                </a:path>
              </a:pathLst>
            </a:custGeom>
            <a:blipFill>
              <a:blip r:embed="rId2"/>
              <a:stretch>
                <a:fillRect t="-770" b="-77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5400000">
              <a:off x="10068429" y="5709209"/>
              <a:ext cx="6534601" cy="8563879"/>
            </a:xfrm>
            <a:custGeom>
              <a:avLst/>
              <a:gdLst/>
              <a:ahLst/>
              <a:cxnLst/>
              <a:rect l="l" t="t" r="r" b="b"/>
              <a:pathLst>
                <a:path w="6534601" h="8563879">
                  <a:moveTo>
                    <a:pt x="0" y="0"/>
                  </a:moveTo>
                  <a:lnTo>
                    <a:pt x="6534601" y="0"/>
                  </a:lnTo>
                  <a:lnTo>
                    <a:pt x="6534601" y="8563879"/>
                  </a:lnTo>
                  <a:lnTo>
                    <a:pt x="0" y="8563879"/>
                  </a:lnTo>
                  <a:lnTo>
                    <a:pt x="0" y="0"/>
                  </a:lnTo>
                  <a:close/>
                </a:path>
              </a:pathLst>
            </a:custGeom>
            <a:blipFill>
              <a:blip r:embed="rId3"/>
              <a:stretch>
                <a:fillRect t="-869" b="-86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0" y="0"/>
              <a:ext cx="8712802" cy="6534601"/>
            </a:xfrm>
            <a:custGeom>
              <a:avLst/>
              <a:gdLst/>
              <a:ahLst/>
              <a:cxnLst/>
              <a:rect l="l" t="t" r="r" b="b"/>
              <a:pathLst>
                <a:path w="8712802" h="6534601">
                  <a:moveTo>
                    <a:pt x="0" y="0"/>
                  </a:moveTo>
                  <a:lnTo>
                    <a:pt x="8712802" y="0"/>
                  </a:lnTo>
                  <a:lnTo>
                    <a:pt x="8712802" y="6534601"/>
                  </a:lnTo>
                  <a:lnTo>
                    <a:pt x="0" y="6534601"/>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0" y="6723848"/>
              <a:ext cx="8712802" cy="6534601"/>
            </a:xfrm>
            <a:custGeom>
              <a:avLst/>
              <a:gdLst/>
              <a:ahLst/>
              <a:cxnLst/>
              <a:rect l="l" t="t" r="r" b="b"/>
              <a:pathLst>
                <a:path w="8712802" h="6534601">
                  <a:moveTo>
                    <a:pt x="0" y="0"/>
                  </a:moveTo>
                  <a:lnTo>
                    <a:pt x="8712802" y="0"/>
                  </a:lnTo>
                  <a:lnTo>
                    <a:pt x="8712802" y="6534601"/>
                  </a:lnTo>
                  <a:lnTo>
                    <a:pt x="0" y="653460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Tree>
    <p:extLst>
      <p:ext uri="{BB962C8B-B14F-4D97-AF65-F5344CB8AC3E}">
        <p14:creationId xmlns:p14="http://schemas.microsoft.com/office/powerpoint/2010/main" val="2618453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1786257" y="851470"/>
            <a:ext cx="4309743" cy="5746323"/>
          </a:xfrm>
          <a:custGeom>
            <a:avLst/>
            <a:gdLst/>
            <a:ahLst/>
            <a:cxnLst/>
            <a:rect l="l" t="t" r="r" b="b"/>
            <a:pathLst>
              <a:path w="6464614" h="8619485">
                <a:moveTo>
                  <a:pt x="0" y="0"/>
                </a:moveTo>
                <a:lnTo>
                  <a:pt x="6464614" y="0"/>
                </a:lnTo>
                <a:lnTo>
                  <a:pt x="6464614" y="8619485"/>
                </a:lnTo>
                <a:lnTo>
                  <a:pt x="0" y="8619485"/>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6197600" y="851470"/>
            <a:ext cx="4309743" cy="5746323"/>
          </a:xfrm>
          <a:custGeom>
            <a:avLst/>
            <a:gdLst/>
            <a:ahLst/>
            <a:cxnLst/>
            <a:rect l="l" t="t" r="r" b="b"/>
            <a:pathLst>
              <a:path w="6464614" h="8619485">
                <a:moveTo>
                  <a:pt x="0" y="0"/>
                </a:moveTo>
                <a:lnTo>
                  <a:pt x="6464614" y="0"/>
                </a:lnTo>
                <a:lnTo>
                  <a:pt x="6464614" y="8619485"/>
                </a:lnTo>
                <a:lnTo>
                  <a:pt x="0" y="861948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4956258" y="0"/>
            <a:ext cx="2279485" cy="820973"/>
            <a:chOff x="0" y="0"/>
            <a:chExt cx="4558971" cy="1641947"/>
          </a:xfrm>
        </p:grpSpPr>
        <p:sp>
          <p:nvSpPr>
            <p:cNvPr id="5" name="Freeform 5"/>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181201" y="1149590"/>
              <a:ext cx="3130284"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Tree>
    <p:extLst>
      <p:ext uri="{BB962C8B-B14F-4D97-AF65-F5344CB8AC3E}">
        <p14:creationId xmlns:p14="http://schemas.microsoft.com/office/powerpoint/2010/main" val="1194128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1686946" y="851470"/>
            <a:ext cx="4409054" cy="5878739"/>
          </a:xfrm>
          <a:custGeom>
            <a:avLst/>
            <a:gdLst/>
            <a:ahLst/>
            <a:cxnLst/>
            <a:rect l="l" t="t" r="r" b="b"/>
            <a:pathLst>
              <a:path w="6613581" h="8818109">
                <a:moveTo>
                  <a:pt x="0" y="0"/>
                </a:moveTo>
                <a:lnTo>
                  <a:pt x="6613581" y="0"/>
                </a:lnTo>
                <a:lnTo>
                  <a:pt x="6613581" y="8818109"/>
                </a:lnTo>
                <a:lnTo>
                  <a:pt x="0" y="8818109"/>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6186306" y="851470"/>
            <a:ext cx="4409054" cy="5878739"/>
          </a:xfrm>
          <a:custGeom>
            <a:avLst/>
            <a:gdLst/>
            <a:ahLst/>
            <a:cxnLst/>
            <a:rect l="l" t="t" r="r" b="b"/>
            <a:pathLst>
              <a:path w="6613581" h="8818109">
                <a:moveTo>
                  <a:pt x="0" y="0"/>
                </a:moveTo>
                <a:lnTo>
                  <a:pt x="6613581" y="0"/>
                </a:lnTo>
                <a:lnTo>
                  <a:pt x="6613581" y="8818109"/>
                </a:lnTo>
                <a:lnTo>
                  <a:pt x="0" y="881810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4956258" y="0"/>
            <a:ext cx="2279485" cy="820973"/>
            <a:chOff x="0" y="0"/>
            <a:chExt cx="4558971" cy="1641947"/>
          </a:xfrm>
        </p:grpSpPr>
        <p:sp>
          <p:nvSpPr>
            <p:cNvPr id="5" name="Freeform 5"/>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181201" y="1149590"/>
              <a:ext cx="3130284"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Tree>
    <p:extLst>
      <p:ext uri="{BB962C8B-B14F-4D97-AF65-F5344CB8AC3E}">
        <p14:creationId xmlns:p14="http://schemas.microsoft.com/office/powerpoint/2010/main" val="1662308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685800" y="260066"/>
            <a:ext cx="4689571" cy="6252761"/>
          </a:xfrm>
          <a:custGeom>
            <a:avLst/>
            <a:gdLst/>
            <a:ahLst/>
            <a:cxnLst/>
            <a:rect l="l" t="t" r="r" b="b"/>
            <a:pathLst>
              <a:path w="7034356" h="9379141">
                <a:moveTo>
                  <a:pt x="0" y="0"/>
                </a:moveTo>
                <a:lnTo>
                  <a:pt x="7034356" y="0"/>
                </a:lnTo>
                <a:lnTo>
                  <a:pt x="7034356" y="9379141"/>
                </a:lnTo>
                <a:lnTo>
                  <a:pt x="0" y="9379141"/>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6884387" y="260066"/>
            <a:ext cx="2279485" cy="820973"/>
            <a:chOff x="0" y="0"/>
            <a:chExt cx="4558971" cy="1641947"/>
          </a:xfrm>
        </p:grpSpPr>
        <p:sp>
          <p:nvSpPr>
            <p:cNvPr id="4" name="Freeform 4"/>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1181201" y="1149590"/>
              <a:ext cx="3134826"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
        <p:nvSpPr>
          <p:cNvPr id="6" name="Freeform 6"/>
          <p:cNvSpPr/>
          <p:nvPr/>
        </p:nvSpPr>
        <p:spPr>
          <a:xfrm>
            <a:off x="5842000" y="2539999"/>
            <a:ext cx="2878635" cy="3947427"/>
          </a:xfrm>
          <a:custGeom>
            <a:avLst/>
            <a:gdLst/>
            <a:ahLst/>
            <a:cxnLst/>
            <a:rect l="l" t="t" r="r" b="b"/>
            <a:pathLst>
              <a:path w="4570869" h="6094493">
                <a:moveTo>
                  <a:pt x="0" y="0"/>
                </a:moveTo>
                <a:lnTo>
                  <a:pt x="4570869" y="0"/>
                </a:lnTo>
                <a:lnTo>
                  <a:pt x="4570869" y="6094492"/>
                </a:lnTo>
                <a:lnTo>
                  <a:pt x="0" y="6094492"/>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9" name="Picture 8">
            <a:extLst>
              <a:ext uri="{FF2B5EF4-FFF2-40B4-BE49-F238E27FC236}">
                <a16:creationId xmlns:a16="http://schemas.microsoft.com/office/drawing/2014/main" id="{E16B4DE3-C675-DDDE-4EB2-EB9D0EBC4B3E}"/>
              </a:ext>
            </a:extLst>
          </p:cNvPr>
          <p:cNvPicPr>
            <a:picLocks noChangeAspect="1"/>
          </p:cNvPicPr>
          <p:nvPr/>
        </p:nvPicPr>
        <p:blipFill>
          <a:blip r:embed="rId5"/>
          <a:stretch>
            <a:fillRect/>
          </a:stretch>
        </p:blipFill>
        <p:spPr>
          <a:xfrm>
            <a:off x="5842000" y="1143000"/>
            <a:ext cx="6093378" cy="1287875"/>
          </a:xfrm>
          <a:prstGeom prst="rect">
            <a:avLst/>
          </a:prstGeom>
        </p:spPr>
      </p:pic>
      <p:pic>
        <p:nvPicPr>
          <p:cNvPr id="11" name="Picture 10" descr="A hardwood floor in a room&#10;&#10;Description automatically generated">
            <a:extLst>
              <a:ext uri="{FF2B5EF4-FFF2-40B4-BE49-F238E27FC236}">
                <a16:creationId xmlns:a16="http://schemas.microsoft.com/office/drawing/2014/main" id="{4F8859CB-D692-D9C8-AB84-7E8B0B83A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8689" y="2539999"/>
            <a:ext cx="2960570" cy="3947427"/>
          </a:xfrm>
          <a:prstGeom prst="rect">
            <a:avLst/>
          </a:prstGeom>
        </p:spPr>
      </p:pic>
    </p:spTree>
    <p:extLst>
      <p:ext uri="{BB962C8B-B14F-4D97-AF65-F5344CB8AC3E}">
        <p14:creationId xmlns:p14="http://schemas.microsoft.com/office/powerpoint/2010/main" val="3238503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grpSp>
        <p:nvGrpSpPr>
          <p:cNvPr id="3" name="Group 3"/>
          <p:cNvGrpSpPr/>
          <p:nvPr/>
        </p:nvGrpSpPr>
        <p:grpSpPr>
          <a:xfrm>
            <a:off x="4775200" y="127000"/>
            <a:ext cx="2279485" cy="820973"/>
            <a:chOff x="0" y="0"/>
            <a:chExt cx="4558971" cy="1641947"/>
          </a:xfrm>
        </p:grpSpPr>
        <p:sp>
          <p:nvSpPr>
            <p:cNvPr id="4" name="Freeform 4"/>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1181201" y="1149590"/>
              <a:ext cx="3134826"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pic>
        <p:nvPicPr>
          <p:cNvPr id="9" name="Picture 8">
            <a:extLst>
              <a:ext uri="{FF2B5EF4-FFF2-40B4-BE49-F238E27FC236}">
                <a16:creationId xmlns:a16="http://schemas.microsoft.com/office/drawing/2014/main" id="{C30B5524-0ADE-9183-75FD-B219E04E7E5C}"/>
              </a:ext>
            </a:extLst>
          </p:cNvPr>
          <p:cNvPicPr>
            <a:picLocks noChangeAspect="1"/>
          </p:cNvPicPr>
          <p:nvPr/>
        </p:nvPicPr>
        <p:blipFill>
          <a:blip r:embed="rId3"/>
          <a:stretch>
            <a:fillRect/>
          </a:stretch>
        </p:blipFill>
        <p:spPr>
          <a:xfrm>
            <a:off x="462041" y="1371802"/>
            <a:ext cx="11267919" cy="1752398"/>
          </a:xfrm>
          <a:prstGeom prst="rect">
            <a:avLst/>
          </a:prstGeom>
        </p:spPr>
      </p:pic>
      <p:pic>
        <p:nvPicPr>
          <p:cNvPr id="13" name="Picture 12">
            <a:extLst>
              <a:ext uri="{FF2B5EF4-FFF2-40B4-BE49-F238E27FC236}">
                <a16:creationId xmlns:a16="http://schemas.microsoft.com/office/drawing/2014/main" id="{499BB994-D244-983D-CB21-4A3D3A6D66AD}"/>
              </a:ext>
            </a:extLst>
          </p:cNvPr>
          <p:cNvPicPr>
            <a:picLocks noChangeAspect="1"/>
          </p:cNvPicPr>
          <p:nvPr/>
        </p:nvPicPr>
        <p:blipFill>
          <a:blip r:embed="rId4"/>
          <a:stretch>
            <a:fillRect/>
          </a:stretch>
        </p:blipFill>
        <p:spPr>
          <a:xfrm>
            <a:off x="1586911" y="3530600"/>
            <a:ext cx="9182689" cy="2728089"/>
          </a:xfrm>
          <a:prstGeom prst="rect">
            <a:avLst/>
          </a:prstGeom>
        </p:spPr>
      </p:pic>
    </p:spTree>
    <p:extLst>
      <p:ext uri="{BB962C8B-B14F-4D97-AF65-F5344CB8AC3E}">
        <p14:creationId xmlns:p14="http://schemas.microsoft.com/office/powerpoint/2010/main" val="1579340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7F40A3-4C0F-F6C0-05CB-5B689507D4D3}"/>
              </a:ext>
            </a:extLst>
          </p:cNvPr>
          <p:cNvPicPr>
            <a:picLocks noChangeAspect="1"/>
          </p:cNvPicPr>
          <p:nvPr/>
        </p:nvPicPr>
        <p:blipFill>
          <a:blip r:embed="rId2"/>
          <a:stretch>
            <a:fillRect/>
          </a:stretch>
        </p:blipFill>
        <p:spPr>
          <a:xfrm>
            <a:off x="1168400" y="-9770"/>
            <a:ext cx="4498225" cy="6848475"/>
          </a:xfrm>
          <a:prstGeom prst="rect">
            <a:avLst/>
          </a:prstGeom>
        </p:spPr>
      </p:pic>
      <p:pic>
        <p:nvPicPr>
          <p:cNvPr id="6" name="Picture 5">
            <a:extLst>
              <a:ext uri="{FF2B5EF4-FFF2-40B4-BE49-F238E27FC236}">
                <a16:creationId xmlns:a16="http://schemas.microsoft.com/office/drawing/2014/main" id="{781CD7CA-228E-29E7-5D26-4DDB11837C08}"/>
              </a:ext>
            </a:extLst>
          </p:cNvPr>
          <p:cNvPicPr>
            <a:picLocks noChangeAspect="1"/>
          </p:cNvPicPr>
          <p:nvPr/>
        </p:nvPicPr>
        <p:blipFill>
          <a:blip r:embed="rId3"/>
          <a:stretch>
            <a:fillRect/>
          </a:stretch>
        </p:blipFill>
        <p:spPr>
          <a:xfrm>
            <a:off x="6096000" y="228600"/>
            <a:ext cx="5680765" cy="2641600"/>
          </a:xfrm>
          <a:prstGeom prst="rect">
            <a:avLst/>
          </a:prstGeom>
        </p:spPr>
      </p:pic>
      <p:pic>
        <p:nvPicPr>
          <p:cNvPr id="10" name="Picture 9">
            <a:extLst>
              <a:ext uri="{FF2B5EF4-FFF2-40B4-BE49-F238E27FC236}">
                <a16:creationId xmlns:a16="http://schemas.microsoft.com/office/drawing/2014/main" id="{AC9A8DCC-B98C-A63C-CD3A-44BD623742C4}"/>
              </a:ext>
            </a:extLst>
          </p:cNvPr>
          <p:cNvPicPr>
            <a:picLocks noChangeAspect="1"/>
          </p:cNvPicPr>
          <p:nvPr/>
        </p:nvPicPr>
        <p:blipFill>
          <a:blip r:embed="rId4"/>
          <a:stretch>
            <a:fillRect/>
          </a:stretch>
        </p:blipFill>
        <p:spPr>
          <a:xfrm>
            <a:off x="6096000" y="2971800"/>
            <a:ext cx="5680764" cy="1879600"/>
          </a:xfrm>
          <a:prstGeom prst="rect">
            <a:avLst/>
          </a:prstGeom>
        </p:spPr>
      </p:pic>
      <p:pic>
        <p:nvPicPr>
          <p:cNvPr id="16" name="Picture 15">
            <a:extLst>
              <a:ext uri="{FF2B5EF4-FFF2-40B4-BE49-F238E27FC236}">
                <a16:creationId xmlns:a16="http://schemas.microsoft.com/office/drawing/2014/main" id="{F23BC909-F1E5-6B99-DAA7-C63165E7A6B1}"/>
              </a:ext>
            </a:extLst>
          </p:cNvPr>
          <p:cNvPicPr>
            <a:picLocks noChangeAspect="1"/>
          </p:cNvPicPr>
          <p:nvPr/>
        </p:nvPicPr>
        <p:blipFill>
          <a:blip r:embed="rId5"/>
          <a:stretch>
            <a:fillRect/>
          </a:stretch>
        </p:blipFill>
        <p:spPr>
          <a:xfrm>
            <a:off x="6096000" y="5054600"/>
            <a:ext cx="5692737" cy="1473200"/>
          </a:xfrm>
          <a:prstGeom prst="rect">
            <a:avLst/>
          </a:prstGeom>
        </p:spPr>
      </p:pic>
    </p:spTree>
    <p:extLst>
      <p:ext uri="{BB962C8B-B14F-4D97-AF65-F5344CB8AC3E}">
        <p14:creationId xmlns:p14="http://schemas.microsoft.com/office/powerpoint/2010/main" val="1018331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D397B"/>
        </a:solidFill>
        <a:effectLst/>
      </p:bgPr>
    </p:bg>
    <p:spTree>
      <p:nvGrpSpPr>
        <p:cNvPr id="1" name=""/>
        <p:cNvGrpSpPr/>
        <p:nvPr/>
      </p:nvGrpSpPr>
      <p:grpSpPr>
        <a:xfrm>
          <a:off x="0" y="0"/>
          <a:ext cx="0" cy="0"/>
          <a:chOff x="0" y="0"/>
          <a:chExt cx="0" cy="0"/>
        </a:xfrm>
      </p:grpSpPr>
      <p:sp>
        <p:nvSpPr>
          <p:cNvPr id="2" name="TextBox 2"/>
          <p:cNvSpPr txBox="1"/>
          <p:nvPr/>
        </p:nvSpPr>
        <p:spPr>
          <a:xfrm>
            <a:off x="1949472" y="2291520"/>
            <a:ext cx="8293057" cy="29238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550"/>
              </a:lnSpc>
            </a:pPr>
            <a:r>
              <a:rPr lang="en-US" sz="6509">
                <a:solidFill>
                  <a:srgbClr val="FFFFFF"/>
                </a:solidFill>
                <a:latin typeface="Genty Sans"/>
              </a:rPr>
              <a:t>Can we do for commercial what we do in your home?</a:t>
            </a:r>
          </a:p>
        </p:txBody>
      </p:sp>
      <p:sp>
        <p:nvSpPr>
          <p:cNvPr id="3" name="Freeform 3"/>
          <p:cNvSpPr/>
          <p:nvPr/>
        </p:nvSpPr>
        <p:spPr>
          <a:xfrm rot="-480046">
            <a:off x="9835387" y="4844345"/>
            <a:ext cx="1911164" cy="1715270"/>
          </a:xfrm>
          <a:custGeom>
            <a:avLst/>
            <a:gdLst/>
            <a:ahLst/>
            <a:cxnLst/>
            <a:rect l="l" t="t" r="r" b="b"/>
            <a:pathLst>
              <a:path w="2866746" h="2572905">
                <a:moveTo>
                  <a:pt x="0" y="0"/>
                </a:moveTo>
                <a:lnTo>
                  <a:pt x="2866747" y="0"/>
                </a:lnTo>
                <a:lnTo>
                  <a:pt x="2866747" y="2572904"/>
                </a:lnTo>
                <a:lnTo>
                  <a:pt x="0" y="2572904"/>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142359">
            <a:off x="814491" y="708317"/>
            <a:ext cx="2106887" cy="1890931"/>
          </a:xfrm>
          <a:custGeom>
            <a:avLst/>
            <a:gdLst/>
            <a:ahLst/>
            <a:cxnLst/>
            <a:rect l="l" t="t" r="r" b="b"/>
            <a:pathLst>
              <a:path w="3160331" h="2836397">
                <a:moveTo>
                  <a:pt x="0" y="0"/>
                </a:moveTo>
                <a:lnTo>
                  <a:pt x="3160331" y="0"/>
                </a:lnTo>
                <a:lnTo>
                  <a:pt x="3160331" y="2836397"/>
                </a:lnTo>
                <a:lnTo>
                  <a:pt x="0" y="2836397"/>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rot="-495511">
            <a:off x="9880727" y="4882350"/>
            <a:ext cx="1820487" cy="1488913"/>
            <a:chOff x="0" y="0"/>
            <a:chExt cx="3640974" cy="2977826"/>
          </a:xfrm>
        </p:grpSpPr>
        <p:pic>
          <p:nvPicPr>
            <p:cNvPr id="6" name="Picture 6"/>
            <p:cNvPicPr>
              <a:picLocks noChangeAspect="1"/>
            </p:cNvPicPr>
            <p:nvPr/>
          </p:nvPicPr>
          <p:blipFill>
            <a:blip r:embed="rId3"/>
            <a:srcRect l="4148" r="4148"/>
            <a:stretch>
              <a:fillRect/>
            </a:stretch>
          </p:blipFill>
          <p:spPr>
            <a:xfrm>
              <a:off x="0" y="0"/>
              <a:ext cx="3640974" cy="2977826"/>
            </a:xfrm>
            <a:prstGeom prst="rect">
              <a:avLst/>
            </a:prstGeom>
          </p:spPr>
        </p:pic>
      </p:grpSp>
      <p:grpSp>
        <p:nvGrpSpPr>
          <p:cNvPr id="7" name="Group 7"/>
          <p:cNvGrpSpPr/>
          <p:nvPr/>
        </p:nvGrpSpPr>
        <p:grpSpPr>
          <a:xfrm rot="-157824">
            <a:off x="876662" y="764508"/>
            <a:ext cx="2006924" cy="1641393"/>
            <a:chOff x="0" y="0"/>
            <a:chExt cx="4013849" cy="3282787"/>
          </a:xfrm>
        </p:grpSpPr>
        <p:pic>
          <p:nvPicPr>
            <p:cNvPr id="8" name="Picture 8"/>
            <p:cNvPicPr>
              <a:picLocks noChangeAspect="1"/>
            </p:cNvPicPr>
            <p:nvPr/>
          </p:nvPicPr>
          <p:blipFill>
            <a:blip r:embed="rId4"/>
            <a:srcRect l="4148" r="4148"/>
            <a:stretch>
              <a:fillRect/>
            </a:stretch>
          </p:blipFill>
          <p:spPr>
            <a:xfrm>
              <a:off x="0" y="0"/>
              <a:ext cx="4013849" cy="3282787"/>
            </a:xfrm>
            <a:prstGeom prst="rect">
              <a:avLst/>
            </a:prstGeom>
          </p:spPr>
        </p:pic>
      </p:grpSp>
      <p:grpSp>
        <p:nvGrpSpPr>
          <p:cNvPr id="9" name="Group 9"/>
          <p:cNvGrpSpPr/>
          <p:nvPr/>
        </p:nvGrpSpPr>
        <p:grpSpPr>
          <a:xfrm>
            <a:off x="4245668" y="5906632"/>
            <a:ext cx="3505649" cy="587658"/>
            <a:chOff x="0" y="0"/>
            <a:chExt cx="2424362" cy="406400"/>
          </a:xfrm>
        </p:grpSpPr>
        <p:sp>
          <p:nvSpPr>
            <p:cNvPr id="10" name="Freeform 10"/>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76200"/>
              <a:ext cx="2424362"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2" name="Freeform 12"/>
          <p:cNvSpPr/>
          <p:nvPr/>
        </p:nvSpPr>
        <p:spPr>
          <a:xfrm rot="-83564">
            <a:off x="-5387003" y="4819866"/>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551428">
            <a:off x="9449497" y="-1170312"/>
            <a:ext cx="8278773" cy="2935201"/>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1919623">
            <a:off x="852654" y="4008747"/>
            <a:ext cx="770179" cy="830585"/>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rot="-685595">
            <a:off x="10865611" y="2189352"/>
            <a:ext cx="770179" cy="830585"/>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5190716" y="1577583"/>
            <a:ext cx="1810568"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FDA3B7"/>
                </a:solidFill>
                <a:latin typeface="Agrandir Medium"/>
              </a:rPr>
              <a:t>The Question</a:t>
            </a:r>
          </a:p>
        </p:txBody>
      </p:sp>
      <p:sp>
        <p:nvSpPr>
          <p:cNvPr id="17" name="TextBox 17"/>
          <p:cNvSpPr txBox="1"/>
          <p:nvPr/>
        </p:nvSpPr>
        <p:spPr>
          <a:xfrm>
            <a:off x="4526083" y="5961130"/>
            <a:ext cx="2944819" cy="3452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8"/>
              </a:lnSpc>
            </a:pPr>
            <a:r>
              <a:rPr lang="en-US" sz="2203">
                <a:solidFill>
                  <a:srgbClr val="3D397B"/>
                </a:solidFill>
                <a:latin typeface="Agrandir Medium"/>
              </a:rPr>
              <a:t>You have 5 seconds</a:t>
            </a:r>
          </a:p>
        </p:txBody>
      </p:sp>
      <p:grpSp>
        <p:nvGrpSpPr>
          <p:cNvPr id="18" name="Group 18"/>
          <p:cNvGrpSpPr/>
          <p:nvPr/>
        </p:nvGrpSpPr>
        <p:grpSpPr>
          <a:xfrm>
            <a:off x="4858750" y="239781"/>
            <a:ext cx="2279485" cy="820973"/>
            <a:chOff x="0" y="0"/>
            <a:chExt cx="4558971" cy="1641947"/>
          </a:xfrm>
        </p:grpSpPr>
        <p:sp>
          <p:nvSpPr>
            <p:cNvPr id="19" name="Freeform 19"/>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181201" y="1149590"/>
              <a:ext cx="3103868"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spTree>
    <p:extLst>
      <p:ext uri="{BB962C8B-B14F-4D97-AF65-F5344CB8AC3E}">
        <p14:creationId xmlns:p14="http://schemas.microsoft.com/office/powerpoint/2010/main" val="367379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rot="-181972">
            <a:off x="-4504105" y="4930152"/>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551428">
            <a:off x="9858499" y="-1058509"/>
            <a:ext cx="8278773" cy="2935201"/>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07658" y="798693"/>
            <a:ext cx="10576685" cy="5373507"/>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798020" cy="19676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7" name="Freeform 7"/>
          <p:cNvSpPr/>
          <p:nvPr/>
        </p:nvSpPr>
        <p:spPr>
          <a:xfrm rot="-685595">
            <a:off x="1482879" y="355752"/>
            <a:ext cx="1378592" cy="1486717"/>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315705" y="549900"/>
            <a:ext cx="1001505" cy="271802"/>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rot="-312049">
            <a:off x="11670986" y="4762107"/>
            <a:ext cx="1092601" cy="296525"/>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3846520" y="2832631"/>
            <a:ext cx="4498961" cy="1173302"/>
            <a:chOff x="0" y="0"/>
            <a:chExt cx="1558318" cy="406400"/>
          </a:xfrm>
        </p:grpSpPr>
        <p:sp>
          <p:nvSpPr>
            <p:cNvPr id="11" name="Freeform 11"/>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76200"/>
              <a:ext cx="1558318" cy="4826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49"/>
                </a:lnSpc>
              </a:pPr>
              <a:endParaRPr sz="800"/>
            </a:p>
          </p:txBody>
        </p:sp>
      </p:grpSp>
      <p:sp>
        <p:nvSpPr>
          <p:cNvPr id="13" name="TextBox 13"/>
          <p:cNvSpPr txBox="1"/>
          <p:nvPr/>
        </p:nvSpPr>
        <p:spPr>
          <a:xfrm>
            <a:off x="4498755" y="2912902"/>
            <a:ext cx="3194491" cy="1019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936"/>
              </a:lnSpc>
            </a:pPr>
            <a:r>
              <a:rPr lang="en-US" sz="6842">
                <a:solidFill>
                  <a:srgbClr val="FFFFFF"/>
                </a:solidFill>
                <a:latin typeface="Genty Sans"/>
              </a:rPr>
              <a:t>Yes</a:t>
            </a:r>
          </a:p>
        </p:txBody>
      </p:sp>
      <p:sp>
        <p:nvSpPr>
          <p:cNvPr id="14" name="TextBox 14"/>
          <p:cNvSpPr txBox="1"/>
          <p:nvPr/>
        </p:nvSpPr>
        <p:spPr>
          <a:xfrm>
            <a:off x="4913844" y="1848106"/>
            <a:ext cx="2364312" cy="505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86"/>
              </a:lnSpc>
            </a:pPr>
            <a:r>
              <a:rPr lang="en-US" sz="3217">
                <a:solidFill>
                  <a:srgbClr val="3D397B"/>
                </a:solidFill>
                <a:latin typeface="Agrandir Medium"/>
              </a:rPr>
              <a:t>The Answer</a:t>
            </a:r>
          </a:p>
        </p:txBody>
      </p:sp>
      <p:sp>
        <p:nvSpPr>
          <p:cNvPr id="15" name="TextBox 15"/>
          <p:cNvSpPr txBox="1"/>
          <p:nvPr/>
        </p:nvSpPr>
        <p:spPr>
          <a:xfrm>
            <a:off x="2376667" y="4360441"/>
            <a:ext cx="7300569" cy="6025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55"/>
              </a:lnSpc>
            </a:pPr>
            <a:r>
              <a:rPr lang="en-US" sz="1855">
                <a:solidFill>
                  <a:srgbClr val="3D397B"/>
                </a:solidFill>
                <a:latin typeface="Agrandir Medium"/>
              </a:rPr>
              <a:t>The crew has been great.  We are extremely pleased with your services. - Secure Recycle, Solon</a:t>
            </a:r>
          </a:p>
        </p:txBody>
      </p:sp>
      <p:sp>
        <p:nvSpPr>
          <p:cNvPr id="16" name="Freeform 16"/>
          <p:cNvSpPr/>
          <p:nvPr/>
        </p:nvSpPr>
        <p:spPr>
          <a:xfrm rot="-1372612">
            <a:off x="9261967" y="3131356"/>
            <a:ext cx="2936712" cy="3558027"/>
          </a:xfrm>
          <a:custGeom>
            <a:avLst/>
            <a:gdLst/>
            <a:ahLst/>
            <a:cxnLst/>
            <a:rect l="l" t="t" r="r" b="b"/>
            <a:pathLst>
              <a:path w="4405068" h="5337040">
                <a:moveTo>
                  <a:pt x="0" y="0"/>
                </a:moveTo>
                <a:lnTo>
                  <a:pt x="4405068" y="0"/>
                </a:lnTo>
                <a:lnTo>
                  <a:pt x="4405068" y="5337040"/>
                </a:lnTo>
                <a:lnTo>
                  <a:pt x="0" y="5337040"/>
                </a:lnTo>
                <a:lnTo>
                  <a:pt x="0" y="0"/>
                </a:lnTo>
                <a:close/>
              </a:path>
            </a:pathLst>
          </a:custGeom>
          <a:blipFill>
            <a:blip r:embed="rId8">
              <a:extLst>
                <a:ext uri="{96DAC541-7B7A-43D3-8B79-37D633B846F1}">
                  <asvg:svgBlip xmlns:asvg="http://schemas.microsoft.com/office/drawing/2016/SVG/main" r:embed="rId9"/>
                </a:ext>
              </a:extLst>
            </a:blip>
            <a:stretch>
              <a:fillRect r="-962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93790856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with text and pictures of a drink and a glass of ice&#10;&#10;Description automatically generated">
            <a:extLst>
              <a:ext uri="{FF2B5EF4-FFF2-40B4-BE49-F238E27FC236}">
                <a16:creationId xmlns:a16="http://schemas.microsoft.com/office/drawing/2014/main" id="{87A57DD9-C960-BA0C-92FF-EB566F361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533" y="-167230"/>
            <a:ext cx="5682934" cy="7354386"/>
          </a:xfrm>
          <a:prstGeom prst="rect">
            <a:avLst/>
          </a:prstGeom>
        </p:spPr>
      </p:pic>
    </p:spTree>
    <p:extLst>
      <p:ext uri="{BB962C8B-B14F-4D97-AF65-F5344CB8AC3E}">
        <p14:creationId xmlns:p14="http://schemas.microsoft.com/office/powerpoint/2010/main" val="2568771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A3B7"/>
        </a:solidFill>
        <a:effectLst/>
      </p:bgPr>
    </p:bg>
    <p:spTree>
      <p:nvGrpSpPr>
        <p:cNvPr id="1" name=""/>
        <p:cNvGrpSpPr/>
        <p:nvPr/>
      </p:nvGrpSpPr>
      <p:grpSpPr>
        <a:xfrm>
          <a:off x="0" y="0"/>
          <a:ext cx="0" cy="0"/>
          <a:chOff x="0" y="0"/>
          <a:chExt cx="0" cy="0"/>
        </a:xfrm>
      </p:grpSpPr>
      <p:sp>
        <p:nvSpPr>
          <p:cNvPr id="2" name="Freeform 2"/>
          <p:cNvSpPr/>
          <p:nvPr/>
        </p:nvSpPr>
        <p:spPr>
          <a:xfrm>
            <a:off x="2707983" y="1014685"/>
            <a:ext cx="6776035" cy="5549216"/>
          </a:xfrm>
          <a:custGeom>
            <a:avLst/>
            <a:gdLst/>
            <a:ahLst/>
            <a:cxnLst/>
            <a:rect l="l" t="t" r="r" b="b"/>
            <a:pathLst>
              <a:path w="10164053" h="8323824">
                <a:moveTo>
                  <a:pt x="0" y="0"/>
                </a:moveTo>
                <a:lnTo>
                  <a:pt x="10164052" y="0"/>
                </a:lnTo>
                <a:lnTo>
                  <a:pt x="10164052" y="8323824"/>
                </a:lnTo>
                <a:lnTo>
                  <a:pt x="0" y="8323824"/>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4815583" y="93366"/>
            <a:ext cx="2279485" cy="820973"/>
            <a:chOff x="0" y="0"/>
            <a:chExt cx="4558971" cy="1641947"/>
          </a:xfrm>
        </p:grpSpPr>
        <p:sp>
          <p:nvSpPr>
            <p:cNvPr id="4" name="Freeform 4"/>
            <p:cNvSpPr/>
            <p:nvPr/>
          </p:nvSpPr>
          <p:spPr>
            <a:xfrm>
              <a:off x="0" y="0"/>
              <a:ext cx="4558971" cy="1286010"/>
            </a:xfrm>
            <a:custGeom>
              <a:avLst/>
              <a:gdLst/>
              <a:ahLst/>
              <a:cxnLst/>
              <a:rect l="l" t="t" r="r" b="b"/>
              <a:pathLst>
                <a:path w="4558971" h="1286010">
                  <a:moveTo>
                    <a:pt x="0" y="0"/>
                  </a:moveTo>
                  <a:lnTo>
                    <a:pt x="4558971" y="0"/>
                  </a:lnTo>
                  <a:lnTo>
                    <a:pt x="4558971" y="1286010"/>
                  </a:lnTo>
                  <a:lnTo>
                    <a:pt x="0" y="128601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1181201" y="1149590"/>
              <a:ext cx="3106834" cy="4923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85"/>
                </a:lnSpc>
                <a:spcBef>
                  <a:spcPct val="0"/>
                </a:spcBef>
              </a:pPr>
              <a:r>
                <a:rPr lang="en-US" sz="1563" dirty="0">
                  <a:solidFill>
                    <a:srgbClr val="FFFFFF"/>
                  </a:solidFill>
                  <a:latin typeface="Agrandir Medium"/>
                </a:rPr>
                <a:t> 330-929-3410</a:t>
              </a:r>
            </a:p>
          </p:txBody>
        </p:sp>
      </p:grpSp>
      <p:pic>
        <p:nvPicPr>
          <p:cNvPr id="7" name="Picture 6">
            <a:extLst>
              <a:ext uri="{FF2B5EF4-FFF2-40B4-BE49-F238E27FC236}">
                <a16:creationId xmlns:a16="http://schemas.microsoft.com/office/drawing/2014/main" id="{47D9F101-64B6-64F2-F7A1-14466672A0AD}"/>
              </a:ext>
            </a:extLst>
          </p:cNvPr>
          <p:cNvPicPr>
            <a:picLocks noChangeAspect="1"/>
          </p:cNvPicPr>
          <p:nvPr/>
        </p:nvPicPr>
        <p:blipFill>
          <a:blip r:embed="rId4"/>
          <a:stretch>
            <a:fillRect/>
          </a:stretch>
        </p:blipFill>
        <p:spPr>
          <a:xfrm>
            <a:off x="203200" y="533400"/>
            <a:ext cx="4096321" cy="1136809"/>
          </a:xfrm>
          <a:prstGeom prst="rect">
            <a:avLst/>
          </a:prstGeom>
        </p:spPr>
      </p:pic>
      <p:pic>
        <p:nvPicPr>
          <p:cNvPr id="9" name="Picture 8">
            <a:extLst>
              <a:ext uri="{FF2B5EF4-FFF2-40B4-BE49-F238E27FC236}">
                <a16:creationId xmlns:a16="http://schemas.microsoft.com/office/drawing/2014/main" id="{0942F336-5B43-4678-85CE-B041408EA2E9}"/>
              </a:ext>
            </a:extLst>
          </p:cNvPr>
          <p:cNvPicPr>
            <a:picLocks noChangeAspect="1"/>
          </p:cNvPicPr>
          <p:nvPr/>
        </p:nvPicPr>
        <p:blipFill>
          <a:blip r:embed="rId5"/>
          <a:stretch>
            <a:fillRect/>
          </a:stretch>
        </p:blipFill>
        <p:spPr>
          <a:xfrm>
            <a:off x="8027312" y="5725432"/>
            <a:ext cx="3969304" cy="1035195"/>
          </a:xfrm>
          <a:prstGeom prst="rect">
            <a:avLst/>
          </a:prstGeom>
        </p:spPr>
      </p:pic>
    </p:spTree>
    <p:extLst>
      <p:ext uri="{BB962C8B-B14F-4D97-AF65-F5344CB8AC3E}">
        <p14:creationId xmlns:p14="http://schemas.microsoft.com/office/powerpoint/2010/main" val="327580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298202" y="6348257"/>
            <a:ext cx="1650777" cy="416821"/>
          </a:xfrm>
          <a:custGeom>
            <a:avLst/>
            <a:gdLst/>
            <a:ahLst/>
            <a:cxnLst/>
            <a:rect l="l" t="t" r="r" b="b"/>
            <a:pathLst>
              <a:path w="2476165" h="625232">
                <a:moveTo>
                  <a:pt x="0" y="0"/>
                </a:moveTo>
                <a:lnTo>
                  <a:pt x="2476166" y="0"/>
                </a:lnTo>
                <a:lnTo>
                  <a:pt x="2476166" y="625232"/>
                </a:lnTo>
                <a:lnTo>
                  <a:pt x="0" y="625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7034084" y="685800"/>
            <a:ext cx="4802930" cy="5486400"/>
            <a:chOff x="0" y="0"/>
            <a:chExt cx="1897454" cy="2167467"/>
          </a:xfrm>
        </p:grpSpPr>
        <p:sp>
          <p:nvSpPr>
            <p:cNvPr id="4" name="Freeform 4"/>
            <p:cNvSpPr/>
            <p:nvPr/>
          </p:nvSpPr>
          <p:spPr>
            <a:xfrm>
              <a:off x="0" y="0"/>
              <a:ext cx="1897454" cy="2167467"/>
            </a:xfrm>
            <a:custGeom>
              <a:avLst/>
              <a:gdLst/>
              <a:ahLst/>
              <a:cxnLst/>
              <a:rect l="l" t="t" r="r" b="b"/>
              <a:pathLst>
                <a:path w="1897454" h="2167467">
                  <a:moveTo>
                    <a:pt x="0" y="0"/>
                  </a:moveTo>
                  <a:lnTo>
                    <a:pt x="1897454" y="0"/>
                  </a:lnTo>
                  <a:lnTo>
                    <a:pt x="1897454" y="2167467"/>
                  </a:lnTo>
                  <a:lnTo>
                    <a:pt x="0" y="2167467"/>
                  </a:lnTo>
                  <a:close/>
                </a:path>
              </a:pathLst>
            </a:custGeom>
            <a:solidFill>
              <a:srgbClr val="FFFFFF"/>
            </a:solidFill>
          </p:spPr>
          <p:txBody>
            <a:bodyPr/>
            <a:lstStyle/>
            <a:p>
              <a:endParaRPr lang="en-US"/>
            </a:p>
          </p:txBody>
        </p:sp>
        <p:sp>
          <p:nvSpPr>
            <p:cNvPr id="5" name="TextBox 5"/>
            <p:cNvSpPr txBox="1"/>
            <p:nvPr/>
          </p:nvSpPr>
          <p:spPr>
            <a:xfrm>
              <a:off x="0" y="-28575"/>
              <a:ext cx="1897454" cy="21960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07"/>
                </a:lnSpc>
              </a:pPr>
              <a:endParaRPr sz="800"/>
            </a:p>
          </p:txBody>
        </p:sp>
      </p:grpSp>
      <p:sp>
        <p:nvSpPr>
          <p:cNvPr id="6" name="Freeform 6"/>
          <p:cNvSpPr/>
          <p:nvPr/>
        </p:nvSpPr>
        <p:spPr>
          <a:xfrm>
            <a:off x="7411500" y="836202"/>
            <a:ext cx="4094701" cy="5185597"/>
          </a:xfrm>
          <a:custGeom>
            <a:avLst/>
            <a:gdLst/>
            <a:ahLst/>
            <a:cxnLst/>
            <a:rect l="l" t="t" r="r" b="b"/>
            <a:pathLst>
              <a:path w="6142051" h="7778395">
                <a:moveTo>
                  <a:pt x="0" y="0"/>
                </a:moveTo>
                <a:lnTo>
                  <a:pt x="6142051" y="0"/>
                </a:lnTo>
                <a:lnTo>
                  <a:pt x="6142051" y="7778394"/>
                </a:lnTo>
                <a:lnTo>
                  <a:pt x="0" y="7778394"/>
                </a:lnTo>
                <a:lnTo>
                  <a:pt x="0" y="0"/>
                </a:lnTo>
                <a:close/>
              </a:path>
            </a:pathLst>
          </a:custGeom>
          <a:blipFill>
            <a:blip r:embed="rId5"/>
            <a:stretch>
              <a:fillRect/>
            </a:stretch>
          </a:blipFill>
        </p:spPr>
        <p:txBody>
          <a:bodyPr/>
          <a:lstStyle/>
          <a:p>
            <a:endParaRPr lang="en-US"/>
          </a:p>
        </p:txBody>
      </p:sp>
      <p:sp>
        <p:nvSpPr>
          <p:cNvPr id="7" name="Freeform 7"/>
          <p:cNvSpPr/>
          <p:nvPr/>
        </p:nvSpPr>
        <p:spPr>
          <a:xfrm>
            <a:off x="343262" y="2443008"/>
            <a:ext cx="6009365" cy="3729193"/>
          </a:xfrm>
          <a:custGeom>
            <a:avLst/>
            <a:gdLst/>
            <a:ahLst/>
            <a:cxnLst/>
            <a:rect l="l" t="t" r="r" b="b"/>
            <a:pathLst>
              <a:path w="9014048" h="5593789">
                <a:moveTo>
                  <a:pt x="0" y="0"/>
                </a:moveTo>
                <a:lnTo>
                  <a:pt x="9014048" y="0"/>
                </a:lnTo>
                <a:lnTo>
                  <a:pt x="9014048" y="5593789"/>
                </a:lnTo>
                <a:lnTo>
                  <a:pt x="0" y="5593789"/>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343262" y="2027696"/>
            <a:ext cx="6491133" cy="7417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6018"/>
              </a:lnSpc>
              <a:spcBef>
                <a:spcPct val="0"/>
              </a:spcBef>
            </a:pPr>
            <a:r>
              <a:rPr lang="en-US" sz="4298" spc="215">
                <a:solidFill>
                  <a:srgbClr val="FFFFFF"/>
                </a:solidFill>
                <a:latin typeface="Open Sans Bold Bold"/>
              </a:rPr>
              <a:t>FOR THE WORKPLACE</a:t>
            </a:r>
          </a:p>
        </p:txBody>
      </p:sp>
      <p:sp>
        <p:nvSpPr>
          <p:cNvPr id="9" name="TextBox 9"/>
          <p:cNvSpPr txBox="1"/>
          <p:nvPr/>
        </p:nvSpPr>
        <p:spPr>
          <a:xfrm>
            <a:off x="343262" y="526020"/>
            <a:ext cx="6491133" cy="15129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5817"/>
              </a:lnSpc>
            </a:pPr>
            <a:r>
              <a:rPr lang="en-US" sz="5817">
                <a:solidFill>
                  <a:srgbClr val="FFFFFF"/>
                </a:solidFill>
                <a:latin typeface="Open Sans Bold Bold"/>
              </a:rPr>
              <a:t>Stress Management</a:t>
            </a:r>
          </a:p>
        </p:txBody>
      </p:sp>
    </p:spTree>
    <p:extLst>
      <p:ext uri="{BB962C8B-B14F-4D97-AF65-F5344CB8AC3E}">
        <p14:creationId xmlns:p14="http://schemas.microsoft.com/office/powerpoint/2010/main" val="1221676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085621" y="4072120"/>
            <a:ext cx="4213559" cy="2430522"/>
          </a:xfrm>
          <a:custGeom>
            <a:avLst/>
            <a:gdLst/>
            <a:ahLst/>
            <a:cxnLst/>
            <a:rect l="l" t="t" r="r" b="b"/>
            <a:pathLst>
              <a:path w="6320338" h="3645783">
                <a:moveTo>
                  <a:pt x="0" y="0"/>
                </a:moveTo>
                <a:lnTo>
                  <a:pt x="6320338" y="0"/>
                </a:lnTo>
                <a:lnTo>
                  <a:pt x="6320338" y="3645783"/>
                </a:lnTo>
                <a:lnTo>
                  <a:pt x="0" y="3645783"/>
                </a:lnTo>
                <a:lnTo>
                  <a:pt x="0" y="0"/>
                </a:lnTo>
                <a:close/>
              </a:path>
            </a:pathLst>
          </a:custGeom>
          <a:blipFill>
            <a:blip r:embed="rId2"/>
            <a:stretch>
              <a:fillRect l="-38906" t="-36569" r="-9409" b="-59806"/>
            </a:stretch>
          </a:blipFill>
        </p:spPr>
        <p:txBody>
          <a:bodyPr/>
          <a:lstStyle/>
          <a:p>
            <a:endParaRPr lang="en-US"/>
          </a:p>
        </p:txBody>
      </p:sp>
      <p:grpSp>
        <p:nvGrpSpPr>
          <p:cNvPr id="3" name="Group 3"/>
          <p:cNvGrpSpPr>
            <a:grpSpLocks noChangeAspect="1"/>
          </p:cNvGrpSpPr>
          <p:nvPr/>
        </p:nvGrpSpPr>
        <p:grpSpPr>
          <a:xfrm>
            <a:off x="278788" y="273238"/>
            <a:ext cx="2681629" cy="2681629"/>
            <a:chOff x="0" y="0"/>
            <a:chExt cx="6350000" cy="6350000"/>
          </a:xfrm>
        </p:grpSpPr>
        <p:sp>
          <p:nvSpPr>
            <p:cNvPr id="4" name="Freeform 4"/>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3"/>
              <a:stretch>
                <a:fillRect l="-9644" r="-9644"/>
              </a:stretch>
            </a:blipFill>
          </p:spPr>
          <p:txBody>
            <a:bodyPr/>
            <a:lstStyle/>
            <a:p>
              <a:endParaRPr lang="en-US"/>
            </a:p>
          </p:txBody>
        </p:sp>
        <p:sp>
          <p:nvSpPr>
            <p:cNvPr id="5" name="Freeform 5"/>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EABD23"/>
            </a:solidFill>
          </p:spPr>
          <p:txBody>
            <a:bodyPr/>
            <a:lstStyle/>
            <a:p>
              <a:endParaRPr lang="en-US"/>
            </a:p>
          </p:txBody>
        </p:sp>
      </p:grpSp>
      <p:sp>
        <p:nvSpPr>
          <p:cNvPr id="6" name="TextBox 6"/>
          <p:cNvSpPr txBox="1"/>
          <p:nvPr/>
        </p:nvSpPr>
        <p:spPr>
          <a:xfrm>
            <a:off x="278788" y="3158383"/>
            <a:ext cx="8205814" cy="18472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727"/>
              </a:lnSpc>
            </a:pPr>
            <a:r>
              <a:rPr lang="en-US" sz="2333">
                <a:solidFill>
                  <a:srgbClr val="FFFFFF"/>
                </a:solidFill>
                <a:latin typeface="Open Sans Bold"/>
              </a:rPr>
              <a:t>Mandy McIntyre, Founder/Principal</a:t>
            </a:r>
          </a:p>
          <a:p>
            <a:pPr>
              <a:lnSpc>
                <a:spcPts val="4060"/>
              </a:lnSpc>
            </a:pPr>
            <a:r>
              <a:rPr lang="en-US" sz="2333">
                <a:solidFill>
                  <a:srgbClr val="FFFFFF"/>
                </a:solidFill>
                <a:latin typeface="Open Sans Bold"/>
              </a:rPr>
              <a:t>Mental Health First Aid Instructor</a:t>
            </a:r>
          </a:p>
          <a:p>
            <a:pPr>
              <a:lnSpc>
                <a:spcPts val="4582"/>
              </a:lnSpc>
            </a:pPr>
            <a:endParaRPr lang="en-US" sz="2333">
              <a:solidFill>
                <a:srgbClr val="FFFFFF"/>
              </a:solidFill>
              <a:latin typeface="Open Sans Bold"/>
            </a:endParaRPr>
          </a:p>
          <a:p>
            <a:pPr algn="ctr">
              <a:lnSpc>
                <a:spcPts val="1948"/>
              </a:lnSpc>
            </a:pPr>
            <a:endParaRPr lang="en-US" sz="2333">
              <a:solidFill>
                <a:srgbClr val="FFFFFF"/>
              </a:solidFill>
              <a:latin typeface="Open Sans Bold"/>
            </a:endParaRPr>
          </a:p>
          <a:p>
            <a:pPr algn="ctr">
              <a:lnSpc>
                <a:spcPts val="1948"/>
              </a:lnSpc>
            </a:pPr>
            <a:r>
              <a:rPr lang="en-US" sz="2633">
                <a:solidFill>
                  <a:srgbClr val="FFFFFF"/>
                </a:solidFill>
                <a:latin typeface="Open Sans Bold"/>
              </a:rPr>
              <a:t> </a:t>
            </a:r>
          </a:p>
        </p:txBody>
      </p:sp>
      <p:sp>
        <p:nvSpPr>
          <p:cNvPr id="7" name="Freeform 7"/>
          <p:cNvSpPr/>
          <p:nvPr/>
        </p:nvSpPr>
        <p:spPr>
          <a:xfrm>
            <a:off x="278788" y="4018321"/>
            <a:ext cx="3317322" cy="2484321"/>
          </a:xfrm>
          <a:custGeom>
            <a:avLst/>
            <a:gdLst/>
            <a:ahLst/>
            <a:cxnLst/>
            <a:rect l="l" t="t" r="r" b="b"/>
            <a:pathLst>
              <a:path w="4975983" h="3726482">
                <a:moveTo>
                  <a:pt x="0" y="0"/>
                </a:moveTo>
                <a:lnTo>
                  <a:pt x="4975983" y="0"/>
                </a:lnTo>
                <a:lnTo>
                  <a:pt x="4975983" y="3726482"/>
                </a:lnTo>
                <a:lnTo>
                  <a:pt x="0" y="3726482"/>
                </a:lnTo>
                <a:lnTo>
                  <a:pt x="0" y="0"/>
                </a:lnTo>
                <a:close/>
              </a:path>
            </a:pathLst>
          </a:custGeom>
          <a:blipFill>
            <a:blip r:embed="rId4"/>
            <a:stretch>
              <a:fillRect l="-29009" t="-17546" r="-92880" b="-104571"/>
            </a:stretch>
          </a:blipFill>
        </p:spPr>
        <p:txBody>
          <a:bodyPr/>
          <a:lstStyle/>
          <a:p>
            <a:endParaRPr lang="en-US"/>
          </a:p>
        </p:txBody>
      </p:sp>
      <p:sp>
        <p:nvSpPr>
          <p:cNvPr id="8" name="Freeform 8"/>
          <p:cNvSpPr/>
          <p:nvPr/>
        </p:nvSpPr>
        <p:spPr>
          <a:xfrm>
            <a:off x="6096000" y="706967"/>
            <a:ext cx="5907531" cy="2520630"/>
          </a:xfrm>
          <a:custGeom>
            <a:avLst/>
            <a:gdLst/>
            <a:ahLst/>
            <a:cxnLst/>
            <a:rect l="l" t="t" r="r" b="b"/>
            <a:pathLst>
              <a:path w="8861296" h="3780945">
                <a:moveTo>
                  <a:pt x="0" y="0"/>
                </a:moveTo>
                <a:lnTo>
                  <a:pt x="8861296" y="0"/>
                </a:lnTo>
                <a:lnTo>
                  <a:pt x="8861296" y="3780944"/>
                </a:lnTo>
                <a:lnTo>
                  <a:pt x="0" y="3780944"/>
                </a:lnTo>
                <a:lnTo>
                  <a:pt x="0" y="0"/>
                </a:lnTo>
                <a:close/>
              </a:path>
            </a:pathLst>
          </a:custGeom>
          <a:blipFill>
            <a:blip r:embed="rId5"/>
            <a:stretch>
              <a:fillRect l="-1218" b="-33438"/>
            </a:stretch>
          </a:blipFill>
        </p:spPr>
        <p:txBody>
          <a:bodyPr/>
          <a:lstStyle/>
          <a:p>
            <a:endParaRPr lang="en-US"/>
          </a:p>
        </p:txBody>
      </p:sp>
      <p:sp>
        <p:nvSpPr>
          <p:cNvPr id="9" name="Freeform 9"/>
          <p:cNvSpPr/>
          <p:nvPr/>
        </p:nvSpPr>
        <p:spPr>
          <a:xfrm>
            <a:off x="7750303" y="2105526"/>
            <a:ext cx="2931172" cy="1122071"/>
          </a:xfrm>
          <a:custGeom>
            <a:avLst/>
            <a:gdLst/>
            <a:ahLst/>
            <a:cxnLst/>
            <a:rect l="l" t="t" r="r" b="b"/>
            <a:pathLst>
              <a:path w="4396758" h="1683107">
                <a:moveTo>
                  <a:pt x="0" y="0"/>
                </a:moveTo>
                <a:lnTo>
                  <a:pt x="4396758" y="0"/>
                </a:lnTo>
                <a:lnTo>
                  <a:pt x="4396758" y="1683106"/>
                </a:lnTo>
                <a:lnTo>
                  <a:pt x="0" y="1683106"/>
                </a:lnTo>
                <a:lnTo>
                  <a:pt x="0" y="0"/>
                </a:lnTo>
                <a:close/>
              </a:path>
            </a:pathLst>
          </a:custGeom>
          <a:blipFill>
            <a:blip r:embed="rId6"/>
            <a:stretch>
              <a:fillRect b="-86410"/>
            </a:stretch>
          </a:blipFill>
        </p:spPr>
        <p:txBody>
          <a:bodyPr/>
          <a:lstStyle/>
          <a:p>
            <a:endParaRPr lang="en-US"/>
          </a:p>
        </p:txBody>
      </p:sp>
      <p:sp>
        <p:nvSpPr>
          <p:cNvPr id="10" name="Freeform 10"/>
          <p:cNvSpPr/>
          <p:nvPr/>
        </p:nvSpPr>
        <p:spPr>
          <a:xfrm>
            <a:off x="3028156" y="213873"/>
            <a:ext cx="3164245" cy="2800356"/>
          </a:xfrm>
          <a:custGeom>
            <a:avLst/>
            <a:gdLst/>
            <a:ahLst/>
            <a:cxnLst/>
            <a:rect l="l" t="t" r="r" b="b"/>
            <a:pathLst>
              <a:path w="4746367" h="4200534">
                <a:moveTo>
                  <a:pt x="0" y="0"/>
                </a:moveTo>
                <a:lnTo>
                  <a:pt x="4746366" y="0"/>
                </a:lnTo>
                <a:lnTo>
                  <a:pt x="4746366" y="4200534"/>
                </a:lnTo>
                <a:lnTo>
                  <a:pt x="0" y="4200534"/>
                </a:lnTo>
                <a:lnTo>
                  <a:pt x="0" y="0"/>
                </a:lnTo>
                <a:close/>
              </a:path>
            </a:pathLst>
          </a:custGeom>
          <a:blipFill>
            <a:blip r:embed="rId7"/>
            <a:stretch>
              <a:fillRect/>
            </a:stretch>
          </a:blipFill>
        </p:spPr>
        <p:txBody>
          <a:bodyPr/>
          <a:lstStyle/>
          <a:p>
            <a:endParaRPr lang="en-US"/>
          </a:p>
        </p:txBody>
      </p:sp>
      <p:sp>
        <p:nvSpPr>
          <p:cNvPr id="11" name="Freeform 11"/>
          <p:cNvSpPr/>
          <p:nvPr/>
        </p:nvSpPr>
        <p:spPr>
          <a:xfrm>
            <a:off x="8444585" y="4018321"/>
            <a:ext cx="3558946" cy="2484321"/>
          </a:xfrm>
          <a:custGeom>
            <a:avLst/>
            <a:gdLst/>
            <a:ahLst/>
            <a:cxnLst/>
            <a:rect l="l" t="t" r="r" b="b"/>
            <a:pathLst>
              <a:path w="5338419" h="3726482">
                <a:moveTo>
                  <a:pt x="0" y="0"/>
                </a:moveTo>
                <a:lnTo>
                  <a:pt x="5338419" y="0"/>
                </a:lnTo>
                <a:lnTo>
                  <a:pt x="5338419" y="3726482"/>
                </a:lnTo>
                <a:lnTo>
                  <a:pt x="0" y="3726482"/>
                </a:lnTo>
                <a:lnTo>
                  <a:pt x="0" y="0"/>
                </a:lnTo>
                <a:close/>
              </a:path>
            </a:pathLst>
          </a:custGeom>
          <a:blipFill>
            <a:blip r:embed="rId8"/>
            <a:stretch>
              <a:fillRect t="-7442"/>
            </a:stretch>
          </a:blipFill>
        </p:spPr>
        <p:txBody>
          <a:bodyPr/>
          <a:lstStyle/>
          <a:p>
            <a:endParaRPr lang="en-US"/>
          </a:p>
        </p:txBody>
      </p:sp>
    </p:spTree>
    <p:extLst>
      <p:ext uri="{BB962C8B-B14F-4D97-AF65-F5344CB8AC3E}">
        <p14:creationId xmlns:p14="http://schemas.microsoft.com/office/powerpoint/2010/main" val="621115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71372" y="3924052"/>
            <a:ext cx="1650777" cy="416821"/>
          </a:xfrm>
          <a:custGeom>
            <a:avLst/>
            <a:gdLst/>
            <a:ahLst/>
            <a:cxnLst/>
            <a:rect l="l" t="t" r="r" b="b"/>
            <a:pathLst>
              <a:path w="2476165" h="625232">
                <a:moveTo>
                  <a:pt x="0" y="0"/>
                </a:moveTo>
                <a:lnTo>
                  <a:pt x="2476165" y="0"/>
                </a:lnTo>
                <a:lnTo>
                  <a:pt x="2476165" y="625232"/>
                </a:lnTo>
                <a:lnTo>
                  <a:pt x="0" y="625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91180" y="2353283"/>
            <a:ext cx="1430969" cy="1430969"/>
          </a:xfrm>
          <a:custGeom>
            <a:avLst/>
            <a:gdLst/>
            <a:ahLst/>
            <a:cxnLst/>
            <a:rect l="l" t="t" r="r" b="b"/>
            <a:pathLst>
              <a:path w="2146454" h="2146454">
                <a:moveTo>
                  <a:pt x="0" y="0"/>
                </a:moveTo>
                <a:lnTo>
                  <a:pt x="2146453" y="0"/>
                </a:lnTo>
                <a:lnTo>
                  <a:pt x="2146453" y="2146454"/>
                </a:lnTo>
                <a:lnTo>
                  <a:pt x="0" y="2146454"/>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0" y="4690123"/>
            <a:ext cx="12192000" cy="1664181"/>
            <a:chOff x="0" y="0"/>
            <a:chExt cx="24384000" cy="3328361"/>
          </a:xfrm>
        </p:grpSpPr>
        <p:pic>
          <p:nvPicPr>
            <p:cNvPr id="5" name="Picture 5"/>
            <p:cNvPicPr>
              <a:picLocks noChangeAspect="1"/>
            </p:cNvPicPr>
            <p:nvPr/>
          </p:nvPicPr>
          <p:blipFill>
            <a:blip r:embed="rId5"/>
            <a:srcRect t="30997" b="30997"/>
            <a:stretch>
              <a:fillRect/>
            </a:stretch>
          </p:blipFill>
          <p:spPr>
            <a:xfrm>
              <a:off x="0" y="0"/>
              <a:ext cx="24384000" cy="3328361"/>
            </a:xfrm>
            <a:prstGeom prst="rect">
              <a:avLst/>
            </a:prstGeom>
          </p:spPr>
        </p:pic>
      </p:grpSp>
      <p:sp>
        <p:nvSpPr>
          <p:cNvPr id="6" name="TextBox 6"/>
          <p:cNvSpPr txBox="1"/>
          <p:nvPr/>
        </p:nvSpPr>
        <p:spPr>
          <a:xfrm>
            <a:off x="486652" y="332317"/>
            <a:ext cx="10271876" cy="6307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Montserrat Extra-Bold Bold"/>
              </a:rPr>
              <a:t>WHAT TO EXPECT FROM THIS SESSION:</a:t>
            </a:r>
          </a:p>
        </p:txBody>
      </p:sp>
      <p:sp>
        <p:nvSpPr>
          <p:cNvPr id="7" name="TextBox 7"/>
          <p:cNvSpPr txBox="1"/>
          <p:nvPr/>
        </p:nvSpPr>
        <p:spPr>
          <a:xfrm>
            <a:off x="300091" y="1534678"/>
            <a:ext cx="9991088" cy="28061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32572" lvl="1" indent="-266286">
              <a:lnSpc>
                <a:spcPts val="4514"/>
              </a:lnSpc>
              <a:buAutoNum type="arabicPeriod"/>
            </a:pPr>
            <a:r>
              <a:rPr lang="en-US" sz="2466">
                <a:solidFill>
                  <a:srgbClr val="000000"/>
                </a:solidFill>
                <a:latin typeface="Open Sans Bold Bold"/>
              </a:rPr>
              <a:t>Mental health &amp; stress overview</a:t>
            </a:r>
          </a:p>
          <a:p>
            <a:pPr marL="532572" lvl="1" indent="-266286">
              <a:lnSpc>
                <a:spcPts val="4514"/>
              </a:lnSpc>
              <a:buAutoNum type="arabicPeriod"/>
            </a:pPr>
            <a:r>
              <a:rPr lang="en-US" sz="2466">
                <a:solidFill>
                  <a:srgbClr val="000000"/>
                </a:solidFill>
                <a:latin typeface="Open Sans Bold Bold"/>
              </a:rPr>
              <a:t>The impact of stress &amp; mental health in the workplace</a:t>
            </a:r>
          </a:p>
          <a:p>
            <a:pPr marL="532572" lvl="1" indent="-266286">
              <a:lnSpc>
                <a:spcPts val="4514"/>
              </a:lnSpc>
              <a:buAutoNum type="arabicPeriod"/>
            </a:pPr>
            <a:r>
              <a:rPr lang="en-US" sz="2466">
                <a:solidFill>
                  <a:srgbClr val="000000"/>
                </a:solidFill>
                <a:latin typeface="Open Sans Bold Bold"/>
              </a:rPr>
              <a:t>How to reduce stress &amp; other proactive tactics </a:t>
            </a:r>
          </a:p>
          <a:p>
            <a:pPr marL="532572" lvl="1" indent="-266286">
              <a:lnSpc>
                <a:spcPts val="4514"/>
              </a:lnSpc>
              <a:buAutoNum type="arabicPeriod"/>
            </a:pPr>
            <a:r>
              <a:rPr lang="en-US" sz="2466">
                <a:solidFill>
                  <a:srgbClr val="000000"/>
                </a:solidFill>
                <a:latin typeface="Open Sans Bold Bold"/>
              </a:rPr>
              <a:t>Resources to take action within your business</a:t>
            </a:r>
          </a:p>
          <a:p>
            <a:pPr>
              <a:lnSpc>
                <a:spcPts val="4514"/>
              </a:lnSpc>
            </a:pPr>
            <a:endParaRPr lang="en-US" sz="2466">
              <a:solidFill>
                <a:srgbClr val="000000"/>
              </a:solidFill>
              <a:latin typeface="Open Sans Bold Bold"/>
            </a:endParaRPr>
          </a:p>
        </p:txBody>
      </p:sp>
    </p:spTree>
    <p:extLst>
      <p:ext uri="{BB962C8B-B14F-4D97-AF65-F5344CB8AC3E}">
        <p14:creationId xmlns:p14="http://schemas.microsoft.com/office/powerpoint/2010/main" val="3547690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71372" y="3924052"/>
            <a:ext cx="1650777" cy="416821"/>
          </a:xfrm>
          <a:custGeom>
            <a:avLst/>
            <a:gdLst/>
            <a:ahLst/>
            <a:cxnLst/>
            <a:rect l="l" t="t" r="r" b="b"/>
            <a:pathLst>
              <a:path w="2476165" h="625232">
                <a:moveTo>
                  <a:pt x="0" y="0"/>
                </a:moveTo>
                <a:lnTo>
                  <a:pt x="2476165" y="0"/>
                </a:lnTo>
                <a:lnTo>
                  <a:pt x="2476165" y="625232"/>
                </a:lnTo>
                <a:lnTo>
                  <a:pt x="0" y="625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17544" y="272411"/>
            <a:ext cx="6794765" cy="6307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Montserrat Extra-Bold Bold"/>
              </a:rPr>
              <a:t>WHAT </a:t>
            </a:r>
            <a:r>
              <a:rPr lang="en-US" sz="3667">
                <a:solidFill>
                  <a:srgbClr val="329AF7"/>
                </a:solidFill>
                <a:latin typeface="Montserrat Extra-Bold Bold Italics"/>
              </a:rPr>
              <a:t>NOT</a:t>
            </a:r>
            <a:r>
              <a:rPr lang="en-US" sz="3667">
                <a:solidFill>
                  <a:srgbClr val="000000"/>
                </a:solidFill>
                <a:latin typeface="Montserrat Extra-Bold Bold"/>
              </a:rPr>
              <a:t> TO EXPECT </a:t>
            </a:r>
          </a:p>
        </p:txBody>
      </p:sp>
      <p:sp>
        <p:nvSpPr>
          <p:cNvPr id="4" name="TextBox 4"/>
          <p:cNvSpPr txBox="1"/>
          <p:nvPr/>
        </p:nvSpPr>
        <p:spPr>
          <a:xfrm>
            <a:off x="517544" y="945693"/>
            <a:ext cx="7400457" cy="6307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Montserrat Extra-Bold Bold"/>
              </a:rPr>
              <a:t>FROM THIS SESSION:</a:t>
            </a:r>
          </a:p>
        </p:txBody>
      </p:sp>
      <p:sp>
        <p:nvSpPr>
          <p:cNvPr id="5" name="TextBox 5"/>
          <p:cNvSpPr txBox="1"/>
          <p:nvPr/>
        </p:nvSpPr>
        <p:spPr>
          <a:xfrm>
            <a:off x="517544" y="1996965"/>
            <a:ext cx="10379217" cy="17079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45823" lvl="1" indent="-272911">
              <a:lnSpc>
                <a:spcPts val="4626"/>
              </a:lnSpc>
              <a:buFont typeface="Arial"/>
              <a:buChar char="•"/>
            </a:pPr>
            <a:r>
              <a:rPr lang="en-US" sz="2527">
                <a:solidFill>
                  <a:srgbClr val="000000"/>
                </a:solidFill>
                <a:latin typeface="Open Sans Light Bold"/>
              </a:rPr>
              <a:t>To obtain all of the answers in one session</a:t>
            </a:r>
          </a:p>
          <a:p>
            <a:pPr marL="545823" lvl="1" indent="-272911">
              <a:lnSpc>
                <a:spcPts val="4626"/>
              </a:lnSpc>
              <a:buFont typeface="Arial"/>
              <a:buChar char="•"/>
            </a:pPr>
            <a:r>
              <a:rPr lang="en-US" sz="2527">
                <a:solidFill>
                  <a:srgbClr val="000000"/>
                </a:solidFill>
                <a:latin typeface="Open Sans Light Bold"/>
              </a:rPr>
              <a:t>An absence of technical difficulties.</a:t>
            </a:r>
          </a:p>
          <a:p>
            <a:pPr marL="545823" lvl="1" indent="-272911">
              <a:lnSpc>
                <a:spcPts val="4626"/>
              </a:lnSpc>
              <a:buFont typeface="Arial"/>
              <a:buChar char="•"/>
            </a:pPr>
            <a:r>
              <a:rPr lang="en-US" sz="2527">
                <a:solidFill>
                  <a:srgbClr val="000000"/>
                </a:solidFill>
                <a:latin typeface="Open Sans Light Bold"/>
              </a:rPr>
              <a:t>Feeling like you wasted your time by attending :) </a:t>
            </a:r>
          </a:p>
        </p:txBody>
      </p:sp>
      <p:sp>
        <p:nvSpPr>
          <p:cNvPr id="6" name="Freeform 6"/>
          <p:cNvSpPr/>
          <p:nvPr/>
        </p:nvSpPr>
        <p:spPr>
          <a:xfrm>
            <a:off x="10291180" y="2353283"/>
            <a:ext cx="1430969" cy="1430969"/>
          </a:xfrm>
          <a:custGeom>
            <a:avLst/>
            <a:gdLst/>
            <a:ahLst/>
            <a:cxnLst/>
            <a:rect l="l" t="t" r="r" b="b"/>
            <a:pathLst>
              <a:path w="2146454" h="2146454">
                <a:moveTo>
                  <a:pt x="0" y="0"/>
                </a:moveTo>
                <a:lnTo>
                  <a:pt x="2146453" y="0"/>
                </a:lnTo>
                <a:lnTo>
                  <a:pt x="2146453" y="2146454"/>
                </a:lnTo>
                <a:lnTo>
                  <a:pt x="0" y="2146454"/>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0" y="4690123"/>
            <a:ext cx="12192000" cy="1664181"/>
            <a:chOff x="0" y="0"/>
            <a:chExt cx="24384000" cy="3328361"/>
          </a:xfrm>
        </p:grpSpPr>
        <p:pic>
          <p:nvPicPr>
            <p:cNvPr id="8" name="Picture 8"/>
            <p:cNvPicPr>
              <a:picLocks noChangeAspect="1"/>
            </p:cNvPicPr>
            <p:nvPr/>
          </p:nvPicPr>
          <p:blipFill>
            <a:blip r:embed="rId5"/>
            <a:srcRect t="30997" b="30997"/>
            <a:stretch>
              <a:fillRect/>
            </a:stretch>
          </p:blipFill>
          <p:spPr>
            <a:xfrm>
              <a:off x="0" y="0"/>
              <a:ext cx="24384000" cy="3328361"/>
            </a:xfrm>
            <a:prstGeom prst="rect">
              <a:avLst/>
            </a:prstGeom>
          </p:spPr>
        </p:pic>
      </p:grpSp>
    </p:spTree>
    <p:extLst>
      <p:ext uri="{BB962C8B-B14F-4D97-AF65-F5344CB8AC3E}">
        <p14:creationId xmlns:p14="http://schemas.microsoft.com/office/powerpoint/2010/main" val="640763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7544" y="278761"/>
            <a:ext cx="6794765" cy="6244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329AF7"/>
                </a:solidFill>
                <a:latin typeface="Open Sans Bold Bold"/>
              </a:rPr>
              <a:t>TODAY'S GOAL: </a:t>
            </a:r>
          </a:p>
        </p:txBody>
      </p:sp>
      <p:sp>
        <p:nvSpPr>
          <p:cNvPr id="3" name="TextBox 3"/>
          <p:cNvSpPr txBox="1"/>
          <p:nvPr/>
        </p:nvSpPr>
        <p:spPr>
          <a:xfrm>
            <a:off x="432959" y="1289280"/>
            <a:ext cx="6524018" cy="52963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867"/>
              </a:lnSpc>
            </a:pPr>
            <a:r>
              <a:rPr lang="en-US" sz="5334">
                <a:solidFill>
                  <a:srgbClr val="000000"/>
                </a:solidFill>
                <a:latin typeface="Open Sans 1 Bold Italics"/>
              </a:rPr>
              <a:t>To raise awareness around mental health &amp; stress management for safer, happier, more engaged employees.</a:t>
            </a:r>
          </a:p>
        </p:txBody>
      </p:sp>
      <p:sp>
        <p:nvSpPr>
          <p:cNvPr id="4" name="Freeform 4"/>
          <p:cNvSpPr/>
          <p:nvPr/>
        </p:nvSpPr>
        <p:spPr>
          <a:xfrm>
            <a:off x="7547602" y="1238480"/>
            <a:ext cx="3958598" cy="3981612"/>
          </a:xfrm>
          <a:custGeom>
            <a:avLst/>
            <a:gdLst/>
            <a:ahLst/>
            <a:cxnLst/>
            <a:rect l="l" t="t" r="r" b="b"/>
            <a:pathLst>
              <a:path w="5937897" h="5972418">
                <a:moveTo>
                  <a:pt x="0" y="0"/>
                </a:moveTo>
                <a:lnTo>
                  <a:pt x="5937897" y="0"/>
                </a:lnTo>
                <a:lnTo>
                  <a:pt x="5937897" y="5972418"/>
                </a:lnTo>
                <a:lnTo>
                  <a:pt x="0" y="5972418"/>
                </a:lnTo>
                <a:lnTo>
                  <a:pt x="0" y="0"/>
                </a:lnTo>
                <a:close/>
              </a:path>
            </a:pathLst>
          </a:custGeom>
          <a:blipFill>
            <a:blip r:embed="rId2"/>
            <a:stretch>
              <a:fillRect l="-8844" t="-8793" r="-9165" b="-8534"/>
            </a:stretch>
          </a:blipFill>
        </p:spPr>
        <p:txBody>
          <a:bodyPr/>
          <a:lstStyle/>
          <a:p>
            <a:endParaRPr lang="en-US"/>
          </a:p>
        </p:txBody>
      </p:sp>
      <p:sp>
        <p:nvSpPr>
          <p:cNvPr id="5" name="Freeform 5"/>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988860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44738" y="2816703"/>
            <a:ext cx="2228850" cy="2743200"/>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5"/>
            <a:stretch>
              <a:fillRect/>
            </a:stretch>
          </a:blipFill>
        </p:spPr>
        <p:txBody>
          <a:bodyPr/>
          <a:lstStyle/>
          <a:p>
            <a:endParaRPr lang="en-US"/>
          </a:p>
        </p:txBody>
      </p:sp>
      <p:sp>
        <p:nvSpPr>
          <p:cNvPr id="4" name="Freeform 4"/>
          <p:cNvSpPr/>
          <p:nvPr/>
        </p:nvSpPr>
        <p:spPr>
          <a:xfrm>
            <a:off x="595782" y="581532"/>
            <a:ext cx="1682447" cy="1682447"/>
          </a:xfrm>
          <a:custGeom>
            <a:avLst/>
            <a:gdLst/>
            <a:ahLst/>
            <a:cxnLst/>
            <a:rect l="l" t="t" r="r" b="b"/>
            <a:pathLst>
              <a:path w="2523670" h="2523670">
                <a:moveTo>
                  <a:pt x="0" y="0"/>
                </a:moveTo>
                <a:lnTo>
                  <a:pt x="2523670" y="0"/>
                </a:lnTo>
                <a:lnTo>
                  <a:pt x="2523670" y="2523670"/>
                </a:lnTo>
                <a:lnTo>
                  <a:pt x="0" y="2523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325427" y="667174"/>
            <a:ext cx="9541147" cy="15968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507"/>
              </a:lnSpc>
            </a:pPr>
            <a:r>
              <a:rPr lang="en-US" sz="4067">
                <a:solidFill>
                  <a:srgbClr val="000000"/>
                </a:solidFill>
                <a:latin typeface="Open Sans Bold Bold"/>
              </a:rPr>
              <a:t>MENTAL HEALTH &amp; STRESS OVERVIEW</a:t>
            </a:r>
          </a:p>
        </p:txBody>
      </p:sp>
    </p:spTree>
    <p:extLst>
      <p:ext uri="{BB962C8B-B14F-4D97-AF65-F5344CB8AC3E}">
        <p14:creationId xmlns:p14="http://schemas.microsoft.com/office/powerpoint/2010/main" val="164697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1" y="1892308"/>
            <a:ext cx="529123" cy="408748"/>
          </a:xfrm>
          <a:custGeom>
            <a:avLst/>
            <a:gdLst/>
            <a:ahLst/>
            <a:cxnLst/>
            <a:rect l="l" t="t" r="r" b="b"/>
            <a:pathLst>
              <a:path w="793685" h="613122">
                <a:moveTo>
                  <a:pt x="0" y="0"/>
                </a:moveTo>
                <a:lnTo>
                  <a:pt x="793685" y="0"/>
                </a:lnTo>
                <a:lnTo>
                  <a:pt x="793685" y="613121"/>
                </a:lnTo>
                <a:lnTo>
                  <a:pt x="0" y="613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6096001" y="4030609"/>
            <a:ext cx="529123" cy="408748"/>
          </a:xfrm>
          <a:custGeom>
            <a:avLst/>
            <a:gdLst/>
            <a:ahLst/>
            <a:cxnLst/>
            <a:rect l="l" t="t" r="r" b="b"/>
            <a:pathLst>
              <a:path w="793685" h="613122">
                <a:moveTo>
                  <a:pt x="793685" y="613121"/>
                </a:moveTo>
                <a:lnTo>
                  <a:pt x="0" y="613121"/>
                </a:lnTo>
                <a:lnTo>
                  <a:pt x="0" y="0"/>
                </a:lnTo>
                <a:lnTo>
                  <a:pt x="793685" y="0"/>
                </a:lnTo>
                <a:lnTo>
                  <a:pt x="793685" y="61312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61075" y="567887"/>
            <a:ext cx="6525487" cy="5757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667"/>
              </a:lnSpc>
              <a:spcBef>
                <a:spcPct val="0"/>
              </a:spcBef>
            </a:pPr>
            <a:r>
              <a:rPr lang="en-US" sz="3334">
                <a:solidFill>
                  <a:srgbClr val="000000"/>
                </a:solidFill>
                <a:latin typeface="Open Sans Bold Bold"/>
              </a:rPr>
              <a:t>WHAT IS MENTAL HEALTH? </a:t>
            </a:r>
          </a:p>
        </p:txBody>
      </p:sp>
      <p:sp>
        <p:nvSpPr>
          <p:cNvPr id="5" name="TextBox 5"/>
          <p:cNvSpPr txBox="1"/>
          <p:nvPr/>
        </p:nvSpPr>
        <p:spPr>
          <a:xfrm>
            <a:off x="287678" y="6341115"/>
            <a:ext cx="5943356" cy="2641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239"/>
              </a:lnSpc>
              <a:spcBef>
                <a:spcPct val="0"/>
              </a:spcBef>
            </a:pPr>
            <a:r>
              <a:rPr lang="en-US" sz="1600">
                <a:solidFill>
                  <a:srgbClr val="FFFFFF"/>
                </a:solidFill>
                <a:latin typeface="Open Sans Light"/>
              </a:rPr>
              <a:t>Source: US Department of Health &amp; Human Services</a:t>
            </a:r>
          </a:p>
        </p:txBody>
      </p:sp>
      <p:sp>
        <p:nvSpPr>
          <p:cNvPr id="6" name="TextBox 6"/>
          <p:cNvSpPr txBox="1"/>
          <p:nvPr/>
        </p:nvSpPr>
        <p:spPr>
          <a:xfrm>
            <a:off x="799070" y="2581993"/>
            <a:ext cx="7440318" cy="10656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256"/>
              </a:lnSpc>
              <a:spcBef>
                <a:spcPct val="0"/>
              </a:spcBef>
            </a:pPr>
            <a:r>
              <a:rPr lang="en-US" sz="3040">
                <a:solidFill>
                  <a:srgbClr val="000000"/>
                </a:solidFill>
                <a:latin typeface="Open Sans 1 Bold Italics"/>
              </a:rPr>
              <a:t>Mental health includes our emotional, psychological and social well-being.  </a:t>
            </a:r>
          </a:p>
        </p:txBody>
      </p:sp>
      <p:sp>
        <p:nvSpPr>
          <p:cNvPr id="7" name="TextBox 7"/>
          <p:cNvSpPr txBox="1"/>
          <p:nvPr/>
        </p:nvSpPr>
        <p:spPr>
          <a:xfrm>
            <a:off x="799070" y="5084260"/>
            <a:ext cx="5943356" cy="3354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799"/>
              </a:lnSpc>
              <a:spcBef>
                <a:spcPct val="0"/>
              </a:spcBef>
            </a:pPr>
            <a:r>
              <a:rPr lang="en-US" sz="1999">
                <a:solidFill>
                  <a:srgbClr val="000000"/>
                </a:solidFill>
                <a:latin typeface="Open Sans 1 Italics"/>
              </a:rPr>
              <a:t>-US Department of Health &amp; Human Services</a:t>
            </a:r>
          </a:p>
        </p:txBody>
      </p:sp>
      <p:sp>
        <p:nvSpPr>
          <p:cNvPr id="8" name="Freeform 8"/>
          <p:cNvSpPr/>
          <p:nvPr/>
        </p:nvSpPr>
        <p:spPr>
          <a:xfrm>
            <a:off x="8792236" y="1892308"/>
            <a:ext cx="2413907" cy="2205708"/>
          </a:xfrm>
          <a:custGeom>
            <a:avLst/>
            <a:gdLst/>
            <a:ahLst/>
            <a:cxnLst/>
            <a:rect l="l" t="t" r="r" b="b"/>
            <a:pathLst>
              <a:path w="3620861" h="3308562">
                <a:moveTo>
                  <a:pt x="0" y="0"/>
                </a:moveTo>
                <a:lnTo>
                  <a:pt x="3620861" y="0"/>
                </a:lnTo>
                <a:lnTo>
                  <a:pt x="3620861" y="3308561"/>
                </a:lnTo>
                <a:lnTo>
                  <a:pt x="0" y="3308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4197341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3" name="Freeform 3"/>
          <p:cNvSpPr/>
          <p:nvPr/>
        </p:nvSpPr>
        <p:spPr>
          <a:xfrm>
            <a:off x="334134" y="1839078"/>
            <a:ext cx="5318085" cy="3306869"/>
          </a:xfrm>
          <a:custGeom>
            <a:avLst/>
            <a:gdLst/>
            <a:ahLst/>
            <a:cxnLst/>
            <a:rect l="l" t="t" r="r" b="b"/>
            <a:pathLst>
              <a:path w="7977127" h="4960304">
                <a:moveTo>
                  <a:pt x="0" y="0"/>
                </a:moveTo>
                <a:lnTo>
                  <a:pt x="7977127" y="0"/>
                </a:lnTo>
                <a:lnTo>
                  <a:pt x="7977127" y="4960305"/>
                </a:lnTo>
                <a:lnTo>
                  <a:pt x="0" y="4960305"/>
                </a:lnTo>
                <a:lnTo>
                  <a:pt x="0" y="0"/>
                </a:lnTo>
                <a:close/>
              </a:path>
            </a:pathLst>
          </a:custGeom>
          <a:blipFill>
            <a:blip r:embed="rId4"/>
            <a:stretch>
              <a:fillRect t="-7246"/>
            </a:stretch>
          </a:blipFill>
        </p:spPr>
        <p:txBody>
          <a:bodyPr/>
          <a:lstStyle/>
          <a:p>
            <a:endParaRPr lang="en-US"/>
          </a:p>
        </p:txBody>
      </p:sp>
      <p:sp>
        <p:nvSpPr>
          <p:cNvPr id="4" name="TextBox 4"/>
          <p:cNvSpPr txBox="1"/>
          <p:nvPr/>
        </p:nvSpPr>
        <p:spPr>
          <a:xfrm>
            <a:off x="685800" y="335068"/>
            <a:ext cx="4626372" cy="6252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086"/>
              </a:lnSpc>
            </a:pPr>
            <a:r>
              <a:rPr lang="en-US" sz="3633">
                <a:solidFill>
                  <a:srgbClr val="000000"/>
                </a:solidFill>
                <a:latin typeface="Montserrat Extra-Bold Bold"/>
              </a:rPr>
              <a:t>WHAT IS STRESS? </a:t>
            </a:r>
          </a:p>
        </p:txBody>
      </p:sp>
      <p:sp>
        <p:nvSpPr>
          <p:cNvPr id="5" name="TextBox 5"/>
          <p:cNvSpPr txBox="1"/>
          <p:nvPr/>
        </p:nvSpPr>
        <p:spPr>
          <a:xfrm>
            <a:off x="535230" y="6475721"/>
            <a:ext cx="2457946" cy="20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World Health Organization</a:t>
            </a:r>
          </a:p>
        </p:txBody>
      </p:sp>
      <p:sp>
        <p:nvSpPr>
          <p:cNvPr id="6" name="TextBox 6"/>
          <p:cNvSpPr txBox="1"/>
          <p:nvPr/>
        </p:nvSpPr>
        <p:spPr>
          <a:xfrm>
            <a:off x="5532633" y="1830029"/>
            <a:ext cx="5973567" cy="32614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334"/>
              </a:lnSpc>
            </a:pPr>
            <a:r>
              <a:rPr lang="en-US" sz="3095">
                <a:solidFill>
                  <a:srgbClr val="000000"/>
                </a:solidFill>
                <a:latin typeface="Open Sans Bold"/>
              </a:rPr>
              <a:t>The body’s response to any kind of demand, </a:t>
            </a:r>
            <a:r>
              <a:rPr lang="en-US" sz="3095">
                <a:solidFill>
                  <a:srgbClr val="329AF7"/>
                </a:solidFill>
                <a:latin typeface="Open Sans Bold"/>
              </a:rPr>
              <a:t>good or bad</a:t>
            </a:r>
            <a:r>
              <a:rPr lang="en-US" sz="3095">
                <a:solidFill>
                  <a:srgbClr val="000000"/>
                </a:solidFill>
                <a:latin typeface="Open Sans Bold"/>
              </a:rPr>
              <a:t>.</a:t>
            </a:r>
          </a:p>
          <a:p>
            <a:pPr>
              <a:lnSpc>
                <a:spcPts val="4334"/>
              </a:lnSpc>
            </a:pPr>
            <a:endParaRPr lang="en-US" sz="3095">
              <a:solidFill>
                <a:srgbClr val="000000"/>
              </a:solidFill>
              <a:latin typeface="Open Sans Bold"/>
            </a:endParaRPr>
          </a:p>
          <a:p>
            <a:pPr marL="668401" lvl="1" indent="-334200">
              <a:lnSpc>
                <a:spcPts val="4334"/>
              </a:lnSpc>
              <a:buFont typeface="Arial"/>
              <a:buChar char="•"/>
            </a:pPr>
            <a:r>
              <a:rPr lang="en-US" sz="3095">
                <a:solidFill>
                  <a:srgbClr val="000000"/>
                </a:solidFill>
                <a:latin typeface="Open Sans Bold"/>
              </a:rPr>
              <a:t>ACUTE</a:t>
            </a:r>
          </a:p>
          <a:p>
            <a:pPr marL="668401" lvl="1" indent="-334200">
              <a:lnSpc>
                <a:spcPts val="4334"/>
              </a:lnSpc>
              <a:buFont typeface="Arial"/>
              <a:buChar char="•"/>
            </a:pPr>
            <a:r>
              <a:rPr lang="en-US" sz="3095">
                <a:solidFill>
                  <a:srgbClr val="000000"/>
                </a:solidFill>
                <a:latin typeface="Open Sans Bold"/>
              </a:rPr>
              <a:t>CHRONIC</a:t>
            </a:r>
          </a:p>
          <a:p>
            <a:pPr marL="668401" lvl="1" indent="-334200">
              <a:lnSpc>
                <a:spcPts val="4334"/>
              </a:lnSpc>
              <a:buFont typeface="Arial"/>
              <a:buChar char="•"/>
            </a:pPr>
            <a:r>
              <a:rPr lang="en-US" sz="3095">
                <a:solidFill>
                  <a:srgbClr val="000000"/>
                </a:solidFill>
                <a:latin typeface="Open Sans Bold"/>
              </a:rPr>
              <a:t>POST TRAUMA</a:t>
            </a:r>
          </a:p>
        </p:txBody>
      </p:sp>
    </p:spTree>
    <p:extLst>
      <p:ext uri="{BB962C8B-B14F-4D97-AF65-F5344CB8AC3E}">
        <p14:creationId xmlns:p14="http://schemas.microsoft.com/office/powerpoint/2010/main" val="2361372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3" name="Freeform 3"/>
          <p:cNvSpPr/>
          <p:nvPr/>
        </p:nvSpPr>
        <p:spPr>
          <a:xfrm>
            <a:off x="8216212" y="268274"/>
            <a:ext cx="3107705" cy="2069213"/>
          </a:xfrm>
          <a:custGeom>
            <a:avLst/>
            <a:gdLst/>
            <a:ahLst/>
            <a:cxnLst/>
            <a:rect l="l" t="t" r="r" b="b"/>
            <a:pathLst>
              <a:path w="4661557" h="3103820">
                <a:moveTo>
                  <a:pt x="0" y="0"/>
                </a:moveTo>
                <a:lnTo>
                  <a:pt x="4661557" y="0"/>
                </a:lnTo>
                <a:lnTo>
                  <a:pt x="4661557" y="3103820"/>
                </a:lnTo>
                <a:lnTo>
                  <a:pt x="0" y="310382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00434" y="2859552"/>
            <a:ext cx="9885405" cy="19198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spcBef>
                <a:spcPct val="0"/>
              </a:spcBef>
            </a:pPr>
            <a:r>
              <a:rPr lang="en-US" sz="3667">
                <a:solidFill>
                  <a:srgbClr val="1875D2"/>
                </a:solidFill>
                <a:latin typeface="Open Sans 1 Bold"/>
              </a:rPr>
              <a:t>Stress is your body's physical and psychological response to real or </a:t>
            </a:r>
            <a:r>
              <a:rPr lang="en-US" sz="3667">
                <a:solidFill>
                  <a:srgbClr val="000000"/>
                </a:solidFill>
                <a:latin typeface="Open Sans 1 Bold Italics"/>
              </a:rPr>
              <a:t>perceived</a:t>
            </a:r>
            <a:r>
              <a:rPr lang="en-US" sz="3667">
                <a:solidFill>
                  <a:srgbClr val="1875D2"/>
                </a:solidFill>
                <a:latin typeface="Open Sans 1 Bold"/>
              </a:rPr>
              <a:t> threats that are overwhelming.</a:t>
            </a:r>
          </a:p>
        </p:txBody>
      </p:sp>
      <p:sp>
        <p:nvSpPr>
          <p:cNvPr id="5" name="TextBox 5"/>
          <p:cNvSpPr txBox="1"/>
          <p:nvPr/>
        </p:nvSpPr>
        <p:spPr>
          <a:xfrm>
            <a:off x="387089" y="836959"/>
            <a:ext cx="6422628" cy="6252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086"/>
              </a:lnSpc>
            </a:pPr>
            <a:r>
              <a:rPr lang="en-US" sz="3633">
                <a:solidFill>
                  <a:srgbClr val="000000"/>
                </a:solidFill>
                <a:latin typeface="Montserrat Extra-Bold Bold"/>
              </a:rPr>
              <a:t>WHAT IS “BAD” STRESS? </a:t>
            </a:r>
          </a:p>
        </p:txBody>
      </p:sp>
      <p:sp>
        <p:nvSpPr>
          <p:cNvPr id="6" name="TextBox 6"/>
          <p:cNvSpPr txBox="1"/>
          <p:nvPr/>
        </p:nvSpPr>
        <p:spPr>
          <a:xfrm>
            <a:off x="545528" y="6166802"/>
            <a:ext cx="2457946" cy="20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World Health Organization</a:t>
            </a:r>
          </a:p>
        </p:txBody>
      </p:sp>
    </p:spTree>
    <p:extLst>
      <p:ext uri="{BB962C8B-B14F-4D97-AF65-F5344CB8AC3E}">
        <p14:creationId xmlns:p14="http://schemas.microsoft.com/office/powerpoint/2010/main" val="321700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2" name="Picture 1" descr="A white square with blue text and images&#10;&#10;Description automatically generated">
            <a:extLst>
              <a:ext uri="{FF2B5EF4-FFF2-40B4-BE49-F238E27FC236}">
                <a16:creationId xmlns:a16="http://schemas.microsoft.com/office/drawing/2014/main" id="{34A37F9D-B721-2F8D-F51D-1C6236E61C06}"/>
              </a:ext>
            </a:extLst>
          </p:cNvPr>
          <p:cNvPicPr>
            <a:picLocks noChangeAspect="1"/>
          </p:cNvPicPr>
          <p:nvPr/>
        </p:nvPicPr>
        <p:blipFill>
          <a:blip r:embed="rId2"/>
          <a:stretch>
            <a:fillRect/>
          </a:stretch>
        </p:blipFill>
        <p:spPr>
          <a:xfrm>
            <a:off x="2656840" y="-5080"/>
            <a:ext cx="6878320" cy="686816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40847" y="5762694"/>
            <a:ext cx="1228178" cy="1228178"/>
          </a:xfrm>
          <a:custGeom>
            <a:avLst/>
            <a:gdLst/>
            <a:ahLst/>
            <a:cxnLst/>
            <a:rect l="l" t="t" r="r" b="b"/>
            <a:pathLst>
              <a:path w="1842267" h="1842267">
                <a:moveTo>
                  <a:pt x="0" y="0"/>
                </a:moveTo>
                <a:lnTo>
                  <a:pt x="1842268" y="0"/>
                </a:lnTo>
                <a:lnTo>
                  <a:pt x="1842268" y="1842267"/>
                </a:lnTo>
                <a:lnTo>
                  <a:pt x="0" y="1842267"/>
                </a:lnTo>
                <a:lnTo>
                  <a:pt x="0" y="0"/>
                </a:lnTo>
                <a:close/>
              </a:path>
            </a:pathLst>
          </a:custGeom>
          <a:blipFill>
            <a:blip r:embed="rId3"/>
            <a:stretch>
              <a:fillRect/>
            </a:stretch>
          </a:blipFill>
        </p:spPr>
        <p:txBody>
          <a:bodyPr/>
          <a:lstStyle/>
          <a:p>
            <a:endParaRPr lang="en-US"/>
          </a:p>
        </p:txBody>
      </p:sp>
      <p:sp>
        <p:nvSpPr>
          <p:cNvPr id="3" name="Freeform 3"/>
          <p:cNvSpPr/>
          <p:nvPr/>
        </p:nvSpPr>
        <p:spPr>
          <a:xfrm>
            <a:off x="257870" y="3325731"/>
            <a:ext cx="2845642" cy="2587756"/>
          </a:xfrm>
          <a:custGeom>
            <a:avLst/>
            <a:gdLst/>
            <a:ahLst/>
            <a:cxnLst/>
            <a:rect l="l" t="t" r="r" b="b"/>
            <a:pathLst>
              <a:path w="4268463" h="3881634">
                <a:moveTo>
                  <a:pt x="0" y="0"/>
                </a:moveTo>
                <a:lnTo>
                  <a:pt x="4268463" y="0"/>
                </a:lnTo>
                <a:lnTo>
                  <a:pt x="4268463" y="3881634"/>
                </a:lnTo>
                <a:lnTo>
                  <a:pt x="0" y="3881634"/>
                </a:lnTo>
                <a:lnTo>
                  <a:pt x="0" y="0"/>
                </a:lnTo>
                <a:close/>
              </a:path>
            </a:pathLst>
          </a:custGeom>
          <a:blipFill>
            <a:blip r:embed="rId4"/>
            <a:stretch>
              <a:fillRect/>
            </a:stretch>
          </a:blipFill>
        </p:spPr>
        <p:txBody>
          <a:bodyPr/>
          <a:lstStyle/>
          <a:p>
            <a:endParaRPr lang="en-US"/>
          </a:p>
        </p:txBody>
      </p:sp>
      <p:sp>
        <p:nvSpPr>
          <p:cNvPr id="4" name="Freeform 4"/>
          <p:cNvSpPr/>
          <p:nvPr/>
        </p:nvSpPr>
        <p:spPr>
          <a:xfrm>
            <a:off x="6140373" y="3325731"/>
            <a:ext cx="2743200" cy="2587756"/>
          </a:xfrm>
          <a:custGeom>
            <a:avLst/>
            <a:gdLst/>
            <a:ahLst/>
            <a:cxnLst/>
            <a:rect l="l" t="t" r="r" b="b"/>
            <a:pathLst>
              <a:path w="4114800" h="3881634">
                <a:moveTo>
                  <a:pt x="0" y="0"/>
                </a:moveTo>
                <a:lnTo>
                  <a:pt x="4114800" y="0"/>
                </a:lnTo>
                <a:lnTo>
                  <a:pt x="4114800" y="3881634"/>
                </a:lnTo>
                <a:lnTo>
                  <a:pt x="0" y="3881634"/>
                </a:lnTo>
                <a:lnTo>
                  <a:pt x="0" y="0"/>
                </a:lnTo>
                <a:close/>
              </a:path>
            </a:pathLst>
          </a:custGeom>
          <a:blipFill>
            <a:blip r:embed="rId5"/>
            <a:stretch>
              <a:fillRect t="-3003" b="-3003"/>
            </a:stretch>
          </a:blipFill>
        </p:spPr>
        <p:txBody>
          <a:bodyPr/>
          <a:lstStyle/>
          <a:p>
            <a:endParaRPr lang="en-US"/>
          </a:p>
        </p:txBody>
      </p:sp>
      <p:sp>
        <p:nvSpPr>
          <p:cNvPr id="5" name="Freeform 5"/>
          <p:cNvSpPr/>
          <p:nvPr/>
        </p:nvSpPr>
        <p:spPr>
          <a:xfrm>
            <a:off x="9042323" y="3334851"/>
            <a:ext cx="2926072" cy="2578637"/>
          </a:xfrm>
          <a:custGeom>
            <a:avLst/>
            <a:gdLst/>
            <a:ahLst/>
            <a:cxnLst/>
            <a:rect l="l" t="t" r="r" b="b"/>
            <a:pathLst>
              <a:path w="4389108" h="3867955">
                <a:moveTo>
                  <a:pt x="0" y="0"/>
                </a:moveTo>
                <a:lnTo>
                  <a:pt x="4389108" y="0"/>
                </a:lnTo>
                <a:lnTo>
                  <a:pt x="4389108" y="3867955"/>
                </a:lnTo>
                <a:lnTo>
                  <a:pt x="0" y="3867955"/>
                </a:lnTo>
                <a:lnTo>
                  <a:pt x="0" y="0"/>
                </a:lnTo>
                <a:close/>
              </a:path>
            </a:pathLst>
          </a:custGeom>
          <a:blipFill>
            <a:blip r:embed="rId6"/>
            <a:stretch>
              <a:fillRect r="-32024"/>
            </a:stretch>
          </a:blipFill>
        </p:spPr>
        <p:txBody>
          <a:bodyPr/>
          <a:lstStyle/>
          <a:p>
            <a:endParaRPr lang="en-US"/>
          </a:p>
        </p:txBody>
      </p:sp>
      <p:sp>
        <p:nvSpPr>
          <p:cNvPr id="6" name="Freeform 6"/>
          <p:cNvSpPr/>
          <p:nvPr/>
        </p:nvSpPr>
        <p:spPr>
          <a:xfrm>
            <a:off x="6196681" y="960332"/>
            <a:ext cx="2686892" cy="2216387"/>
          </a:xfrm>
          <a:custGeom>
            <a:avLst/>
            <a:gdLst/>
            <a:ahLst/>
            <a:cxnLst/>
            <a:rect l="l" t="t" r="r" b="b"/>
            <a:pathLst>
              <a:path w="4030338" h="3324580">
                <a:moveTo>
                  <a:pt x="0" y="0"/>
                </a:moveTo>
                <a:lnTo>
                  <a:pt x="4030338" y="0"/>
                </a:lnTo>
                <a:lnTo>
                  <a:pt x="4030338" y="3324581"/>
                </a:lnTo>
                <a:lnTo>
                  <a:pt x="0" y="3324581"/>
                </a:lnTo>
                <a:lnTo>
                  <a:pt x="0" y="0"/>
                </a:lnTo>
                <a:close/>
              </a:path>
            </a:pathLst>
          </a:custGeom>
          <a:blipFill>
            <a:blip r:embed="rId7"/>
            <a:stretch>
              <a:fillRect l="-11998" r="-19983"/>
            </a:stretch>
          </a:blipFill>
        </p:spPr>
        <p:txBody>
          <a:bodyPr/>
          <a:lstStyle/>
          <a:p>
            <a:endParaRPr lang="en-US"/>
          </a:p>
        </p:txBody>
      </p:sp>
      <p:sp>
        <p:nvSpPr>
          <p:cNvPr id="7" name="Freeform 7"/>
          <p:cNvSpPr/>
          <p:nvPr/>
        </p:nvSpPr>
        <p:spPr>
          <a:xfrm>
            <a:off x="3262262" y="987335"/>
            <a:ext cx="2719362" cy="2278282"/>
          </a:xfrm>
          <a:custGeom>
            <a:avLst/>
            <a:gdLst/>
            <a:ahLst/>
            <a:cxnLst/>
            <a:rect l="l" t="t" r="r" b="b"/>
            <a:pathLst>
              <a:path w="4079043" h="3417423">
                <a:moveTo>
                  <a:pt x="0" y="0"/>
                </a:moveTo>
                <a:lnTo>
                  <a:pt x="4079043" y="0"/>
                </a:lnTo>
                <a:lnTo>
                  <a:pt x="4079043" y="3417423"/>
                </a:lnTo>
                <a:lnTo>
                  <a:pt x="0" y="3417423"/>
                </a:lnTo>
                <a:lnTo>
                  <a:pt x="0" y="0"/>
                </a:lnTo>
                <a:close/>
              </a:path>
            </a:pathLst>
          </a:custGeom>
          <a:blipFill>
            <a:blip r:embed="rId8"/>
            <a:stretch>
              <a:fillRect l="-3683" t="-3474" r="-3683" b="-757"/>
            </a:stretch>
          </a:blipFill>
        </p:spPr>
        <p:txBody>
          <a:bodyPr/>
          <a:lstStyle/>
          <a:p>
            <a:endParaRPr lang="en-US"/>
          </a:p>
        </p:txBody>
      </p:sp>
      <p:sp>
        <p:nvSpPr>
          <p:cNvPr id="8" name="Freeform 8"/>
          <p:cNvSpPr/>
          <p:nvPr/>
        </p:nvSpPr>
        <p:spPr>
          <a:xfrm>
            <a:off x="9149663" y="987335"/>
            <a:ext cx="2719362" cy="2216387"/>
          </a:xfrm>
          <a:custGeom>
            <a:avLst/>
            <a:gdLst/>
            <a:ahLst/>
            <a:cxnLst/>
            <a:rect l="l" t="t" r="r" b="b"/>
            <a:pathLst>
              <a:path w="4079043" h="3324580">
                <a:moveTo>
                  <a:pt x="0" y="0"/>
                </a:moveTo>
                <a:lnTo>
                  <a:pt x="4079044" y="0"/>
                </a:lnTo>
                <a:lnTo>
                  <a:pt x="4079044" y="3324580"/>
                </a:lnTo>
                <a:lnTo>
                  <a:pt x="0" y="3324580"/>
                </a:lnTo>
                <a:lnTo>
                  <a:pt x="0" y="0"/>
                </a:lnTo>
                <a:close/>
              </a:path>
            </a:pathLst>
          </a:custGeom>
          <a:blipFill>
            <a:blip r:embed="rId9"/>
            <a:stretch>
              <a:fillRect l="-6574" r="-15605"/>
            </a:stretch>
          </a:blipFill>
        </p:spPr>
        <p:txBody>
          <a:bodyPr/>
          <a:lstStyle/>
          <a:p>
            <a:endParaRPr lang="en-US"/>
          </a:p>
        </p:txBody>
      </p:sp>
      <p:sp>
        <p:nvSpPr>
          <p:cNvPr id="9" name="Freeform 9"/>
          <p:cNvSpPr/>
          <p:nvPr/>
        </p:nvSpPr>
        <p:spPr>
          <a:xfrm>
            <a:off x="320063" y="987335"/>
            <a:ext cx="2777099" cy="2216387"/>
          </a:xfrm>
          <a:custGeom>
            <a:avLst/>
            <a:gdLst/>
            <a:ahLst/>
            <a:cxnLst/>
            <a:rect l="l" t="t" r="r" b="b"/>
            <a:pathLst>
              <a:path w="4165648" h="3324580">
                <a:moveTo>
                  <a:pt x="0" y="0"/>
                </a:moveTo>
                <a:lnTo>
                  <a:pt x="4165648" y="0"/>
                </a:lnTo>
                <a:lnTo>
                  <a:pt x="4165648" y="3324580"/>
                </a:lnTo>
                <a:lnTo>
                  <a:pt x="0" y="3324580"/>
                </a:lnTo>
                <a:lnTo>
                  <a:pt x="0" y="0"/>
                </a:lnTo>
                <a:close/>
              </a:path>
            </a:pathLst>
          </a:custGeom>
          <a:blipFill>
            <a:blip r:embed="rId10"/>
            <a:stretch>
              <a:fillRect l="-16863" r="-2700"/>
            </a:stretch>
          </a:blipFill>
        </p:spPr>
        <p:txBody>
          <a:bodyPr/>
          <a:lstStyle/>
          <a:p>
            <a:endParaRPr lang="en-US"/>
          </a:p>
        </p:txBody>
      </p:sp>
      <p:sp>
        <p:nvSpPr>
          <p:cNvPr id="10" name="Freeform 10"/>
          <p:cNvSpPr/>
          <p:nvPr/>
        </p:nvSpPr>
        <p:spPr>
          <a:xfrm>
            <a:off x="3262262" y="3335470"/>
            <a:ext cx="2719362" cy="2578018"/>
          </a:xfrm>
          <a:custGeom>
            <a:avLst/>
            <a:gdLst/>
            <a:ahLst/>
            <a:cxnLst/>
            <a:rect l="l" t="t" r="r" b="b"/>
            <a:pathLst>
              <a:path w="4079043" h="3867027">
                <a:moveTo>
                  <a:pt x="0" y="0"/>
                </a:moveTo>
                <a:lnTo>
                  <a:pt x="4079043" y="0"/>
                </a:lnTo>
                <a:lnTo>
                  <a:pt x="4079043" y="3867027"/>
                </a:lnTo>
                <a:lnTo>
                  <a:pt x="0" y="3867027"/>
                </a:lnTo>
                <a:lnTo>
                  <a:pt x="0" y="0"/>
                </a:lnTo>
                <a:close/>
              </a:path>
            </a:pathLst>
          </a:custGeom>
          <a:blipFill>
            <a:blip r:embed="rId11"/>
            <a:stretch>
              <a:fillRect l="-38417" t="-2150" r="-6844"/>
            </a:stretch>
          </a:blipFill>
        </p:spPr>
        <p:txBody>
          <a:bodyPr/>
          <a:lstStyle/>
          <a:p>
            <a:endParaRPr lang="en-US"/>
          </a:p>
        </p:txBody>
      </p:sp>
      <p:sp>
        <p:nvSpPr>
          <p:cNvPr id="11" name="TextBox 11"/>
          <p:cNvSpPr txBox="1"/>
          <p:nvPr/>
        </p:nvSpPr>
        <p:spPr>
          <a:xfrm>
            <a:off x="2031504" y="176318"/>
            <a:ext cx="8128992" cy="6252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086"/>
              </a:lnSpc>
            </a:pPr>
            <a:r>
              <a:rPr lang="en-US" sz="3633">
                <a:solidFill>
                  <a:srgbClr val="000000"/>
                </a:solidFill>
                <a:latin typeface="Montserrat Extra-Bold Bold"/>
              </a:rPr>
              <a:t>HOW DOES STRESS AFFECT US? </a:t>
            </a:r>
          </a:p>
        </p:txBody>
      </p:sp>
      <p:sp>
        <p:nvSpPr>
          <p:cNvPr id="12" name="TextBox 12"/>
          <p:cNvSpPr txBox="1"/>
          <p:nvPr/>
        </p:nvSpPr>
        <p:spPr>
          <a:xfrm>
            <a:off x="257204" y="6534150"/>
            <a:ext cx="2457946" cy="20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World Health Organization</a:t>
            </a:r>
          </a:p>
        </p:txBody>
      </p:sp>
    </p:spTree>
    <p:extLst>
      <p:ext uri="{BB962C8B-B14F-4D97-AF65-F5344CB8AC3E}">
        <p14:creationId xmlns:p14="http://schemas.microsoft.com/office/powerpoint/2010/main" val="796545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3" name="Freeform 3"/>
          <p:cNvSpPr/>
          <p:nvPr/>
        </p:nvSpPr>
        <p:spPr>
          <a:xfrm>
            <a:off x="6661310" y="1959361"/>
            <a:ext cx="4599011" cy="3069839"/>
          </a:xfrm>
          <a:custGeom>
            <a:avLst/>
            <a:gdLst/>
            <a:ahLst/>
            <a:cxnLst/>
            <a:rect l="l" t="t" r="r" b="b"/>
            <a:pathLst>
              <a:path w="6898516" h="4604759">
                <a:moveTo>
                  <a:pt x="0" y="0"/>
                </a:moveTo>
                <a:lnTo>
                  <a:pt x="6898516" y="0"/>
                </a:lnTo>
                <a:lnTo>
                  <a:pt x="6898516" y="4604759"/>
                </a:lnTo>
                <a:lnTo>
                  <a:pt x="0" y="4604759"/>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20380" y="2006042"/>
            <a:ext cx="5543349" cy="2567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pPr>
            <a:r>
              <a:rPr lang="en-US" sz="3667">
                <a:solidFill>
                  <a:srgbClr val="1875D2"/>
                </a:solidFill>
                <a:latin typeface="Open Sans 1 Bold"/>
              </a:rPr>
              <a:t>Medical research estimates 75% - 90% of illness and disease is </a:t>
            </a:r>
          </a:p>
          <a:p>
            <a:pPr>
              <a:lnSpc>
                <a:spcPts val="5134"/>
              </a:lnSpc>
              <a:spcBef>
                <a:spcPct val="0"/>
              </a:spcBef>
            </a:pPr>
            <a:r>
              <a:rPr lang="en-US" sz="3667">
                <a:solidFill>
                  <a:srgbClr val="1875D2"/>
                </a:solidFill>
                <a:latin typeface="Open Sans 1 Bold"/>
              </a:rPr>
              <a:t>stress-related.</a:t>
            </a:r>
          </a:p>
        </p:txBody>
      </p:sp>
      <p:sp>
        <p:nvSpPr>
          <p:cNvPr id="5" name="TextBox 5"/>
          <p:cNvSpPr txBox="1"/>
          <p:nvPr/>
        </p:nvSpPr>
        <p:spPr>
          <a:xfrm>
            <a:off x="545527" y="486033"/>
            <a:ext cx="7106543" cy="12597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086"/>
              </a:lnSpc>
            </a:pPr>
            <a:r>
              <a:rPr lang="en-US" sz="3633">
                <a:solidFill>
                  <a:srgbClr val="000000"/>
                </a:solidFill>
                <a:latin typeface="Montserrat Extra-Bold Bold"/>
              </a:rPr>
              <a:t>CHRONIC STRESS &amp; DISEASE</a:t>
            </a:r>
          </a:p>
        </p:txBody>
      </p:sp>
      <p:sp>
        <p:nvSpPr>
          <p:cNvPr id="6" name="TextBox 6"/>
          <p:cNvSpPr txBox="1"/>
          <p:nvPr/>
        </p:nvSpPr>
        <p:spPr>
          <a:xfrm>
            <a:off x="828252" y="6166802"/>
            <a:ext cx="2763803" cy="4212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680"/>
              </a:lnSpc>
            </a:pPr>
            <a:r>
              <a:rPr lang="en-US" sz="1200">
                <a:solidFill>
                  <a:srgbClr val="000000"/>
                </a:solidFill>
                <a:latin typeface="Open Sans 2"/>
              </a:rPr>
              <a:t>Source:</a:t>
            </a:r>
          </a:p>
          <a:p>
            <a:pPr>
              <a:lnSpc>
                <a:spcPts val="1680"/>
              </a:lnSpc>
            </a:pPr>
            <a:r>
              <a:rPr lang="en-US" sz="1200">
                <a:solidFill>
                  <a:srgbClr val="000000"/>
                </a:solidFill>
                <a:latin typeface="Open Sans 2"/>
              </a:rPr>
              <a:t>National Library of Medicine</a:t>
            </a:r>
          </a:p>
        </p:txBody>
      </p:sp>
    </p:spTree>
    <p:extLst>
      <p:ext uri="{BB962C8B-B14F-4D97-AF65-F5344CB8AC3E}">
        <p14:creationId xmlns:p14="http://schemas.microsoft.com/office/powerpoint/2010/main" val="3285147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3" name="Freeform 3"/>
          <p:cNvSpPr/>
          <p:nvPr/>
        </p:nvSpPr>
        <p:spPr>
          <a:xfrm>
            <a:off x="6877550" y="4633100"/>
            <a:ext cx="3078651" cy="1715084"/>
          </a:xfrm>
          <a:custGeom>
            <a:avLst/>
            <a:gdLst/>
            <a:ahLst/>
            <a:cxnLst/>
            <a:rect l="l" t="t" r="r" b="b"/>
            <a:pathLst>
              <a:path w="4617976" h="2572626">
                <a:moveTo>
                  <a:pt x="0" y="0"/>
                </a:moveTo>
                <a:lnTo>
                  <a:pt x="4617976" y="0"/>
                </a:lnTo>
                <a:lnTo>
                  <a:pt x="4617976" y="2572626"/>
                </a:lnTo>
                <a:lnTo>
                  <a:pt x="0" y="2572626"/>
                </a:lnTo>
                <a:lnTo>
                  <a:pt x="0" y="0"/>
                </a:lnTo>
                <a:close/>
              </a:path>
            </a:pathLst>
          </a:custGeom>
          <a:blipFill>
            <a:blip r:embed="rId4"/>
            <a:stretch>
              <a:fillRect b="-16565"/>
            </a:stretch>
          </a:blipFill>
        </p:spPr>
        <p:txBody>
          <a:bodyPr/>
          <a:lstStyle/>
          <a:p>
            <a:endParaRPr lang="en-US"/>
          </a:p>
        </p:txBody>
      </p:sp>
      <p:sp>
        <p:nvSpPr>
          <p:cNvPr id="4" name="TextBox 4"/>
          <p:cNvSpPr txBox="1"/>
          <p:nvPr/>
        </p:nvSpPr>
        <p:spPr>
          <a:xfrm>
            <a:off x="647034" y="6534150"/>
            <a:ext cx="1678285" cy="20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Cleveland Clinic</a:t>
            </a:r>
          </a:p>
        </p:txBody>
      </p:sp>
      <p:sp>
        <p:nvSpPr>
          <p:cNvPr id="5" name="TextBox 5"/>
          <p:cNvSpPr txBox="1"/>
          <p:nvPr/>
        </p:nvSpPr>
        <p:spPr>
          <a:xfrm>
            <a:off x="96435" y="348877"/>
            <a:ext cx="11999131" cy="12721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spcBef>
                <a:spcPct val="0"/>
              </a:spcBef>
            </a:pPr>
            <a:r>
              <a:rPr lang="en-US" sz="3667">
                <a:solidFill>
                  <a:srgbClr val="1875D2"/>
                </a:solidFill>
                <a:latin typeface="Open Sans Bold Bold"/>
              </a:rPr>
              <a:t>Cortisol is an essential hormone that affects almost every organ and tissue in your body.</a:t>
            </a:r>
          </a:p>
        </p:txBody>
      </p:sp>
      <p:sp>
        <p:nvSpPr>
          <p:cNvPr id="6" name="TextBox 6"/>
          <p:cNvSpPr txBox="1"/>
          <p:nvPr/>
        </p:nvSpPr>
        <p:spPr>
          <a:xfrm>
            <a:off x="323964" y="1690861"/>
            <a:ext cx="7630297" cy="512871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547"/>
              </a:lnSpc>
            </a:pPr>
            <a:endParaRPr sz="800"/>
          </a:p>
          <a:p>
            <a:pPr marL="475014" lvl="1" indent="-237507">
              <a:lnSpc>
                <a:spcPts val="3696"/>
              </a:lnSpc>
              <a:buFont typeface="Arial"/>
              <a:buChar char="•"/>
            </a:pPr>
            <a:r>
              <a:rPr lang="en-US" sz="2200">
                <a:solidFill>
                  <a:srgbClr val="000000"/>
                </a:solidFill>
                <a:latin typeface="Open Sans 1 Bold"/>
              </a:rPr>
              <a:t>Nervous system.</a:t>
            </a:r>
          </a:p>
          <a:p>
            <a:pPr marL="475014" lvl="1" indent="-237507">
              <a:lnSpc>
                <a:spcPts val="3696"/>
              </a:lnSpc>
              <a:buFont typeface="Arial"/>
              <a:buChar char="•"/>
            </a:pPr>
            <a:r>
              <a:rPr lang="en-US" sz="2200">
                <a:solidFill>
                  <a:srgbClr val="000000"/>
                </a:solidFill>
                <a:latin typeface="Open Sans 1 Bold"/>
              </a:rPr>
              <a:t>Immune system.</a:t>
            </a:r>
          </a:p>
          <a:p>
            <a:pPr marL="475014" lvl="1" indent="-237507">
              <a:lnSpc>
                <a:spcPts val="3696"/>
              </a:lnSpc>
              <a:buFont typeface="Arial"/>
              <a:buChar char="•"/>
            </a:pPr>
            <a:r>
              <a:rPr lang="en-US" sz="2200">
                <a:solidFill>
                  <a:srgbClr val="000000"/>
                </a:solidFill>
                <a:latin typeface="Open Sans 1 Bold"/>
              </a:rPr>
              <a:t>Cardiovascular system.</a:t>
            </a:r>
          </a:p>
          <a:p>
            <a:pPr marL="475014" lvl="1" indent="-237507">
              <a:lnSpc>
                <a:spcPts val="3696"/>
              </a:lnSpc>
              <a:buFont typeface="Arial"/>
              <a:buChar char="•"/>
            </a:pPr>
            <a:r>
              <a:rPr lang="en-US" sz="2200">
                <a:solidFill>
                  <a:srgbClr val="000000"/>
                </a:solidFill>
                <a:latin typeface="Open Sans 1 Bold"/>
              </a:rPr>
              <a:t>Respiratory system.</a:t>
            </a:r>
          </a:p>
          <a:p>
            <a:pPr marL="475014" lvl="1" indent="-237507">
              <a:lnSpc>
                <a:spcPts val="3696"/>
              </a:lnSpc>
              <a:buFont typeface="Arial"/>
              <a:buChar char="•"/>
            </a:pPr>
            <a:r>
              <a:rPr lang="en-US" sz="2200">
                <a:solidFill>
                  <a:srgbClr val="000000"/>
                </a:solidFill>
                <a:latin typeface="Open Sans 1 Bold"/>
              </a:rPr>
              <a:t>Reproductive systems </a:t>
            </a:r>
          </a:p>
          <a:p>
            <a:pPr marL="475014" lvl="1" indent="-237507">
              <a:lnSpc>
                <a:spcPts val="3696"/>
              </a:lnSpc>
              <a:buFont typeface="Arial"/>
              <a:buChar char="•"/>
            </a:pPr>
            <a:r>
              <a:rPr lang="en-US" sz="2200">
                <a:solidFill>
                  <a:srgbClr val="000000"/>
                </a:solidFill>
                <a:latin typeface="Open Sans 1 Bold"/>
              </a:rPr>
              <a:t>Musculoskeletal system.</a:t>
            </a:r>
          </a:p>
          <a:p>
            <a:pPr marL="475014" lvl="1" indent="-237507">
              <a:lnSpc>
                <a:spcPts val="3696"/>
              </a:lnSpc>
              <a:buFont typeface="Arial"/>
              <a:buChar char="•"/>
            </a:pPr>
            <a:r>
              <a:rPr lang="en-US" sz="2200">
                <a:solidFill>
                  <a:srgbClr val="000000"/>
                </a:solidFill>
                <a:latin typeface="Open Sans 1 Bold"/>
              </a:rPr>
              <a:t>Integumentary system </a:t>
            </a:r>
          </a:p>
          <a:p>
            <a:pPr>
              <a:lnSpc>
                <a:spcPts val="3696"/>
              </a:lnSpc>
            </a:pPr>
            <a:r>
              <a:rPr lang="en-US" sz="2200">
                <a:solidFill>
                  <a:srgbClr val="000000"/>
                </a:solidFill>
                <a:latin typeface="Open Sans 1 Bold"/>
              </a:rPr>
              <a:t>       (skin, hair, nails, glands and nerves).</a:t>
            </a:r>
          </a:p>
          <a:p>
            <a:pPr>
              <a:lnSpc>
                <a:spcPts val="3696"/>
              </a:lnSpc>
            </a:pPr>
            <a:endParaRPr lang="en-US" sz="2200">
              <a:solidFill>
                <a:srgbClr val="000000"/>
              </a:solidFill>
              <a:latin typeface="Open Sans 1 Bold"/>
            </a:endParaRPr>
          </a:p>
          <a:p>
            <a:pPr>
              <a:lnSpc>
                <a:spcPts val="3547"/>
              </a:lnSpc>
              <a:spcBef>
                <a:spcPct val="0"/>
              </a:spcBef>
            </a:pPr>
            <a:endParaRPr lang="en-US" sz="2200">
              <a:solidFill>
                <a:srgbClr val="000000"/>
              </a:solidFill>
              <a:latin typeface="Open Sans 1 Bold"/>
            </a:endParaRPr>
          </a:p>
        </p:txBody>
      </p:sp>
      <p:sp>
        <p:nvSpPr>
          <p:cNvPr id="7" name="TextBox 7"/>
          <p:cNvSpPr txBox="1"/>
          <p:nvPr/>
        </p:nvSpPr>
        <p:spPr>
          <a:xfrm>
            <a:off x="5327551" y="2066442"/>
            <a:ext cx="6178649" cy="24358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03793" lvl="1" indent="-251896">
              <a:lnSpc>
                <a:spcPts val="3920"/>
              </a:lnSpc>
              <a:buFont typeface="Arial"/>
              <a:buChar char="•"/>
            </a:pPr>
            <a:r>
              <a:rPr lang="en-US" sz="2333">
                <a:solidFill>
                  <a:srgbClr val="000000"/>
                </a:solidFill>
                <a:latin typeface="Open Sans Bold"/>
              </a:rPr>
              <a:t>Helping control your metabolism.</a:t>
            </a:r>
          </a:p>
          <a:p>
            <a:pPr marL="503793" lvl="1" indent="-251896">
              <a:lnSpc>
                <a:spcPts val="3920"/>
              </a:lnSpc>
              <a:buFont typeface="Arial"/>
              <a:buChar char="•"/>
            </a:pPr>
            <a:r>
              <a:rPr lang="en-US" sz="2333">
                <a:solidFill>
                  <a:srgbClr val="000000"/>
                </a:solidFill>
                <a:latin typeface="Open Sans Bold"/>
              </a:rPr>
              <a:t>Suppressing inflammation.</a:t>
            </a:r>
          </a:p>
          <a:p>
            <a:pPr marL="503793" lvl="1" indent="-251896">
              <a:lnSpc>
                <a:spcPts val="3920"/>
              </a:lnSpc>
              <a:buFont typeface="Arial"/>
              <a:buChar char="•"/>
            </a:pPr>
            <a:r>
              <a:rPr lang="en-US" sz="2333">
                <a:solidFill>
                  <a:srgbClr val="000000"/>
                </a:solidFill>
                <a:latin typeface="Open Sans Bold"/>
              </a:rPr>
              <a:t>Regulating blood pressure.</a:t>
            </a:r>
          </a:p>
          <a:p>
            <a:pPr marL="503793" lvl="1" indent="-251896">
              <a:lnSpc>
                <a:spcPts val="3920"/>
              </a:lnSpc>
              <a:buFont typeface="Arial"/>
              <a:buChar char="•"/>
            </a:pPr>
            <a:r>
              <a:rPr lang="en-US" sz="2333">
                <a:solidFill>
                  <a:srgbClr val="000000"/>
                </a:solidFill>
                <a:latin typeface="Open Sans Bold"/>
              </a:rPr>
              <a:t>Regulating blood sugar.</a:t>
            </a:r>
          </a:p>
          <a:p>
            <a:pPr marL="503793" lvl="1" indent="-251896">
              <a:lnSpc>
                <a:spcPts val="3920"/>
              </a:lnSpc>
              <a:buFont typeface="Arial"/>
              <a:buChar char="•"/>
            </a:pPr>
            <a:r>
              <a:rPr lang="en-US" sz="2333">
                <a:solidFill>
                  <a:srgbClr val="000000"/>
                </a:solidFill>
                <a:latin typeface="Open Sans Bold"/>
              </a:rPr>
              <a:t>Helping control your sleep-wake cycle.</a:t>
            </a:r>
          </a:p>
        </p:txBody>
      </p:sp>
    </p:spTree>
    <p:extLst>
      <p:ext uri="{BB962C8B-B14F-4D97-AF65-F5344CB8AC3E}">
        <p14:creationId xmlns:p14="http://schemas.microsoft.com/office/powerpoint/2010/main" val="2314564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397691"/>
            <a:ext cx="10733794" cy="5774509"/>
          </a:xfrm>
          <a:custGeom>
            <a:avLst/>
            <a:gdLst/>
            <a:ahLst/>
            <a:cxnLst/>
            <a:rect l="l" t="t" r="r" b="b"/>
            <a:pathLst>
              <a:path w="16100691" h="8661764">
                <a:moveTo>
                  <a:pt x="0" y="0"/>
                </a:moveTo>
                <a:lnTo>
                  <a:pt x="16100691" y="0"/>
                </a:lnTo>
                <a:lnTo>
                  <a:pt x="16100691" y="8661764"/>
                </a:lnTo>
                <a:lnTo>
                  <a:pt x="0" y="8661764"/>
                </a:lnTo>
                <a:lnTo>
                  <a:pt x="0" y="0"/>
                </a:lnTo>
                <a:close/>
              </a:path>
            </a:pathLst>
          </a:custGeom>
          <a:blipFill>
            <a:blip r:embed="rId3"/>
            <a:stretch>
              <a:fillRect/>
            </a:stretch>
          </a:blipFill>
        </p:spPr>
        <p:txBody>
          <a:bodyPr/>
          <a:lstStyle/>
          <a:p>
            <a:endParaRPr lang="en-US"/>
          </a:p>
        </p:txBody>
      </p:sp>
      <p:sp>
        <p:nvSpPr>
          <p:cNvPr id="3" name="Freeform 3"/>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95234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947" y="779397"/>
            <a:ext cx="4202219" cy="1919639"/>
          </a:xfrm>
          <a:custGeom>
            <a:avLst/>
            <a:gdLst/>
            <a:ahLst/>
            <a:cxnLst/>
            <a:rect l="l" t="t" r="r" b="b"/>
            <a:pathLst>
              <a:path w="6303329" h="2879459">
                <a:moveTo>
                  <a:pt x="0" y="0"/>
                </a:moveTo>
                <a:lnTo>
                  <a:pt x="6303329" y="0"/>
                </a:lnTo>
                <a:lnTo>
                  <a:pt x="6303329" y="2879459"/>
                </a:lnTo>
                <a:lnTo>
                  <a:pt x="0" y="2879459"/>
                </a:lnTo>
                <a:lnTo>
                  <a:pt x="0" y="0"/>
                </a:lnTo>
                <a:close/>
              </a:path>
            </a:pathLst>
          </a:custGeom>
          <a:blipFill>
            <a:blip r:embed="rId2"/>
            <a:stretch>
              <a:fillRect l="-113592" t="-48243" r="-20237" b="-372300"/>
            </a:stretch>
          </a:blipFill>
        </p:spPr>
        <p:txBody>
          <a:bodyPr/>
          <a:lstStyle/>
          <a:p>
            <a:endParaRPr lang="en-US"/>
          </a:p>
        </p:txBody>
      </p:sp>
      <p:sp>
        <p:nvSpPr>
          <p:cNvPr id="3" name="Freeform 3"/>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Freeform 4"/>
          <p:cNvSpPr/>
          <p:nvPr/>
        </p:nvSpPr>
        <p:spPr>
          <a:xfrm>
            <a:off x="4865205" y="478986"/>
            <a:ext cx="7180613" cy="5385459"/>
          </a:xfrm>
          <a:custGeom>
            <a:avLst/>
            <a:gdLst/>
            <a:ahLst/>
            <a:cxnLst/>
            <a:rect l="l" t="t" r="r" b="b"/>
            <a:pathLst>
              <a:path w="10770919" h="8078189">
                <a:moveTo>
                  <a:pt x="0" y="0"/>
                </a:moveTo>
                <a:lnTo>
                  <a:pt x="10770919" y="0"/>
                </a:lnTo>
                <a:lnTo>
                  <a:pt x="10770919" y="8078190"/>
                </a:lnTo>
                <a:lnTo>
                  <a:pt x="0" y="807819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305946" y="3171715"/>
            <a:ext cx="4355699" cy="2608576"/>
            <a:chOff x="0" y="0"/>
            <a:chExt cx="1720770" cy="1030548"/>
          </a:xfrm>
        </p:grpSpPr>
        <p:sp>
          <p:nvSpPr>
            <p:cNvPr id="6" name="Freeform 6"/>
            <p:cNvSpPr/>
            <p:nvPr/>
          </p:nvSpPr>
          <p:spPr>
            <a:xfrm>
              <a:off x="0" y="0"/>
              <a:ext cx="1720770" cy="1030548"/>
            </a:xfrm>
            <a:custGeom>
              <a:avLst/>
              <a:gdLst/>
              <a:ahLst/>
              <a:cxnLst/>
              <a:rect l="l" t="t" r="r" b="b"/>
              <a:pathLst>
                <a:path w="1720770" h="1030548">
                  <a:moveTo>
                    <a:pt x="60432" y="0"/>
                  </a:moveTo>
                  <a:lnTo>
                    <a:pt x="1660337" y="0"/>
                  </a:lnTo>
                  <a:cubicBezTo>
                    <a:pt x="1676365" y="0"/>
                    <a:pt x="1691736" y="6367"/>
                    <a:pt x="1703069" y="17700"/>
                  </a:cubicBezTo>
                  <a:cubicBezTo>
                    <a:pt x="1714403" y="29034"/>
                    <a:pt x="1720770" y="44405"/>
                    <a:pt x="1720770" y="60432"/>
                  </a:cubicBezTo>
                  <a:lnTo>
                    <a:pt x="1720770" y="970116"/>
                  </a:lnTo>
                  <a:cubicBezTo>
                    <a:pt x="1720770" y="986144"/>
                    <a:pt x="1714403" y="1001515"/>
                    <a:pt x="1703069" y="1012848"/>
                  </a:cubicBezTo>
                  <a:cubicBezTo>
                    <a:pt x="1691736" y="1024181"/>
                    <a:pt x="1676365" y="1030548"/>
                    <a:pt x="1660337" y="1030548"/>
                  </a:cubicBezTo>
                  <a:lnTo>
                    <a:pt x="60432" y="1030548"/>
                  </a:lnTo>
                  <a:cubicBezTo>
                    <a:pt x="44405" y="1030548"/>
                    <a:pt x="29034" y="1024181"/>
                    <a:pt x="17700" y="1012848"/>
                  </a:cubicBezTo>
                  <a:cubicBezTo>
                    <a:pt x="6367" y="1001515"/>
                    <a:pt x="0" y="986144"/>
                    <a:pt x="0" y="970116"/>
                  </a:cubicBezTo>
                  <a:lnTo>
                    <a:pt x="0" y="60432"/>
                  </a:lnTo>
                  <a:cubicBezTo>
                    <a:pt x="0" y="44405"/>
                    <a:pt x="6367" y="29034"/>
                    <a:pt x="17700" y="17700"/>
                  </a:cubicBezTo>
                  <a:cubicBezTo>
                    <a:pt x="29034" y="6367"/>
                    <a:pt x="44405" y="0"/>
                    <a:pt x="60432" y="0"/>
                  </a:cubicBezTo>
                  <a:close/>
                </a:path>
              </a:pathLst>
            </a:custGeom>
            <a:solidFill>
              <a:srgbClr val="1875D2"/>
            </a:solidFill>
          </p:spPr>
          <p:txBody>
            <a:bodyPr/>
            <a:lstStyle/>
            <a:p>
              <a:endParaRPr lang="en-US"/>
            </a:p>
          </p:txBody>
        </p:sp>
        <p:sp>
          <p:nvSpPr>
            <p:cNvPr id="7" name="TextBox 7"/>
            <p:cNvSpPr txBox="1"/>
            <p:nvPr/>
          </p:nvSpPr>
          <p:spPr>
            <a:xfrm>
              <a:off x="0" y="-28575"/>
              <a:ext cx="1720770" cy="105912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8" name="TextBox 8"/>
          <p:cNvSpPr txBox="1"/>
          <p:nvPr/>
        </p:nvSpPr>
        <p:spPr>
          <a:xfrm>
            <a:off x="425293" y="3390900"/>
            <a:ext cx="4117007" cy="214763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84"/>
              </a:lnSpc>
              <a:spcBef>
                <a:spcPct val="0"/>
              </a:spcBef>
            </a:pPr>
            <a:r>
              <a:rPr lang="en-US" sz="2417">
                <a:solidFill>
                  <a:srgbClr val="FFFFFF"/>
                </a:solidFill>
                <a:latin typeface="Montserrat Extra-Bold Bold"/>
              </a:rPr>
              <a:t>2022 HAD THE HIGHEST RATES OF SUICIDE </a:t>
            </a:r>
          </a:p>
          <a:p>
            <a:pPr algn="ctr">
              <a:lnSpc>
                <a:spcPts val="3384"/>
              </a:lnSpc>
              <a:spcBef>
                <a:spcPct val="0"/>
              </a:spcBef>
            </a:pPr>
            <a:r>
              <a:rPr lang="en-US" sz="2417">
                <a:solidFill>
                  <a:srgbClr val="FFFFFF"/>
                </a:solidFill>
                <a:latin typeface="Montserrat Extra-Bold Bold"/>
              </a:rPr>
              <a:t>IN AMERICA THAN ANY OTHER YEAR ON RECORD PER THE CDC.</a:t>
            </a:r>
          </a:p>
        </p:txBody>
      </p:sp>
      <p:sp>
        <p:nvSpPr>
          <p:cNvPr id="9" name="TextBox 9"/>
          <p:cNvSpPr txBox="1"/>
          <p:nvPr/>
        </p:nvSpPr>
        <p:spPr>
          <a:xfrm>
            <a:off x="670868" y="6377880"/>
            <a:ext cx="871835" cy="20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CDC</a:t>
            </a:r>
          </a:p>
        </p:txBody>
      </p:sp>
    </p:spTree>
    <p:extLst>
      <p:ext uri="{BB962C8B-B14F-4D97-AF65-F5344CB8AC3E}">
        <p14:creationId xmlns:p14="http://schemas.microsoft.com/office/powerpoint/2010/main" val="2212687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33162" y="1296059"/>
            <a:ext cx="9235381" cy="14080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93"/>
              </a:lnSpc>
            </a:pPr>
            <a:r>
              <a:rPr lang="en-US" sz="4066">
                <a:solidFill>
                  <a:srgbClr val="000000"/>
                </a:solidFill>
                <a:latin typeface="Open Sans Bold Bold"/>
              </a:rPr>
              <a:t>THE PERFECT STORM:  </a:t>
            </a:r>
          </a:p>
          <a:p>
            <a:pPr algn="ctr">
              <a:lnSpc>
                <a:spcPts val="5693"/>
              </a:lnSpc>
              <a:spcBef>
                <a:spcPct val="0"/>
              </a:spcBef>
            </a:pPr>
            <a:r>
              <a:rPr lang="en-US" sz="4066">
                <a:solidFill>
                  <a:srgbClr val="000000"/>
                </a:solidFill>
                <a:latin typeface="Open Sans Bold Bold"/>
              </a:rPr>
              <a:t>NATIONAL MENTAL HEALTH CRISIS </a:t>
            </a:r>
          </a:p>
        </p:txBody>
      </p:sp>
      <p:sp>
        <p:nvSpPr>
          <p:cNvPr id="3" name="Freeform 3"/>
          <p:cNvSpPr/>
          <p:nvPr/>
        </p:nvSpPr>
        <p:spPr>
          <a:xfrm>
            <a:off x="4920229" y="3070738"/>
            <a:ext cx="2137043" cy="2189033"/>
          </a:xfrm>
          <a:custGeom>
            <a:avLst/>
            <a:gdLst/>
            <a:ahLst/>
            <a:cxnLst/>
            <a:rect l="l" t="t" r="r" b="b"/>
            <a:pathLst>
              <a:path w="3205564" h="3283549">
                <a:moveTo>
                  <a:pt x="0" y="0"/>
                </a:moveTo>
                <a:lnTo>
                  <a:pt x="3205564" y="0"/>
                </a:lnTo>
                <a:lnTo>
                  <a:pt x="3205564" y="3283549"/>
                </a:lnTo>
                <a:lnTo>
                  <a:pt x="0" y="3283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70007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24400" y="270613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4"/>
            <a:stretch>
              <a:fillRect/>
            </a:stretch>
          </a:blipFill>
        </p:spPr>
        <p:txBody>
          <a:bodyPr/>
          <a:lstStyle/>
          <a:p>
            <a:endParaRPr lang="en-US"/>
          </a:p>
        </p:txBody>
      </p:sp>
      <p:sp>
        <p:nvSpPr>
          <p:cNvPr id="4" name="Freeform 4"/>
          <p:cNvSpPr/>
          <p:nvPr/>
        </p:nvSpPr>
        <p:spPr>
          <a:xfrm>
            <a:off x="359832" y="493983"/>
            <a:ext cx="1769996" cy="1769996"/>
          </a:xfrm>
          <a:custGeom>
            <a:avLst/>
            <a:gdLst/>
            <a:ahLst/>
            <a:cxnLst/>
            <a:rect l="l" t="t" r="r" b="b"/>
            <a:pathLst>
              <a:path w="2654994" h="2654994">
                <a:moveTo>
                  <a:pt x="0" y="0"/>
                </a:moveTo>
                <a:lnTo>
                  <a:pt x="2654994" y="0"/>
                </a:lnTo>
                <a:lnTo>
                  <a:pt x="2654994" y="2654994"/>
                </a:lnTo>
                <a:lnTo>
                  <a:pt x="0" y="26549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325427" y="667174"/>
            <a:ext cx="9541147" cy="15968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507"/>
              </a:lnSpc>
            </a:pPr>
            <a:r>
              <a:rPr lang="en-US" sz="4067">
                <a:solidFill>
                  <a:srgbClr val="000000"/>
                </a:solidFill>
                <a:latin typeface="Open Sans Bold Bold"/>
              </a:rPr>
              <a:t>STRESS &amp; MENTAL HEALTH </a:t>
            </a:r>
          </a:p>
          <a:p>
            <a:pPr algn="ctr">
              <a:lnSpc>
                <a:spcPts val="6507"/>
              </a:lnSpc>
            </a:pPr>
            <a:r>
              <a:rPr lang="en-US" sz="4067">
                <a:solidFill>
                  <a:srgbClr val="000000"/>
                </a:solidFill>
                <a:latin typeface="Open Sans Bold Bold"/>
              </a:rPr>
              <a:t>IN THE WORKPLACE</a:t>
            </a:r>
          </a:p>
        </p:txBody>
      </p:sp>
    </p:spTree>
    <p:extLst>
      <p:ext uri="{BB962C8B-B14F-4D97-AF65-F5344CB8AC3E}">
        <p14:creationId xmlns:p14="http://schemas.microsoft.com/office/powerpoint/2010/main" val="2232463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98902" y="1691880"/>
            <a:ext cx="3491833" cy="2327889"/>
          </a:xfrm>
          <a:custGeom>
            <a:avLst/>
            <a:gdLst/>
            <a:ahLst/>
            <a:cxnLst/>
            <a:rect l="l" t="t" r="r" b="b"/>
            <a:pathLst>
              <a:path w="5237750" h="3491833">
                <a:moveTo>
                  <a:pt x="0" y="0"/>
                </a:moveTo>
                <a:lnTo>
                  <a:pt x="5237751" y="0"/>
                </a:lnTo>
                <a:lnTo>
                  <a:pt x="5237751" y="3491833"/>
                </a:lnTo>
                <a:lnTo>
                  <a:pt x="0" y="3491833"/>
                </a:lnTo>
                <a:lnTo>
                  <a:pt x="0" y="0"/>
                </a:lnTo>
                <a:close/>
              </a:path>
            </a:pathLst>
          </a:custGeom>
          <a:blipFill>
            <a:blip r:embed="rId3"/>
            <a:stretch>
              <a:fillRect/>
            </a:stretch>
          </a:blipFill>
        </p:spPr>
        <p:txBody>
          <a:bodyPr/>
          <a:lstStyle/>
          <a:p>
            <a:endParaRPr lang="en-US"/>
          </a:p>
        </p:txBody>
      </p:sp>
      <p:sp>
        <p:nvSpPr>
          <p:cNvPr id="3" name="Freeform 3"/>
          <p:cNvSpPr/>
          <p:nvPr/>
        </p:nvSpPr>
        <p:spPr>
          <a:xfrm>
            <a:off x="685800" y="1712993"/>
            <a:ext cx="3631692" cy="2389219"/>
          </a:xfrm>
          <a:custGeom>
            <a:avLst/>
            <a:gdLst/>
            <a:ahLst/>
            <a:cxnLst/>
            <a:rect l="l" t="t" r="r" b="b"/>
            <a:pathLst>
              <a:path w="5447538" h="3583829">
                <a:moveTo>
                  <a:pt x="0" y="0"/>
                </a:moveTo>
                <a:lnTo>
                  <a:pt x="5447538" y="0"/>
                </a:lnTo>
                <a:lnTo>
                  <a:pt x="5447538" y="3583829"/>
                </a:lnTo>
                <a:lnTo>
                  <a:pt x="0" y="3583829"/>
                </a:lnTo>
                <a:lnTo>
                  <a:pt x="0" y="0"/>
                </a:lnTo>
                <a:close/>
              </a:path>
            </a:pathLst>
          </a:custGeom>
          <a:blipFill>
            <a:blip r:embed="rId4"/>
            <a:stretch>
              <a:fillRect t="-3063" r="-1705"/>
            </a:stretch>
          </a:blipFill>
        </p:spPr>
        <p:txBody>
          <a:bodyPr/>
          <a:lstStyle/>
          <a:p>
            <a:endParaRPr lang="en-US"/>
          </a:p>
        </p:txBody>
      </p:sp>
      <p:sp>
        <p:nvSpPr>
          <p:cNvPr id="4" name="Freeform 4"/>
          <p:cNvSpPr/>
          <p:nvPr/>
        </p:nvSpPr>
        <p:spPr>
          <a:xfrm>
            <a:off x="711537" y="4260962"/>
            <a:ext cx="3580219" cy="2386813"/>
          </a:xfrm>
          <a:custGeom>
            <a:avLst/>
            <a:gdLst/>
            <a:ahLst/>
            <a:cxnLst/>
            <a:rect l="l" t="t" r="r" b="b"/>
            <a:pathLst>
              <a:path w="5370328" h="3580219">
                <a:moveTo>
                  <a:pt x="0" y="0"/>
                </a:moveTo>
                <a:lnTo>
                  <a:pt x="5370328" y="0"/>
                </a:lnTo>
                <a:lnTo>
                  <a:pt x="5370328" y="3580219"/>
                </a:lnTo>
                <a:lnTo>
                  <a:pt x="0" y="3580219"/>
                </a:lnTo>
                <a:lnTo>
                  <a:pt x="0" y="0"/>
                </a:lnTo>
                <a:close/>
              </a:path>
            </a:pathLst>
          </a:custGeom>
          <a:blipFill>
            <a:blip r:embed="rId5"/>
            <a:stretch>
              <a:fillRect/>
            </a:stretch>
          </a:blipFill>
        </p:spPr>
        <p:txBody>
          <a:bodyPr/>
          <a:lstStyle/>
          <a:p>
            <a:endParaRPr lang="en-US"/>
          </a:p>
        </p:txBody>
      </p:sp>
      <p:sp>
        <p:nvSpPr>
          <p:cNvPr id="5" name="Freeform 5"/>
          <p:cNvSpPr/>
          <p:nvPr/>
        </p:nvSpPr>
        <p:spPr>
          <a:xfrm>
            <a:off x="4596794" y="4280678"/>
            <a:ext cx="3519973" cy="2347382"/>
          </a:xfrm>
          <a:custGeom>
            <a:avLst/>
            <a:gdLst/>
            <a:ahLst/>
            <a:cxnLst/>
            <a:rect l="l" t="t" r="r" b="b"/>
            <a:pathLst>
              <a:path w="5279960" h="3521073">
                <a:moveTo>
                  <a:pt x="0" y="0"/>
                </a:moveTo>
                <a:lnTo>
                  <a:pt x="5279959" y="0"/>
                </a:lnTo>
                <a:lnTo>
                  <a:pt x="5279959" y="3521073"/>
                </a:lnTo>
                <a:lnTo>
                  <a:pt x="0" y="3521073"/>
                </a:lnTo>
                <a:lnTo>
                  <a:pt x="0" y="0"/>
                </a:lnTo>
                <a:close/>
              </a:path>
            </a:pathLst>
          </a:custGeom>
          <a:blipFill>
            <a:blip r:embed="rId6"/>
            <a:stretch>
              <a:fillRect/>
            </a:stretch>
          </a:blipFill>
        </p:spPr>
        <p:txBody>
          <a:bodyPr/>
          <a:lstStyle/>
          <a:p>
            <a:endParaRPr lang="en-US"/>
          </a:p>
        </p:txBody>
      </p:sp>
      <p:sp>
        <p:nvSpPr>
          <p:cNvPr id="6" name="Freeform 6"/>
          <p:cNvSpPr/>
          <p:nvPr/>
        </p:nvSpPr>
        <p:spPr>
          <a:xfrm>
            <a:off x="8421566" y="4229319"/>
            <a:ext cx="3602437" cy="2404627"/>
          </a:xfrm>
          <a:custGeom>
            <a:avLst/>
            <a:gdLst/>
            <a:ahLst/>
            <a:cxnLst/>
            <a:rect l="l" t="t" r="r" b="b"/>
            <a:pathLst>
              <a:path w="5403656" h="3606940">
                <a:moveTo>
                  <a:pt x="0" y="0"/>
                </a:moveTo>
                <a:lnTo>
                  <a:pt x="5403656" y="0"/>
                </a:lnTo>
                <a:lnTo>
                  <a:pt x="5403656" y="3606940"/>
                </a:lnTo>
                <a:lnTo>
                  <a:pt x="0" y="3606940"/>
                </a:lnTo>
                <a:lnTo>
                  <a:pt x="0" y="0"/>
                </a:lnTo>
                <a:close/>
              </a:path>
            </a:pathLst>
          </a:custGeom>
          <a:blipFill>
            <a:blip r:embed="rId7"/>
            <a:stretch>
              <a:fillRect/>
            </a:stretch>
          </a:blipFill>
        </p:spPr>
        <p:txBody>
          <a:bodyPr/>
          <a:lstStyle/>
          <a:p>
            <a:endParaRPr lang="en-US"/>
          </a:p>
        </p:txBody>
      </p:sp>
      <p:sp>
        <p:nvSpPr>
          <p:cNvPr id="7" name="Freeform 7"/>
          <p:cNvSpPr/>
          <p:nvPr/>
        </p:nvSpPr>
        <p:spPr>
          <a:xfrm>
            <a:off x="4596793" y="1712993"/>
            <a:ext cx="3460164" cy="2306776"/>
          </a:xfrm>
          <a:custGeom>
            <a:avLst/>
            <a:gdLst/>
            <a:ahLst/>
            <a:cxnLst/>
            <a:rect l="l" t="t" r="r" b="b"/>
            <a:pathLst>
              <a:path w="5190246" h="3460164">
                <a:moveTo>
                  <a:pt x="0" y="0"/>
                </a:moveTo>
                <a:lnTo>
                  <a:pt x="5190246" y="0"/>
                </a:lnTo>
                <a:lnTo>
                  <a:pt x="5190246" y="3460164"/>
                </a:lnTo>
                <a:lnTo>
                  <a:pt x="0" y="3460164"/>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1925928" y="208124"/>
            <a:ext cx="8525967" cy="12721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spcBef>
                <a:spcPct val="0"/>
              </a:spcBef>
            </a:pPr>
            <a:r>
              <a:rPr lang="en-US" sz="3667">
                <a:solidFill>
                  <a:srgbClr val="000000"/>
                </a:solidFill>
                <a:latin typeface="Open Sans Bold Bold"/>
              </a:rPr>
              <a:t>OUR WORK ENVIRONMENTS PLAY A </a:t>
            </a:r>
          </a:p>
          <a:p>
            <a:pPr algn="ctr">
              <a:lnSpc>
                <a:spcPts val="5134"/>
              </a:lnSpc>
              <a:spcBef>
                <a:spcPct val="0"/>
              </a:spcBef>
            </a:pPr>
            <a:r>
              <a:rPr lang="en-US" sz="3667">
                <a:solidFill>
                  <a:srgbClr val="000000"/>
                </a:solidFill>
                <a:latin typeface="Open Sans Bold Bold"/>
              </a:rPr>
              <a:t>SIGNIFICANT ROLE IN OUR LIVES.</a:t>
            </a:r>
          </a:p>
        </p:txBody>
      </p:sp>
    </p:spTree>
    <p:extLst>
      <p:ext uri="{BB962C8B-B14F-4D97-AF65-F5344CB8AC3E}">
        <p14:creationId xmlns:p14="http://schemas.microsoft.com/office/powerpoint/2010/main" val="549602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0111" y="475997"/>
            <a:ext cx="11308959" cy="2252195"/>
          </a:xfrm>
          <a:custGeom>
            <a:avLst/>
            <a:gdLst/>
            <a:ahLst/>
            <a:cxnLst/>
            <a:rect l="l" t="t" r="r" b="b"/>
            <a:pathLst>
              <a:path w="16963438" h="3378292">
                <a:moveTo>
                  <a:pt x="0" y="0"/>
                </a:moveTo>
                <a:lnTo>
                  <a:pt x="16963437" y="0"/>
                </a:lnTo>
                <a:lnTo>
                  <a:pt x="16963437" y="3378292"/>
                </a:lnTo>
                <a:lnTo>
                  <a:pt x="0" y="3378292"/>
                </a:lnTo>
                <a:lnTo>
                  <a:pt x="0" y="0"/>
                </a:lnTo>
                <a:close/>
              </a:path>
            </a:pathLst>
          </a:custGeom>
          <a:blipFill>
            <a:blip r:embed="rId2"/>
            <a:stretch>
              <a:fillRect t="-160648" b="-389167"/>
            </a:stretch>
          </a:blipFill>
        </p:spPr>
        <p:txBody>
          <a:bodyPr/>
          <a:lstStyle/>
          <a:p>
            <a:endParaRPr lang="en-US"/>
          </a:p>
        </p:txBody>
      </p:sp>
      <p:sp>
        <p:nvSpPr>
          <p:cNvPr id="3" name="Freeform 3"/>
          <p:cNvSpPr/>
          <p:nvPr/>
        </p:nvSpPr>
        <p:spPr>
          <a:xfrm>
            <a:off x="473993" y="3160096"/>
            <a:ext cx="11185077" cy="2583029"/>
          </a:xfrm>
          <a:custGeom>
            <a:avLst/>
            <a:gdLst/>
            <a:ahLst/>
            <a:cxnLst/>
            <a:rect l="l" t="t" r="r" b="b"/>
            <a:pathLst>
              <a:path w="16777615" h="3874543">
                <a:moveTo>
                  <a:pt x="0" y="0"/>
                </a:moveTo>
                <a:lnTo>
                  <a:pt x="16777615" y="0"/>
                </a:lnTo>
                <a:lnTo>
                  <a:pt x="16777615" y="3874543"/>
                </a:lnTo>
                <a:lnTo>
                  <a:pt x="0" y="3874543"/>
                </a:lnTo>
                <a:lnTo>
                  <a:pt x="0" y="0"/>
                </a:lnTo>
                <a:close/>
              </a:path>
            </a:pathLst>
          </a:custGeom>
          <a:blipFill>
            <a:blip r:embed="rId2"/>
            <a:stretch>
              <a:fillRect t="-221247" b="-239133"/>
            </a:stretch>
          </a:blipFill>
        </p:spPr>
        <p:txBody>
          <a:bodyPr/>
          <a:lstStyle/>
          <a:p>
            <a:endParaRPr lang="en-US"/>
          </a:p>
        </p:txBody>
      </p:sp>
      <p:sp>
        <p:nvSpPr>
          <p:cNvPr id="4" name="TextBox 4"/>
          <p:cNvSpPr txBox="1"/>
          <p:nvPr/>
        </p:nvSpPr>
        <p:spPr>
          <a:xfrm>
            <a:off x="693550" y="6231772"/>
            <a:ext cx="2266653" cy="6392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Mental Health America </a:t>
            </a:r>
          </a:p>
          <a:p>
            <a:pPr algn="ctr">
              <a:lnSpc>
                <a:spcPts val="1680"/>
              </a:lnSpc>
            </a:pPr>
            <a:r>
              <a:rPr lang="en-US" sz="1200">
                <a:solidFill>
                  <a:srgbClr val="000000"/>
                </a:solidFill>
                <a:latin typeface="Open Sans 2"/>
              </a:rPr>
              <a:t>MIND THE WORKPLACE REPORT</a:t>
            </a:r>
          </a:p>
        </p:txBody>
      </p:sp>
      <p:sp>
        <p:nvSpPr>
          <p:cNvPr id="5" name="Freeform 5"/>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178905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8087" y="1795683"/>
            <a:ext cx="4084707" cy="2974354"/>
          </a:xfrm>
          <a:custGeom>
            <a:avLst/>
            <a:gdLst/>
            <a:ahLst/>
            <a:cxnLst/>
            <a:rect l="l" t="t" r="r" b="b"/>
            <a:pathLst>
              <a:path w="6127061" h="4461531">
                <a:moveTo>
                  <a:pt x="0" y="0"/>
                </a:moveTo>
                <a:lnTo>
                  <a:pt x="6127060" y="0"/>
                </a:lnTo>
                <a:lnTo>
                  <a:pt x="6127060" y="4461531"/>
                </a:lnTo>
                <a:lnTo>
                  <a:pt x="0" y="4461531"/>
                </a:lnTo>
                <a:lnTo>
                  <a:pt x="0" y="0"/>
                </a:lnTo>
                <a:close/>
              </a:path>
            </a:pathLst>
          </a:custGeom>
          <a:blipFill>
            <a:blip r:embed="rId2"/>
            <a:stretch>
              <a:fillRect b="-219504"/>
            </a:stretch>
          </a:blipFill>
        </p:spPr>
        <p:txBody>
          <a:bodyPr/>
          <a:lstStyle/>
          <a:p>
            <a:endParaRPr lang="en-US"/>
          </a:p>
        </p:txBody>
      </p:sp>
      <p:sp>
        <p:nvSpPr>
          <p:cNvPr id="3" name="Freeform 3"/>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Freeform 4"/>
          <p:cNvSpPr/>
          <p:nvPr/>
        </p:nvSpPr>
        <p:spPr>
          <a:xfrm>
            <a:off x="8116953" y="1572092"/>
            <a:ext cx="3815059" cy="2198966"/>
          </a:xfrm>
          <a:custGeom>
            <a:avLst/>
            <a:gdLst/>
            <a:ahLst/>
            <a:cxnLst/>
            <a:rect l="l" t="t" r="r" b="b"/>
            <a:pathLst>
              <a:path w="5722588" h="3298449">
                <a:moveTo>
                  <a:pt x="0" y="0"/>
                </a:moveTo>
                <a:lnTo>
                  <a:pt x="5722587" y="0"/>
                </a:lnTo>
                <a:lnTo>
                  <a:pt x="5722587" y="3298449"/>
                </a:lnTo>
                <a:lnTo>
                  <a:pt x="0" y="3298449"/>
                </a:lnTo>
                <a:lnTo>
                  <a:pt x="0" y="0"/>
                </a:lnTo>
                <a:close/>
              </a:path>
            </a:pathLst>
          </a:custGeom>
          <a:blipFill>
            <a:blip r:embed="rId2"/>
            <a:stretch>
              <a:fillRect t="-120074" b="-183562"/>
            </a:stretch>
          </a:blipFill>
        </p:spPr>
        <p:txBody>
          <a:bodyPr/>
          <a:lstStyle/>
          <a:p>
            <a:endParaRPr lang="en-US"/>
          </a:p>
        </p:txBody>
      </p:sp>
      <p:sp>
        <p:nvSpPr>
          <p:cNvPr id="5" name="Freeform 5"/>
          <p:cNvSpPr/>
          <p:nvPr/>
        </p:nvSpPr>
        <p:spPr>
          <a:xfrm>
            <a:off x="4496872" y="1476098"/>
            <a:ext cx="3557095" cy="3719821"/>
          </a:xfrm>
          <a:custGeom>
            <a:avLst/>
            <a:gdLst/>
            <a:ahLst/>
            <a:cxnLst/>
            <a:rect l="l" t="t" r="r" b="b"/>
            <a:pathLst>
              <a:path w="5335643" h="5579731">
                <a:moveTo>
                  <a:pt x="0" y="0"/>
                </a:moveTo>
                <a:lnTo>
                  <a:pt x="5335643" y="0"/>
                </a:lnTo>
                <a:lnTo>
                  <a:pt x="5335643" y="5579731"/>
                </a:lnTo>
                <a:lnTo>
                  <a:pt x="0" y="5579731"/>
                </a:lnTo>
                <a:lnTo>
                  <a:pt x="0" y="0"/>
                </a:lnTo>
                <a:close/>
              </a:path>
            </a:pathLst>
          </a:custGeom>
          <a:blipFill>
            <a:blip r:embed="rId2"/>
            <a:stretch>
              <a:fillRect t="-122475"/>
            </a:stretch>
          </a:blipFill>
        </p:spPr>
        <p:txBody>
          <a:bodyPr/>
          <a:lstStyle/>
          <a:p>
            <a:endParaRPr lang="en-US"/>
          </a:p>
        </p:txBody>
      </p:sp>
      <p:sp>
        <p:nvSpPr>
          <p:cNvPr id="6" name="Freeform 6"/>
          <p:cNvSpPr/>
          <p:nvPr/>
        </p:nvSpPr>
        <p:spPr>
          <a:xfrm>
            <a:off x="350111" y="475997"/>
            <a:ext cx="11308959" cy="638151"/>
          </a:xfrm>
          <a:custGeom>
            <a:avLst/>
            <a:gdLst/>
            <a:ahLst/>
            <a:cxnLst/>
            <a:rect l="l" t="t" r="r" b="b"/>
            <a:pathLst>
              <a:path w="16963438" h="957226">
                <a:moveTo>
                  <a:pt x="0" y="0"/>
                </a:moveTo>
                <a:lnTo>
                  <a:pt x="16963437" y="0"/>
                </a:lnTo>
                <a:lnTo>
                  <a:pt x="16963437" y="957226"/>
                </a:lnTo>
                <a:lnTo>
                  <a:pt x="0" y="957226"/>
                </a:lnTo>
                <a:lnTo>
                  <a:pt x="0" y="0"/>
                </a:lnTo>
                <a:close/>
              </a:path>
            </a:pathLst>
          </a:custGeom>
          <a:blipFill>
            <a:blip r:embed="rId4"/>
            <a:stretch>
              <a:fillRect t="-566967" b="-1626397"/>
            </a:stretch>
          </a:blipFill>
        </p:spPr>
        <p:txBody>
          <a:bodyPr/>
          <a:lstStyle/>
          <a:p>
            <a:endParaRPr lang="en-US"/>
          </a:p>
        </p:txBody>
      </p:sp>
      <p:sp>
        <p:nvSpPr>
          <p:cNvPr id="7" name="Freeform 7"/>
          <p:cNvSpPr/>
          <p:nvPr/>
        </p:nvSpPr>
        <p:spPr>
          <a:xfrm rot="904254">
            <a:off x="4195520" y="3256974"/>
            <a:ext cx="3800961" cy="2228313"/>
          </a:xfrm>
          <a:custGeom>
            <a:avLst/>
            <a:gdLst/>
            <a:ahLst/>
            <a:cxnLst/>
            <a:rect l="l" t="t" r="r" b="b"/>
            <a:pathLst>
              <a:path w="5701441" h="3342470">
                <a:moveTo>
                  <a:pt x="0" y="0"/>
                </a:moveTo>
                <a:lnTo>
                  <a:pt x="5701442" y="0"/>
                </a:lnTo>
                <a:lnTo>
                  <a:pt x="5701442" y="3342471"/>
                </a:lnTo>
                <a:lnTo>
                  <a:pt x="0" y="3342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58087" y="5922068"/>
            <a:ext cx="4706744" cy="6392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Mental Health America </a:t>
            </a:r>
          </a:p>
          <a:p>
            <a:pPr algn="ctr">
              <a:lnSpc>
                <a:spcPts val="1680"/>
              </a:lnSpc>
            </a:pPr>
            <a:r>
              <a:rPr lang="en-US" sz="1200">
                <a:solidFill>
                  <a:srgbClr val="000000"/>
                </a:solidFill>
                <a:latin typeface="Open Sans 2"/>
              </a:rPr>
              <a:t>2022 MAKING THE CASE FOR MENTAL WELLNESS IN THE WORKPLACE GOOD FOR EMPLOYEES &amp; GOOD FOR BUSINESS</a:t>
            </a:r>
          </a:p>
        </p:txBody>
      </p:sp>
    </p:spTree>
    <p:extLst>
      <p:ext uri="{BB962C8B-B14F-4D97-AF65-F5344CB8AC3E}">
        <p14:creationId xmlns:p14="http://schemas.microsoft.com/office/powerpoint/2010/main" val="114352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oster for a business meeting&#10;&#10;Description automatically generated">
            <a:extLst>
              <a:ext uri="{FF2B5EF4-FFF2-40B4-BE49-F238E27FC236}">
                <a16:creationId xmlns:a16="http://schemas.microsoft.com/office/drawing/2014/main" id="{E98A1F18-9C59-A696-42AD-1AD7116BD649}"/>
              </a:ext>
            </a:extLst>
          </p:cNvPr>
          <p:cNvPicPr>
            <a:picLocks noChangeAspect="1"/>
          </p:cNvPicPr>
          <p:nvPr/>
        </p:nvPicPr>
        <p:blipFill>
          <a:blip r:embed="rId2"/>
          <a:stretch>
            <a:fillRect/>
          </a:stretch>
        </p:blipFill>
        <p:spPr>
          <a:xfrm>
            <a:off x="2636520" y="-5080"/>
            <a:ext cx="6898640" cy="6878320"/>
          </a:xfrm>
          <a:prstGeom prst="rect">
            <a:avLst/>
          </a:prstGeom>
        </p:spPr>
      </p:pic>
    </p:spTree>
    <p:extLst>
      <p:ext uri="{BB962C8B-B14F-4D97-AF65-F5344CB8AC3E}">
        <p14:creationId xmlns:p14="http://schemas.microsoft.com/office/powerpoint/2010/main" val="556583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3" name="Freeform 3"/>
          <p:cNvSpPr/>
          <p:nvPr/>
        </p:nvSpPr>
        <p:spPr>
          <a:xfrm>
            <a:off x="2521013" y="327657"/>
            <a:ext cx="7149975" cy="6048227"/>
          </a:xfrm>
          <a:custGeom>
            <a:avLst/>
            <a:gdLst/>
            <a:ahLst/>
            <a:cxnLst/>
            <a:rect l="l" t="t" r="r" b="b"/>
            <a:pathLst>
              <a:path w="10724963" h="9072340">
                <a:moveTo>
                  <a:pt x="0" y="0"/>
                </a:moveTo>
                <a:lnTo>
                  <a:pt x="10724964" y="0"/>
                </a:lnTo>
                <a:lnTo>
                  <a:pt x="10724964" y="9072340"/>
                </a:lnTo>
                <a:lnTo>
                  <a:pt x="0" y="9072340"/>
                </a:lnTo>
                <a:lnTo>
                  <a:pt x="0" y="0"/>
                </a:lnTo>
                <a:close/>
              </a:path>
            </a:pathLst>
          </a:custGeom>
          <a:blipFill>
            <a:blip r:embed="rId4"/>
            <a:stretch>
              <a:fillRect t="-8256" b="-9959"/>
            </a:stretch>
          </a:blipFill>
        </p:spPr>
        <p:txBody>
          <a:bodyPr/>
          <a:lstStyle/>
          <a:p>
            <a:endParaRPr lang="en-US"/>
          </a:p>
        </p:txBody>
      </p:sp>
      <p:sp>
        <p:nvSpPr>
          <p:cNvPr id="4" name="TextBox 4"/>
          <p:cNvSpPr txBox="1"/>
          <p:nvPr/>
        </p:nvSpPr>
        <p:spPr>
          <a:xfrm>
            <a:off x="428529" y="6533627"/>
            <a:ext cx="4706744" cy="20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680"/>
              </a:lnSpc>
            </a:pPr>
            <a:r>
              <a:rPr lang="en-US" sz="1200">
                <a:solidFill>
                  <a:srgbClr val="000000"/>
                </a:solidFill>
                <a:latin typeface="Open Sans 2"/>
              </a:rPr>
              <a:t>Source: Cleveland Clinic</a:t>
            </a:r>
          </a:p>
        </p:txBody>
      </p:sp>
      <p:sp>
        <p:nvSpPr>
          <p:cNvPr id="5" name="TextBox 5"/>
          <p:cNvSpPr txBox="1"/>
          <p:nvPr/>
        </p:nvSpPr>
        <p:spPr>
          <a:xfrm>
            <a:off x="0" y="2313466"/>
            <a:ext cx="2366734" cy="22009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39"/>
              </a:lnSpc>
            </a:pPr>
            <a:r>
              <a:rPr lang="en-US" sz="2100" u="sng">
                <a:solidFill>
                  <a:srgbClr val="000000"/>
                </a:solidFill>
                <a:latin typeface="Open Sans Bold Bold"/>
              </a:rPr>
              <a:t>STRESS:</a:t>
            </a:r>
          </a:p>
          <a:p>
            <a:pPr algn="ctr">
              <a:lnSpc>
                <a:spcPts val="2939"/>
              </a:lnSpc>
            </a:pPr>
            <a:r>
              <a:rPr lang="en-US" sz="2100">
                <a:solidFill>
                  <a:srgbClr val="000000"/>
                </a:solidFill>
                <a:latin typeface="Open Sans Bold"/>
              </a:rPr>
              <a:t>Response </a:t>
            </a:r>
          </a:p>
          <a:p>
            <a:pPr algn="ctr">
              <a:lnSpc>
                <a:spcPts val="2939"/>
              </a:lnSpc>
            </a:pPr>
            <a:r>
              <a:rPr lang="en-US" sz="2100">
                <a:solidFill>
                  <a:srgbClr val="000000"/>
                </a:solidFill>
                <a:latin typeface="Open Sans Bold"/>
              </a:rPr>
              <a:t>to changes &amp; threats </a:t>
            </a:r>
          </a:p>
          <a:p>
            <a:pPr algn="ctr">
              <a:lnSpc>
                <a:spcPts val="2939"/>
              </a:lnSpc>
            </a:pPr>
            <a:r>
              <a:rPr lang="en-US" sz="2100">
                <a:solidFill>
                  <a:srgbClr val="000000"/>
                </a:solidFill>
                <a:latin typeface="Open Sans Bold"/>
              </a:rPr>
              <a:t>(real or perceived)</a:t>
            </a:r>
          </a:p>
        </p:txBody>
      </p:sp>
      <p:sp>
        <p:nvSpPr>
          <p:cNvPr id="6" name="TextBox 6"/>
          <p:cNvSpPr txBox="1"/>
          <p:nvPr/>
        </p:nvSpPr>
        <p:spPr>
          <a:xfrm>
            <a:off x="9970894" y="2497616"/>
            <a:ext cx="1773337" cy="18326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39"/>
              </a:lnSpc>
            </a:pPr>
            <a:r>
              <a:rPr lang="en-US" sz="2100" u="sng">
                <a:solidFill>
                  <a:srgbClr val="000000"/>
                </a:solidFill>
                <a:latin typeface="Open Sans Bold Bold"/>
              </a:rPr>
              <a:t>BURNOUT</a:t>
            </a:r>
            <a:r>
              <a:rPr lang="en-US" sz="2100">
                <a:solidFill>
                  <a:srgbClr val="000000"/>
                </a:solidFill>
                <a:latin typeface="Open Sans Bold"/>
              </a:rPr>
              <a:t>:</a:t>
            </a:r>
          </a:p>
          <a:p>
            <a:pPr algn="ctr">
              <a:lnSpc>
                <a:spcPts val="2939"/>
              </a:lnSpc>
            </a:pPr>
            <a:r>
              <a:rPr lang="en-US" sz="2100">
                <a:solidFill>
                  <a:srgbClr val="000000"/>
                </a:solidFill>
                <a:latin typeface="Open Sans Bold"/>
              </a:rPr>
              <a:t>Response </a:t>
            </a:r>
          </a:p>
          <a:p>
            <a:pPr algn="ctr">
              <a:lnSpc>
                <a:spcPts val="2939"/>
              </a:lnSpc>
            </a:pPr>
            <a:r>
              <a:rPr lang="en-US" sz="2100">
                <a:solidFill>
                  <a:srgbClr val="000000"/>
                </a:solidFill>
                <a:latin typeface="Open Sans Bold"/>
              </a:rPr>
              <a:t>to prolonged </a:t>
            </a:r>
          </a:p>
          <a:p>
            <a:pPr algn="ctr">
              <a:lnSpc>
                <a:spcPts val="2939"/>
              </a:lnSpc>
            </a:pPr>
            <a:r>
              <a:rPr lang="en-US" sz="2100">
                <a:solidFill>
                  <a:srgbClr val="000000"/>
                </a:solidFill>
                <a:latin typeface="Open Sans Bold"/>
              </a:rPr>
              <a:t>(chronic) </a:t>
            </a:r>
          </a:p>
          <a:p>
            <a:pPr algn="ctr">
              <a:lnSpc>
                <a:spcPts val="2939"/>
              </a:lnSpc>
            </a:pPr>
            <a:r>
              <a:rPr lang="en-US" sz="2100">
                <a:solidFill>
                  <a:srgbClr val="000000"/>
                </a:solidFill>
                <a:latin typeface="Open Sans Bold"/>
              </a:rPr>
              <a:t>stress</a:t>
            </a:r>
          </a:p>
        </p:txBody>
      </p:sp>
    </p:spTree>
    <p:extLst>
      <p:ext uri="{BB962C8B-B14F-4D97-AF65-F5344CB8AC3E}">
        <p14:creationId xmlns:p14="http://schemas.microsoft.com/office/powerpoint/2010/main" val="4057128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8087" y="5922068"/>
            <a:ext cx="4706744" cy="6392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r>
              <a:rPr lang="en-US" sz="1200">
                <a:solidFill>
                  <a:srgbClr val="000000"/>
                </a:solidFill>
                <a:latin typeface="Open Sans 2"/>
              </a:rPr>
              <a:t>Source: Mental Health America </a:t>
            </a:r>
          </a:p>
          <a:p>
            <a:pPr algn="ctr">
              <a:lnSpc>
                <a:spcPts val="1680"/>
              </a:lnSpc>
            </a:pPr>
            <a:r>
              <a:rPr lang="en-US" sz="1200">
                <a:solidFill>
                  <a:srgbClr val="000000"/>
                </a:solidFill>
                <a:latin typeface="Open Sans 2"/>
              </a:rPr>
              <a:t>2022 MAKING THE CASE FOR MENTAL WELLNESS IN THE WORKPLACE GOOD FOR EMPLOYEES &amp; GOOD FOR BUSINESS</a:t>
            </a:r>
          </a:p>
        </p:txBody>
      </p:sp>
      <p:sp>
        <p:nvSpPr>
          <p:cNvPr id="3" name="TextBox 3"/>
          <p:cNvSpPr txBox="1"/>
          <p:nvPr/>
        </p:nvSpPr>
        <p:spPr>
          <a:xfrm>
            <a:off x="685801" y="1137813"/>
            <a:ext cx="11017871" cy="1613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92"/>
              </a:lnSpc>
              <a:spcBef>
                <a:spcPct val="0"/>
              </a:spcBef>
            </a:pPr>
            <a:r>
              <a:rPr lang="en-US" sz="3065">
                <a:solidFill>
                  <a:srgbClr val="329AF7"/>
                </a:solidFill>
                <a:latin typeface="Open Sans Bold Bold"/>
              </a:rPr>
              <a:t>“There is a workplace mental health crisis in America.</a:t>
            </a:r>
          </a:p>
          <a:p>
            <a:pPr algn="ctr">
              <a:lnSpc>
                <a:spcPts val="4292"/>
              </a:lnSpc>
              <a:spcBef>
                <a:spcPct val="0"/>
              </a:spcBef>
            </a:pPr>
            <a:r>
              <a:rPr lang="en-US" sz="3065">
                <a:solidFill>
                  <a:srgbClr val="329AF7"/>
                </a:solidFill>
                <a:latin typeface="Open Sans Bold Bold"/>
              </a:rPr>
              <a:t>Burnout, exhaustion and hopelessness are more common among workers than ever before.”</a:t>
            </a:r>
          </a:p>
        </p:txBody>
      </p:sp>
      <p:sp>
        <p:nvSpPr>
          <p:cNvPr id="4" name="Freeform 4"/>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5" name="Freeform 5"/>
          <p:cNvSpPr/>
          <p:nvPr/>
        </p:nvSpPr>
        <p:spPr>
          <a:xfrm>
            <a:off x="4920229" y="3070738"/>
            <a:ext cx="2137043" cy="2189033"/>
          </a:xfrm>
          <a:custGeom>
            <a:avLst/>
            <a:gdLst/>
            <a:ahLst/>
            <a:cxnLst/>
            <a:rect l="l" t="t" r="r" b="b"/>
            <a:pathLst>
              <a:path w="3205564" h="3283549">
                <a:moveTo>
                  <a:pt x="0" y="0"/>
                </a:moveTo>
                <a:lnTo>
                  <a:pt x="3205564" y="0"/>
                </a:lnTo>
                <a:lnTo>
                  <a:pt x="3205564" y="3283549"/>
                </a:lnTo>
                <a:lnTo>
                  <a:pt x="0" y="3283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241401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25014" y="5559903"/>
            <a:ext cx="166986" cy="612297"/>
            <a:chOff x="0" y="0"/>
            <a:chExt cx="397286" cy="1456752"/>
          </a:xfrm>
        </p:grpSpPr>
        <p:sp>
          <p:nvSpPr>
            <p:cNvPr id="3" name="Freeform 3"/>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FFFFF"/>
            </a:solidFill>
          </p:spPr>
          <p:txBody>
            <a:bodyPr/>
            <a:lstStyle/>
            <a:p>
              <a:endParaRPr lang="en-US"/>
            </a:p>
          </p:txBody>
        </p:sp>
      </p:grpSp>
      <p:grpSp>
        <p:nvGrpSpPr>
          <p:cNvPr id="4" name="Group 4"/>
          <p:cNvGrpSpPr/>
          <p:nvPr/>
        </p:nvGrpSpPr>
        <p:grpSpPr>
          <a:xfrm>
            <a:off x="12025014" y="4878917"/>
            <a:ext cx="166986" cy="612297"/>
            <a:chOff x="0" y="0"/>
            <a:chExt cx="397286" cy="1456752"/>
          </a:xfrm>
        </p:grpSpPr>
        <p:sp>
          <p:nvSpPr>
            <p:cNvPr id="5" name="Freeform 5"/>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FFFFF"/>
            </a:solidFill>
          </p:spPr>
          <p:txBody>
            <a:bodyPr/>
            <a:lstStyle/>
            <a:p>
              <a:endParaRPr lang="en-US"/>
            </a:p>
          </p:txBody>
        </p:sp>
      </p:grpSp>
      <p:grpSp>
        <p:nvGrpSpPr>
          <p:cNvPr id="6" name="Group 6"/>
          <p:cNvGrpSpPr/>
          <p:nvPr/>
        </p:nvGrpSpPr>
        <p:grpSpPr>
          <a:xfrm>
            <a:off x="12025014" y="4197930"/>
            <a:ext cx="166986" cy="612297"/>
            <a:chOff x="0" y="0"/>
            <a:chExt cx="397286" cy="1456752"/>
          </a:xfrm>
        </p:grpSpPr>
        <p:sp>
          <p:nvSpPr>
            <p:cNvPr id="7" name="Freeform 7"/>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FFFFF"/>
            </a:solidFill>
          </p:spPr>
          <p:txBody>
            <a:bodyPr/>
            <a:lstStyle/>
            <a:p>
              <a:endParaRPr lang="en-US"/>
            </a:p>
          </p:txBody>
        </p:sp>
      </p:grpSp>
      <p:grpSp>
        <p:nvGrpSpPr>
          <p:cNvPr id="8" name="Group 8"/>
          <p:cNvGrpSpPr/>
          <p:nvPr/>
        </p:nvGrpSpPr>
        <p:grpSpPr>
          <a:xfrm>
            <a:off x="1378613" y="1450196"/>
            <a:ext cx="4717387" cy="1630721"/>
            <a:chOff x="0" y="0"/>
            <a:chExt cx="2098059" cy="725264"/>
          </a:xfrm>
        </p:grpSpPr>
        <p:sp>
          <p:nvSpPr>
            <p:cNvPr id="9" name="Freeform 9"/>
            <p:cNvSpPr/>
            <p:nvPr/>
          </p:nvSpPr>
          <p:spPr>
            <a:xfrm>
              <a:off x="0" y="0"/>
              <a:ext cx="2098059" cy="725264"/>
            </a:xfrm>
            <a:custGeom>
              <a:avLst/>
              <a:gdLst/>
              <a:ahLst/>
              <a:cxnLst/>
              <a:rect l="l" t="t" r="r" b="b"/>
              <a:pathLst>
                <a:path w="2098059" h="725264">
                  <a:moveTo>
                    <a:pt x="0" y="0"/>
                  </a:moveTo>
                  <a:lnTo>
                    <a:pt x="2098059" y="0"/>
                  </a:lnTo>
                  <a:lnTo>
                    <a:pt x="2098059" y="725264"/>
                  </a:lnTo>
                  <a:lnTo>
                    <a:pt x="0" y="725264"/>
                  </a:lnTo>
                  <a:close/>
                </a:path>
              </a:pathLst>
            </a:custGeom>
            <a:solidFill>
              <a:srgbClr val="FFFFFF"/>
            </a:solidFill>
          </p:spPr>
          <p:txBody>
            <a:bodyPr/>
            <a:lstStyle/>
            <a:p>
              <a:endParaRPr lang="en-US"/>
            </a:p>
          </p:txBody>
        </p:sp>
      </p:grpSp>
      <p:grpSp>
        <p:nvGrpSpPr>
          <p:cNvPr id="10" name="Group 10"/>
          <p:cNvGrpSpPr/>
          <p:nvPr/>
        </p:nvGrpSpPr>
        <p:grpSpPr>
          <a:xfrm>
            <a:off x="6096001" y="3079869"/>
            <a:ext cx="4717387" cy="1630721"/>
            <a:chOff x="0" y="0"/>
            <a:chExt cx="2098059" cy="725264"/>
          </a:xfrm>
        </p:grpSpPr>
        <p:sp>
          <p:nvSpPr>
            <p:cNvPr id="11" name="Freeform 11"/>
            <p:cNvSpPr/>
            <p:nvPr/>
          </p:nvSpPr>
          <p:spPr>
            <a:xfrm>
              <a:off x="0" y="0"/>
              <a:ext cx="2098059" cy="725264"/>
            </a:xfrm>
            <a:custGeom>
              <a:avLst/>
              <a:gdLst/>
              <a:ahLst/>
              <a:cxnLst/>
              <a:rect l="l" t="t" r="r" b="b"/>
              <a:pathLst>
                <a:path w="2098059" h="725264">
                  <a:moveTo>
                    <a:pt x="0" y="0"/>
                  </a:moveTo>
                  <a:lnTo>
                    <a:pt x="2098059" y="0"/>
                  </a:lnTo>
                  <a:lnTo>
                    <a:pt x="2098059" y="725264"/>
                  </a:lnTo>
                  <a:lnTo>
                    <a:pt x="0" y="725264"/>
                  </a:lnTo>
                  <a:close/>
                </a:path>
              </a:pathLst>
            </a:custGeom>
            <a:solidFill>
              <a:srgbClr val="FFFFFF"/>
            </a:solidFill>
          </p:spPr>
          <p:txBody>
            <a:bodyPr/>
            <a:lstStyle/>
            <a:p>
              <a:endParaRPr lang="en-US"/>
            </a:p>
          </p:txBody>
        </p:sp>
      </p:grpSp>
      <p:sp>
        <p:nvSpPr>
          <p:cNvPr id="12" name="Freeform 12"/>
          <p:cNvSpPr/>
          <p:nvPr/>
        </p:nvSpPr>
        <p:spPr>
          <a:xfrm>
            <a:off x="1924078" y="3363841"/>
            <a:ext cx="613317" cy="1235904"/>
          </a:xfrm>
          <a:custGeom>
            <a:avLst/>
            <a:gdLst/>
            <a:ahLst/>
            <a:cxnLst/>
            <a:rect l="l" t="t" r="r" b="b"/>
            <a:pathLst>
              <a:path w="919976" h="1853856">
                <a:moveTo>
                  <a:pt x="0" y="0"/>
                </a:moveTo>
                <a:lnTo>
                  <a:pt x="919976" y="0"/>
                </a:lnTo>
                <a:lnTo>
                  <a:pt x="919976" y="1853856"/>
                </a:lnTo>
                <a:lnTo>
                  <a:pt x="0" y="185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6096000" y="3079869"/>
            <a:ext cx="4893964" cy="1694221"/>
            <a:chOff x="0" y="0"/>
            <a:chExt cx="1933418" cy="669322"/>
          </a:xfrm>
        </p:grpSpPr>
        <p:sp>
          <p:nvSpPr>
            <p:cNvPr id="14" name="Freeform 14"/>
            <p:cNvSpPr/>
            <p:nvPr/>
          </p:nvSpPr>
          <p:spPr>
            <a:xfrm>
              <a:off x="0" y="0"/>
              <a:ext cx="1933418" cy="669322"/>
            </a:xfrm>
            <a:custGeom>
              <a:avLst/>
              <a:gdLst/>
              <a:ahLst/>
              <a:cxnLst/>
              <a:rect l="l" t="t" r="r" b="b"/>
              <a:pathLst>
                <a:path w="1933418" h="669322">
                  <a:moveTo>
                    <a:pt x="0" y="0"/>
                  </a:moveTo>
                  <a:lnTo>
                    <a:pt x="1933418" y="0"/>
                  </a:lnTo>
                  <a:lnTo>
                    <a:pt x="1933418" y="669322"/>
                  </a:lnTo>
                  <a:lnTo>
                    <a:pt x="0" y="669322"/>
                  </a:lnTo>
                  <a:close/>
                </a:path>
              </a:pathLst>
            </a:custGeom>
            <a:solidFill>
              <a:srgbClr val="329AF7"/>
            </a:solidFill>
          </p:spPr>
          <p:txBody>
            <a:bodyPr/>
            <a:lstStyle/>
            <a:p>
              <a:endParaRPr lang="en-US"/>
            </a:p>
          </p:txBody>
        </p:sp>
        <p:sp>
          <p:nvSpPr>
            <p:cNvPr id="15" name="TextBox 15"/>
            <p:cNvSpPr txBox="1"/>
            <p:nvPr/>
          </p:nvSpPr>
          <p:spPr>
            <a:xfrm>
              <a:off x="0" y="-28575"/>
              <a:ext cx="1933418" cy="69789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07"/>
                </a:lnSpc>
              </a:pPr>
              <a:endParaRPr sz="800"/>
            </a:p>
          </p:txBody>
        </p:sp>
      </p:grpSp>
      <p:sp>
        <p:nvSpPr>
          <p:cNvPr id="16" name="Freeform 16"/>
          <p:cNvSpPr/>
          <p:nvPr/>
        </p:nvSpPr>
        <p:spPr>
          <a:xfrm>
            <a:off x="6549376" y="3363841"/>
            <a:ext cx="873708" cy="1140239"/>
          </a:xfrm>
          <a:custGeom>
            <a:avLst/>
            <a:gdLst/>
            <a:ahLst/>
            <a:cxnLst/>
            <a:rect l="l" t="t" r="r" b="b"/>
            <a:pathLst>
              <a:path w="1310562" h="1710358">
                <a:moveTo>
                  <a:pt x="0" y="0"/>
                </a:moveTo>
                <a:lnTo>
                  <a:pt x="1310562" y="0"/>
                </a:lnTo>
                <a:lnTo>
                  <a:pt x="1310562" y="1710357"/>
                </a:lnTo>
                <a:lnTo>
                  <a:pt x="0" y="1710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6303851" y="1560255"/>
            <a:ext cx="1364759" cy="1410604"/>
          </a:xfrm>
          <a:custGeom>
            <a:avLst/>
            <a:gdLst/>
            <a:ahLst/>
            <a:cxnLst/>
            <a:rect l="l" t="t" r="r" b="b"/>
            <a:pathLst>
              <a:path w="2047139" h="2115906">
                <a:moveTo>
                  <a:pt x="0" y="0"/>
                </a:moveTo>
                <a:lnTo>
                  <a:pt x="2047139" y="0"/>
                </a:lnTo>
                <a:lnTo>
                  <a:pt x="2047139" y="2115906"/>
                </a:lnTo>
                <a:lnTo>
                  <a:pt x="0" y="2115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8"/>
          <p:cNvGrpSpPr/>
          <p:nvPr/>
        </p:nvGrpSpPr>
        <p:grpSpPr>
          <a:xfrm>
            <a:off x="1202036" y="1386696"/>
            <a:ext cx="4893964" cy="1694221"/>
            <a:chOff x="0" y="0"/>
            <a:chExt cx="1933418" cy="669322"/>
          </a:xfrm>
        </p:grpSpPr>
        <p:sp>
          <p:nvSpPr>
            <p:cNvPr id="19" name="Freeform 19"/>
            <p:cNvSpPr/>
            <p:nvPr/>
          </p:nvSpPr>
          <p:spPr>
            <a:xfrm>
              <a:off x="0" y="0"/>
              <a:ext cx="1933418" cy="669322"/>
            </a:xfrm>
            <a:custGeom>
              <a:avLst/>
              <a:gdLst/>
              <a:ahLst/>
              <a:cxnLst/>
              <a:rect l="l" t="t" r="r" b="b"/>
              <a:pathLst>
                <a:path w="1933418" h="669322">
                  <a:moveTo>
                    <a:pt x="0" y="0"/>
                  </a:moveTo>
                  <a:lnTo>
                    <a:pt x="1933418" y="0"/>
                  </a:lnTo>
                  <a:lnTo>
                    <a:pt x="1933418" y="669322"/>
                  </a:lnTo>
                  <a:lnTo>
                    <a:pt x="0" y="669322"/>
                  </a:lnTo>
                  <a:close/>
                </a:path>
              </a:pathLst>
            </a:custGeom>
            <a:solidFill>
              <a:srgbClr val="329AF7"/>
            </a:solidFill>
          </p:spPr>
          <p:txBody>
            <a:bodyPr/>
            <a:lstStyle/>
            <a:p>
              <a:endParaRPr lang="en-US"/>
            </a:p>
          </p:txBody>
        </p:sp>
        <p:sp>
          <p:nvSpPr>
            <p:cNvPr id="20" name="TextBox 20"/>
            <p:cNvSpPr txBox="1"/>
            <p:nvPr/>
          </p:nvSpPr>
          <p:spPr>
            <a:xfrm>
              <a:off x="0" y="-28575"/>
              <a:ext cx="1933418" cy="69789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07"/>
                </a:lnSpc>
              </a:pPr>
              <a:endParaRPr sz="800"/>
            </a:p>
          </p:txBody>
        </p:sp>
      </p:grpSp>
      <p:sp>
        <p:nvSpPr>
          <p:cNvPr id="21" name="Freeform 21"/>
          <p:cNvSpPr/>
          <p:nvPr/>
        </p:nvSpPr>
        <p:spPr>
          <a:xfrm>
            <a:off x="1542631" y="1644800"/>
            <a:ext cx="1501067" cy="1371600"/>
          </a:xfrm>
          <a:custGeom>
            <a:avLst/>
            <a:gdLst/>
            <a:ahLst/>
            <a:cxnLst/>
            <a:rect l="l" t="t" r="r" b="b"/>
            <a:pathLst>
              <a:path w="2251601" h="2057400">
                <a:moveTo>
                  <a:pt x="0" y="0"/>
                </a:moveTo>
                <a:lnTo>
                  <a:pt x="2251600" y="0"/>
                </a:lnTo>
                <a:lnTo>
                  <a:pt x="22516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2" name="Group 22"/>
          <p:cNvGrpSpPr/>
          <p:nvPr/>
        </p:nvGrpSpPr>
        <p:grpSpPr>
          <a:xfrm>
            <a:off x="1378613" y="4710590"/>
            <a:ext cx="4717387" cy="1630721"/>
            <a:chOff x="0" y="0"/>
            <a:chExt cx="2098059" cy="725264"/>
          </a:xfrm>
        </p:grpSpPr>
        <p:sp>
          <p:nvSpPr>
            <p:cNvPr id="23" name="Freeform 23"/>
            <p:cNvSpPr/>
            <p:nvPr/>
          </p:nvSpPr>
          <p:spPr>
            <a:xfrm>
              <a:off x="0" y="0"/>
              <a:ext cx="2098059" cy="725264"/>
            </a:xfrm>
            <a:custGeom>
              <a:avLst/>
              <a:gdLst/>
              <a:ahLst/>
              <a:cxnLst/>
              <a:rect l="l" t="t" r="r" b="b"/>
              <a:pathLst>
                <a:path w="2098059" h="725264">
                  <a:moveTo>
                    <a:pt x="0" y="0"/>
                  </a:moveTo>
                  <a:lnTo>
                    <a:pt x="2098059" y="0"/>
                  </a:lnTo>
                  <a:lnTo>
                    <a:pt x="2098059" y="725264"/>
                  </a:lnTo>
                  <a:lnTo>
                    <a:pt x="0" y="725264"/>
                  </a:lnTo>
                  <a:close/>
                </a:path>
              </a:pathLst>
            </a:custGeom>
            <a:solidFill>
              <a:srgbClr val="FFFFFF"/>
            </a:solidFill>
          </p:spPr>
          <p:txBody>
            <a:bodyPr/>
            <a:lstStyle/>
            <a:p>
              <a:endParaRPr lang="en-US"/>
            </a:p>
          </p:txBody>
        </p:sp>
      </p:grpSp>
      <p:grpSp>
        <p:nvGrpSpPr>
          <p:cNvPr id="24" name="Group 24"/>
          <p:cNvGrpSpPr/>
          <p:nvPr/>
        </p:nvGrpSpPr>
        <p:grpSpPr>
          <a:xfrm>
            <a:off x="1202036" y="4774090"/>
            <a:ext cx="4893964" cy="1694221"/>
            <a:chOff x="0" y="0"/>
            <a:chExt cx="1933418" cy="669322"/>
          </a:xfrm>
        </p:grpSpPr>
        <p:sp>
          <p:nvSpPr>
            <p:cNvPr id="25" name="Freeform 25"/>
            <p:cNvSpPr/>
            <p:nvPr/>
          </p:nvSpPr>
          <p:spPr>
            <a:xfrm>
              <a:off x="0" y="0"/>
              <a:ext cx="1933418" cy="669322"/>
            </a:xfrm>
            <a:custGeom>
              <a:avLst/>
              <a:gdLst/>
              <a:ahLst/>
              <a:cxnLst/>
              <a:rect l="l" t="t" r="r" b="b"/>
              <a:pathLst>
                <a:path w="1933418" h="669322">
                  <a:moveTo>
                    <a:pt x="0" y="0"/>
                  </a:moveTo>
                  <a:lnTo>
                    <a:pt x="1933418" y="0"/>
                  </a:lnTo>
                  <a:lnTo>
                    <a:pt x="1933418" y="669322"/>
                  </a:lnTo>
                  <a:lnTo>
                    <a:pt x="0" y="669322"/>
                  </a:lnTo>
                  <a:close/>
                </a:path>
              </a:pathLst>
            </a:custGeom>
            <a:solidFill>
              <a:srgbClr val="329AF7"/>
            </a:solidFill>
          </p:spPr>
          <p:txBody>
            <a:bodyPr/>
            <a:lstStyle/>
            <a:p>
              <a:endParaRPr lang="en-US"/>
            </a:p>
          </p:txBody>
        </p:sp>
        <p:sp>
          <p:nvSpPr>
            <p:cNvPr id="26" name="TextBox 26"/>
            <p:cNvSpPr txBox="1"/>
            <p:nvPr/>
          </p:nvSpPr>
          <p:spPr>
            <a:xfrm>
              <a:off x="0" y="-28575"/>
              <a:ext cx="1933418" cy="69789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07"/>
                </a:lnSpc>
              </a:pPr>
              <a:endParaRPr sz="800"/>
            </a:p>
          </p:txBody>
        </p:sp>
      </p:grpSp>
      <p:sp>
        <p:nvSpPr>
          <p:cNvPr id="27" name="Freeform 27"/>
          <p:cNvSpPr/>
          <p:nvPr/>
        </p:nvSpPr>
        <p:spPr>
          <a:xfrm>
            <a:off x="6363581" y="4909898"/>
            <a:ext cx="1245299" cy="1323026"/>
          </a:xfrm>
          <a:custGeom>
            <a:avLst/>
            <a:gdLst/>
            <a:ahLst/>
            <a:cxnLst/>
            <a:rect l="l" t="t" r="r" b="b"/>
            <a:pathLst>
              <a:path w="1867948" h="1984539">
                <a:moveTo>
                  <a:pt x="0" y="0"/>
                </a:moveTo>
                <a:lnTo>
                  <a:pt x="1867947" y="0"/>
                </a:lnTo>
                <a:lnTo>
                  <a:pt x="1867947" y="1984539"/>
                </a:lnTo>
                <a:lnTo>
                  <a:pt x="0" y="19845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8" name="TextBox 28"/>
          <p:cNvSpPr txBox="1"/>
          <p:nvPr/>
        </p:nvSpPr>
        <p:spPr>
          <a:xfrm>
            <a:off x="7879859" y="5239709"/>
            <a:ext cx="2996260" cy="6273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spcBef>
                <a:spcPct val="0"/>
              </a:spcBef>
            </a:pPr>
            <a:r>
              <a:rPr lang="en-US" sz="1799">
                <a:solidFill>
                  <a:srgbClr val="000000"/>
                </a:solidFill>
                <a:latin typeface="Open Sans Light Bold"/>
              </a:rPr>
              <a:t>Access to healthcare &amp; Work/life harmony</a:t>
            </a:r>
          </a:p>
        </p:txBody>
      </p:sp>
      <p:sp>
        <p:nvSpPr>
          <p:cNvPr id="29" name="Freeform 29"/>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12"/>
            <a:stretch>
              <a:fillRect/>
            </a:stretch>
          </a:blipFill>
        </p:spPr>
        <p:txBody>
          <a:bodyPr/>
          <a:lstStyle/>
          <a:p>
            <a:endParaRPr lang="en-US"/>
          </a:p>
        </p:txBody>
      </p:sp>
      <p:sp>
        <p:nvSpPr>
          <p:cNvPr id="30" name="Freeform 30"/>
          <p:cNvSpPr/>
          <p:nvPr/>
        </p:nvSpPr>
        <p:spPr>
          <a:xfrm>
            <a:off x="1741998" y="5185066"/>
            <a:ext cx="1048219" cy="1023323"/>
          </a:xfrm>
          <a:custGeom>
            <a:avLst/>
            <a:gdLst/>
            <a:ahLst/>
            <a:cxnLst/>
            <a:rect l="l" t="t" r="r" b="b"/>
            <a:pathLst>
              <a:path w="1572328" h="1534985">
                <a:moveTo>
                  <a:pt x="0" y="0"/>
                </a:moveTo>
                <a:lnTo>
                  <a:pt x="1572328" y="0"/>
                </a:lnTo>
                <a:lnTo>
                  <a:pt x="1572328" y="1534985"/>
                </a:lnTo>
                <a:lnTo>
                  <a:pt x="0" y="15349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TextBox 31"/>
          <p:cNvSpPr txBox="1"/>
          <p:nvPr/>
        </p:nvSpPr>
        <p:spPr>
          <a:xfrm>
            <a:off x="3154943" y="1932817"/>
            <a:ext cx="2584308" cy="6273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spcBef>
                <a:spcPct val="0"/>
              </a:spcBef>
            </a:pPr>
            <a:r>
              <a:rPr lang="en-US" sz="1799">
                <a:solidFill>
                  <a:srgbClr val="191819"/>
                </a:solidFill>
                <a:latin typeface="Open Sans Light Bold"/>
              </a:rPr>
              <a:t>Mental health is not valued or prioritized</a:t>
            </a:r>
          </a:p>
        </p:txBody>
      </p:sp>
      <p:sp>
        <p:nvSpPr>
          <p:cNvPr id="32" name="TextBox 32"/>
          <p:cNvSpPr txBox="1"/>
          <p:nvPr/>
        </p:nvSpPr>
        <p:spPr>
          <a:xfrm>
            <a:off x="3043698" y="3490302"/>
            <a:ext cx="1714841" cy="9448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spcBef>
                <a:spcPct val="0"/>
              </a:spcBef>
            </a:pPr>
            <a:r>
              <a:rPr lang="en-US" sz="1799">
                <a:solidFill>
                  <a:srgbClr val="000000"/>
                </a:solidFill>
                <a:latin typeface="Open Sans Light Bold"/>
              </a:rPr>
              <a:t>Stigma and fear to ask for help</a:t>
            </a:r>
          </a:p>
        </p:txBody>
      </p:sp>
      <p:sp>
        <p:nvSpPr>
          <p:cNvPr id="33" name="TextBox 33"/>
          <p:cNvSpPr txBox="1"/>
          <p:nvPr/>
        </p:nvSpPr>
        <p:spPr>
          <a:xfrm>
            <a:off x="7879859" y="1850661"/>
            <a:ext cx="2996260" cy="6273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spcBef>
                <a:spcPct val="0"/>
              </a:spcBef>
            </a:pPr>
            <a:r>
              <a:rPr lang="en-US" sz="1799">
                <a:solidFill>
                  <a:srgbClr val="000000"/>
                </a:solidFill>
                <a:latin typeface="Open Sans Light Bold"/>
              </a:rPr>
              <a:t>Poor supervision and management</a:t>
            </a:r>
          </a:p>
        </p:txBody>
      </p:sp>
      <p:sp>
        <p:nvSpPr>
          <p:cNvPr id="34" name="TextBox 34"/>
          <p:cNvSpPr txBox="1"/>
          <p:nvPr/>
        </p:nvSpPr>
        <p:spPr>
          <a:xfrm>
            <a:off x="7740247" y="3570550"/>
            <a:ext cx="2271687" cy="6273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spcBef>
                <a:spcPct val="0"/>
              </a:spcBef>
            </a:pPr>
            <a:r>
              <a:rPr lang="en-US" sz="1799">
                <a:solidFill>
                  <a:srgbClr val="191819"/>
                </a:solidFill>
                <a:latin typeface="Open Sans Light Bold"/>
              </a:rPr>
              <a:t>High pressure work environments</a:t>
            </a:r>
          </a:p>
        </p:txBody>
      </p:sp>
      <p:sp>
        <p:nvSpPr>
          <p:cNvPr id="35" name="TextBox 35"/>
          <p:cNvSpPr txBox="1"/>
          <p:nvPr/>
        </p:nvSpPr>
        <p:spPr>
          <a:xfrm>
            <a:off x="309685" y="8467"/>
            <a:ext cx="11572631" cy="12784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pPr>
            <a:r>
              <a:rPr lang="en-US" sz="3667">
                <a:solidFill>
                  <a:srgbClr val="000000"/>
                </a:solidFill>
                <a:latin typeface="Montserrat Extra-Bold Bold"/>
              </a:rPr>
              <a:t>WORKPLACE CULTURE </a:t>
            </a:r>
          </a:p>
          <a:p>
            <a:pPr algn="ctr">
              <a:lnSpc>
                <a:spcPts val="5134"/>
              </a:lnSpc>
              <a:spcBef>
                <a:spcPct val="0"/>
              </a:spcBef>
            </a:pPr>
            <a:r>
              <a:rPr lang="en-US" sz="3667">
                <a:solidFill>
                  <a:srgbClr val="000000"/>
                </a:solidFill>
                <a:latin typeface="Montserrat Extra-Bold Bold"/>
              </a:rPr>
              <a:t>STRESS RISK FACTORS</a:t>
            </a:r>
          </a:p>
        </p:txBody>
      </p:sp>
      <p:sp>
        <p:nvSpPr>
          <p:cNvPr id="36" name="TextBox 36"/>
          <p:cNvSpPr txBox="1"/>
          <p:nvPr/>
        </p:nvSpPr>
        <p:spPr>
          <a:xfrm>
            <a:off x="2948967" y="5385913"/>
            <a:ext cx="2996260" cy="6273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spcBef>
                <a:spcPct val="0"/>
              </a:spcBef>
            </a:pPr>
            <a:r>
              <a:rPr lang="en-US" sz="1799">
                <a:solidFill>
                  <a:srgbClr val="000000"/>
                </a:solidFill>
                <a:latin typeface="Open Sans Light Bold"/>
              </a:rPr>
              <a:t>Lack of employee recognition &amp; value</a:t>
            </a:r>
          </a:p>
        </p:txBody>
      </p:sp>
    </p:spTree>
    <p:extLst>
      <p:ext uri="{BB962C8B-B14F-4D97-AF65-F5344CB8AC3E}">
        <p14:creationId xmlns:p14="http://schemas.microsoft.com/office/powerpoint/2010/main" val="881119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Freeform 3"/>
          <p:cNvSpPr/>
          <p:nvPr/>
        </p:nvSpPr>
        <p:spPr>
          <a:xfrm>
            <a:off x="9000502" y="538229"/>
            <a:ext cx="2875108" cy="2891823"/>
          </a:xfrm>
          <a:custGeom>
            <a:avLst/>
            <a:gdLst/>
            <a:ahLst/>
            <a:cxnLst/>
            <a:rect l="l" t="t" r="r" b="b"/>
            <a:pathLst>
              <a:path w="4312662" h="4337735">
                <a:moveTo>
                  <a:pt x="0" y="0"/>
                </a:moveTo>
                <a:lnTo>
                  <a:pt x="4312662" y="0"/>
                </a:lnTo>
                <a:lnTo>
                  <a:pt x="4312662" y="4337735"/>
                </a:lnTo>
                <a:lnTo>
                  <a:pt x="0" y="4337735"/>
                </a:lnTo>
                <a:lnTo>
                  <a:pt x="0" y="0"/>
                </a:lnTo>
                <a:close/>
              </a:path>
            </a:pathLst>
          </a:custGeom>
          <a:blipFill>
            <a:blip r:embed="rId3"/>
            <a:stretch>
              <a:fillRect l="-8844" t="-8793" r="-9165" b="-8534"/>
            </a:stretch>
          </a:blipFill>
        </p:spPr>
        <p:txBody>
          <a:bodyPr/>
          <a:lstStyle/>
          <a:p>
            <a:endParaRPr lang="en-US"/>
          </a:p>
        </p:txBody>
      </p:sp>
      <p:grpSp>
        <p:nvGrpSpPr>
          <p:cNvPr id="4" name="Group 4"/>
          <p:cNvGrpSpPr/>
          <p:nvPr/>
        </p:nvGrpSpPr>
        <p:grpSpPr>
          <a:xfrm>
            <a:off x="340526" y="2222437"/>
            <a:ext cx="690548" cy="690548"/>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29AF7"/>
            </a:solidFill>
          </p:spPr>
          <p:txBody>
            <a:bodyPr/>
            <a:lstStyle/>
            <a:p>
              <a:endParaRPr lang="en-US"/>
            </a:p>
          </p:txBody>
        </p:sp>
        <p:sp>
          <p:nvSpPr>
            <p:cNvPr id="6" name="TextBox 6"/>
            <p:cNvSpPr txBox="1"/>
            <p:nvPr/>
          </p:nvSpPr>
          <p:spPr>
            <a:xfrm>
              <a:off x="0" y="174625"/>
              <a:ext cx="711200" cy="434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7" name="TextBox 7"/>
          <p:cNvSpPr txBox="1"/>
          <p:nvPr/>
        </p:nvSpPr>
        <p:spPr>
          <a:xfrm>
            <a:off x="448479" y="603250"/>
            <a:ext cx="7825717" cy="745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141"/>
              </a:lnSpc>
            </a:pPr>
            <a:r>
              <a:rPr lang="en-US" sz="4386">
                <a:solidFill>
                  <a:srgbClr val="1875D2"/>
                </a:solidFill>
                <a:latin typeface="Open Sans Bold Bold"/>
              </a:rPr>
              <a:t>How Stress Affects Safety:  </a:t>
            </a:r>
          </a:p>
        </p:txBody>
      </p:sp>
      <p:sp>
        <p:nvSpPr>
          <p:cNvPr id="8" name="TextBox 8"/>
          <p:cNvSpPr txBox="1"/>
          <p:nvPr/>
        </p:nvSpPr>
        <p:spPr>
          <a:xfrm>
            <a:off x="1327760" y="2223038"/>
            <a:ext cx="5290641" cy="12659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Open Sans Bold Bold"/>
              </a:rPr>
              <a:t>Stress is a distraction.</a:t>
            </a:r>
          </a:p>
        </p:txBody>
      </p:sp>
      <p:sp>
        <p:nvSpPr>
          <p:cNvPr id="9" name="TextBox 9"/>
          <p:cNvSpPr txBox="1"/>
          <p:nvPr/>
        </p:nvSpPr>
        <p:spPr>
          <a:xfrm>
            <a:off x="1327760" y="3184004"/>
            <a:ext cx="6781601" cy="12659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Open Sans Bold Bold"/>
              </a:rPr>
              <a:t>Stress can lead to shortcuts.</a:t>
            </a:r>
          </a:p>
        </p:txBody>
      </p:sp>
      <p:sp>
        <p:nvSpPr>
          <p:cNvPr id="10" name="TextBox 10"/>
          <p:cNvSpPr txBox="1"/>
          <p:nvPr/>
        </p:nvSpPr>
        <p:spPr>
          <a:xfrm>
            <a:off x="1327759" y="4147602"/>
            <a:ext cx="9639499" cy="12659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Open Sans Bold Bold"/>
              </a:rPr>
              <a:t>Stress can lead to toxic coping methods.</a:t>
            </a:r>
          </a:p>
        </p:txBody>
      </p:sp>
      <p:sp>
        <p:nvSpPr>
          <p:cNvPr id="11" name="TextBox 11"/>
          <p:cNvSpPr txBox="1"/>
          <p:nvPr/>
        </p:nvSpPr>
        <p:spPr>
          <a:xfrm>
            <a:off x="1327760" y="5105937"/>
            <a:ext cx="11524838" cy="6244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Open Sans Bold Bold"/>
              </a:rPr>
              <a:t>Stress can affect physical &amp; mental health.</a:t>
            </a:r>
          </a:p>
        </p:txBody>
      </p:sp>
      <p:grpSp>
        <p:nvGrpSpPr>
          <p:cNvPr id="12" name="Group 12"/>
          <p:cNvGrpSpPr/>
          <p:nvPr/>
        </p:nvGrpSpPr>
        <p:grpSpPr>
          <a:xfrm>
            <a:off x="340526" y="3185863"/>
            <a:ext cx="690548" cy="690548"/>
            <a:chOff x="0" y="0"/>
            <a:chExt cx="812800" cy="812800"/>
          </a:xfrm>
        </p:grpSpPr>
        <p:sp>
          <p:nvSpPr>
            <p:cNvPr id="13" name="Freeform 1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29AF7"/>
            </a:solidFill>
          </p:spPr>
          <p:txBody>
            <a:bodyPr/>
            <a:lstStyle/>
            <a:p>
              <a:endParaRPr lang="en-US"/>
            </a:p>
          </p:txBody>
        </p:sp>
        <p:sp>
          <p:nvSpPr>
            <p:cNvPr id="14" name="TextBox 14"/>
            <p:cNvSpPr txBox="1"/>
            <p:nvPr/>
          </p:nvSpPr>
          <p:spPr>
            <a:xfrm>
              <a:off x="0" y="174625"/>
              <a:ext cx="711200" cy="434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15" name="Group 15"/>
          <p:cNvGrpSpPr/>
          <p:nvPr/>
        </p:nvGrpSpPr>
        <p:grpSpPr>
          <a:xfrm>
            <a:off x="340526" y="4149461"/>
            <a:ext cx="690548" cy="690548"/>
            <a:chOff x="0" y="0"/>
            <a:chExt cx="812800" cy="812800"/>
          </a:xfrm>
        </p:grpSpPr>
        <p:sp>
          <p:nvSpPr>
            <p:cNvPr id="16" name="Freeform 1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29AF7"/>
            </a:solidFill>
          </p:spPr>
          <p:txBody>
            <a:bodyPr/>
            <a:lstStyle/>
            <a:p>
              <a:endParaRPr lang="en-US"/>
            </a:p>
          </p:txBody>
        </p:sp>
        <p:sp>
          <p:nvSpPr>
            <p:cNvPr id="17" name="TextBox 17"/>
            <p:cNvSpPr txBox="1"/>
            <p:nvPr/>
          </p:nvSpPr>
          <p:spPr>
            <a:xfrm>
              <a:off x="0" y="174625"/>
              <a:ext cx="711200" cy="434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grpSp>
        <p:nvGrpSpPr>
          <p:cNvPr id="18" name="Group 18"/>
          <p:cNvGrpSpPr/>
          <p:nvPr/>
        </p:nvGrpSpPr>
        <p:grpSpPr>
          <a:xfrm>
            <a:off x="340526" y="5113059"/>
            <a:ext cx="690548" cy="690548"/>
            <a:chOff x="0" y="0"/>
            <a:chExt cx="812800" cy="812800"/>
          </a:xfrm>
        </p:grpSpPr>
        <p:sp>
          <p:nvSpPr>
            <p:cNvPr id="19" name="Freeform 19"/>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329AF7"/>
            </a:solidFill>
          </p:spPr>
          <p:txBody>
            <a:bodyPr/>
            <a:lstStyle/>
            <a:p>
              <a:endParaRPr lang="en-US"/>
            </a:p>
          </p:txBody>
        </p:sp>
        <p:sp>
          <p:nvSpPr>
            <p:cNvPr id="20" name="TextBox 20"/>
            <p:cNvSpPr txBox="1"/>
            <p:nvPr/>
          </p:nvSpPr>
          <p:spPr>
            <a:xfrm>
              <a:off x="0" y="174625"/>
              <a:ext cx="711200" cy="434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Tree>
    <p:extLst>
      <p:ext uri="{BB962C8B-B14F-4D97-AF65-F5344CB8AC3E}">
        <p14:creationId xmlns:p14="http://schemas.microsoft.com/office/powerpoint/2010/main" val="3247369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Freeform 3"/>
          <p:cNvSpPr/>
          <p:nvPr/>
        </p:nvSpPr>
        <p:spPr>
          <a:xfrm>
            <a:off x="4811840" y="3086955"/>
            <a:ext cx="2568321" cy="2743200"/>
          </a:xfrm>
          <a:custGeom>
            <a:avLst/>
            <a:gdLst/>
            <a:ahLst/>
            <a:cxnLst/>
            <a:rect l="l" t="t" r="r" b="b"/>
            <a:pathLst>
              <a:path w="3852482" h="4114800">
                <a:moveTo>
                  <a:pt x="0" y="0"/>
                </a:moveTo>
                <a:lnTo>
                  <a:pt x="3852482" y="0"/>
                </a:lnTo>
                <a:lnTo>
                  <a:pt x="38524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05013" y="618536"/>
            <a:ext cx="1796842" cy="1796842"/>
          </a:xfrm>
          <a:custGeom>
            <a:avLst/>
            <a:gdLst/>
            <a:ahLst/>
            <a:cxnLst/>
            <a:rect l="l" t="t" r="r" b="b"/>
            <a:pathLst>
              <a:path w="2695263" h="2695263">
                <a:moveTo>
                  <a:pt x="0" y="0"/>
                </a:moveTo>
                <a:lnTo>
                  <a:pt x="2695262" y="0"/>
                </a:lnTo>
                <a:lnTo>
                  <a:pt x="2695262" y="2695262"/>
                </a:lnTo>
                <a:lnTo>
                  <a:pt x="0" y="26952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493169" y="1007371"/>
            <a:ext cx="7205663" cy="14080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93"/>
              </a:lnSpc>
            </a:pPr>
            <a:r>
              <a:rPr lang="en-US" sz="4066">
                <a:solidFill>
                  <a:srgbClr val="000000"/>
                </a:solidFill>
                <a:latin typeface="Open Sans Bold Bold"/>
              </a:rPr>
              <a:t>HOW TO REDUCE STRESS &amp; </a:t>
            </a:r>
          </a:p>
          <a:p>
            <a:pPr algn="ctr">
              <a:lnSpc>
                <a:spcPts val="5693"/>
              </a:lnSpc>
              <a:spcBef>
                <a:spcPct val="0"/>
              </a:spcBef>
            </a:pPr>
            <a:r>
              <a:rPr lang="en-US" sz="4066">
                <a:solidFill>
                  <a:srgbClr val="000000"/>
                </a:solidFill>
                <a:latin typeface="Open Sans Bold Bold"/>
              </a:rPr>
              <a:t>OTHER PROACTIVE TACTICS </a:t>
            </a:r>
          </a:p>
        </p:txBody>
      </p:sp>
    </p:spTree>
    <p:extLst>
      <p:ext uri="{BB962C8B-B14F-4D97-AF65-F5344CB8AC3E}">
        <p14:creationId xmlns:p14="http://schemas.microsoft.com/office/powerpoint/2010/main" val="3876995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80021" y="476613"/>
            <a:ext cx="2626179" cy="6023680"/>
          </a:xfrm>
          <a:custGeom>
            <a:avLst/>
            <a:gdLst/>
            <a:ahLst/>
            <a:cxnLst/>
            <a:rect l="l" t="t" r="r" b="b"/>
            <a:pathLst>
              <a:path w="3939269" h="9035520">
                <a:moveTo>
                  <a:pt x="0" y="0"/>
                </a:moveTo>
                <a:lnTo>
                  <a:pt x="3939269" y="0"/>
                </a:lnTo>
                <a:lnTo>
                  <a:pt x="3939269" y="9035520"/>
                </a:lnTo>
                <a:lnTo>
                  <a:pt x="0" y="9035520"/>
                </a:lnTo>
                <a:lnTo>
                  <a:pt x="0" y="0"/>
                </a:lnTo>
                <a:close/>
              </a:path>
            </a:pathLst>
          </a:custGeom>
          <a:blipFill>
            <a:blip r:embed="rId2"/>
            <a:stretch>
              <a:fillRect l="-327883"/>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Freeform 4"/>
          <p:cNvSpPr/>
          <p:nvPr/>
        </p:nvSpPr>
        <p:spPr>
          <a:xfrm>
            <a:off x="685800" y="1998544"/>
            <a:ext cx="1225451" cy="1489909"/>
          </a:xfrm>
          <a:custGeom>
            <a:avLst/>
            <a:gdLst/>
            <a:ahLst/>
            <a:cxnLst/>
            <a:rect l="l" t="t" r="r" b="b"/>
            <a:pathLst>
              <a:path w="1838176" h="2234864">
                <a:moveTo>
                  <a:pt x="0" y="0"/>
                </a:moveTo>
                <a:lnTo>
                  <a:pt x="1838176" y="0"/>
                </a:lnTo>
                <a:lnTo>
                  <a:pt x="1838176" y="2234864"/>
                </a:lnTo>
                <a:lnTo>
                  <a:pt x="0" y="2234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85800" y="4634479"/>
            <a:ext cx="1225451" cy="1171837"/>
          </a:xfrm>
          <a:custGeom>
            <a:avLst/>
            <a:gdLst/>
            <a:ahLst/>
            <a:cxnLst/>
            <a:rect l="l" t="t" r="r" b="b"/>
            <a:pathLst>
              <a:path w="1838176" h="1757756">
                <a:moveTo>
                  <a:pt x="0" y="0"/>
                </a:moveTo>
                <a:lnTo>
                  <a:pt x="1838176" y="0"/>
                </a:lnTo>
                <a:lnTo>
                  <a:pt x="1838176" y="1757756"/>
                </a:lnTo>
                <a:lnTo>
                  <a:pt x="0" y="1757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41236" y="711898"/>
            <a:ext cx="11309529" cy="5850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854"/>
              </a:lnSpc>
              <a:spcBef>
                <a:spcPct val="0"/>
              </a:spcBef>
            </a:pPr>
            <a:r>
              <a:rPr lang="en-US" sz="3467">
                <a:solidFill>
                  <a:srgbClr val="329AF7"/>
                </a:solidFill>
                <a:latin typeface="Montserrat Extra-Bold Bold"/>
              </a:rPr>
              <a:t>EMPLOYER ACTION PLAN:  </a:t>
            </a:r>
          </a:p>
        </p:txBody>
      </p:sp>
      <p:sp>
        <p:nvSpPr>
          <p:cNvPr id="7" name="TextBox 7"/>
          <p:cNvSpPr txBox="1"/>
          <p:nvPr/>
        </p:nvSpPr>
        <p:spPr>
          <a:xfrm>
            <a:off x="2154434" y="2192207"/>
            <a:ext cx="7241818" cy="13160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454"/>
              </a:lnSpc>
              <a:spcBef>
                <a:spcPct val="0"/>
              </a:spcBef>
            </a:pPr>
            <a:r>
              <a:rPr lang="en-US" sz="2467">
                <a:solidFill>
                  <a:srgbClr val="000000"/>
                </a:solidFill>
                <a:latin typeface="Open Sans Bold Bold"/>
              </a:rPr>
              <a:t>MANAGING STRESS: Be </a:t>
            </a:r>
            <a:r>
              <a:rPr lang="en-US" sz="2467">
                <a:solidFill>
                  <a:srgbClr val="329AF7"/>
                </a:solidFill>
                <a:latin typeface="Open Sans Bold Bold"/>
              </a:rPr>
              <a:t>proactive</a:t>
            </a:r>
            <a:r>
              <a:rPr lang="en-US" sz="2467">
                <a:solidFill>
                  <a:srgbClr val="000000"/>
                </a:solidFill>
                <a:latin typeface="Open Sans Bold Bold"/>
              </a:rPr>
              <a:t> and make mental health a safety and wellness initiative to protect your workforce.</a:t>
            </a:r>
          </a:p>
        </p:txBody>
      </p:sp>
      <p:sp>
        <p:nvSpPr>
          <p:cNvPr id="8" name="TextBox 8"/>
          <p:cNvSpPr txBox="1"/>
          <p:nvPr/>
        </p:nvSpPr>
        <p:spPr>
          <a:xfrm>
            <a:off x="2227230" y="4701807"/>
            <a:ext cx="7241818" cy="8671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454"/>
              </a:lnSpc>
              <a:spcBef>
                <a:spcPct val="0"/>
              </a:spcBef>
            </a:pPr>
            <a:r>
              <a:rPr lang="en-US" sz="2467">
                <a:solidFill>
                  <a:srgbClr val="000000"/>
                </a:solidFill>
                <a:latin typeface="Open Sans Bold Bold"/>
              </a:rPr>
              <a:t>COMMUNICATE: Navigate difficult conversations to </a:t>
            </a:r>
            <a:r>
              <a:rPr lang="en-US" sz="2467">
                <a:solidFill>
                  <a:srgbClr val="329AF7"/>
                </a:solidFill>
                <a:latin typeface="Open Sans Bold Bold"/>
              </a:rPr>
              <a:t>reduce the stigma</a:t>
            </a:r>
            <a:r>
              <a:rPr lang="en-US" sz="2467">
                <a:solidFill>
                  <a:srgbClr val="000000"/>
                </a:solidFill>
                <a:latin typeface="Open Sans Bold Bold"/>
              </a:rPr>
              <a:t>.</a:t>
            </a:r>
          </a:p>
        </p:txBody>
      </p:sp>
    </p:spTree>
    <p:extLst>
      <p:ext uri="{BB962C8B-B14F-4D97-AF65-F5344CB8AC3E}">
        <p14:creationId xmlns:p14="http://schemas.microsoft.com/office/powerpoint/2010/main" val="2776441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90411" y="1586247"/>
            <a:ext cx="5125995" cy="4900235"/>
            <a:chOff x="0" y="0"/>
            <a:chExt cx="2025084" cy="1935896"/>
          </a:xfrm>
        </p:grpSpPr>
        <p:sp>
          <p:nvSpPr>
            <p:cNvPr id="3" name="Freeform 3"/>
            <p:cNvSpPr/>
            <p:nvPr/>
          </p:nvSpPr>
          <p:spPr>
            <a:xfrm>
              <a:off x="0" y="0"/>
              <a:ext cx="2025084" cy="1935896"/>
            </a:xfrm>
            <a:custGeom>
              <a:avLst/>
              <a:gdLst/>
              <a:ahLst/>
              <a:cxnLst/>
              <a:rect l="l" t="t" r="r" b="b"/>
              <a:pathLst>
                <a:path w="2025084" h="1935896">
                  <a:moveTo>
                    <a:pt x="0" y="0"/>
                  </a:moveTo>
                  <a:lnTo>
                    <a:pt x="2025084" y="0"/>
                  </a:lnTo>
                  <a:lnTo>
                    <a:pt x="2025084" y="1935896"/>
                  </a:lnTo>
                  <a:lnTo>
                    <a:pt x="0" y="1935896"/>
                  </a:lnTo>
                  <a:close/>
                </a:path>
              </a:pathLst>
            </a:custGeom>
            <a:solidFill>
              <a:srgbClr val="231F20"/>
            </a:solidFill>
          </p:spPr>
          <p:txBody>
            <a:bodyPr/>
            <a:lstStyle/>
            <a:p>
              <a:endParaRPr lang="en-US"/>
            </a:p>
          </p:txBody>
        </p:sp>
        <p:sp>
          <p:nvSpPr>
            <p:cNvPr id="4" name="TextBox 4"/>
            <p:cNvSpPr txBox="1"/>
            <p:nvPr/>
          </p:nvSpPr>
          <p:spPr>
            <a:xfrm>
              <a:off x="0" y="-28575"/>
              <a:ext cx="2025084" cy="1964471"/>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5" name="Freeform 5"/>
          <p:cNvSpPr/>
          <p:nvPr/>
        </p:nvSpPr>
        <p:spPr>
          <a:xfrm>
            <a:off x="11016234" y="5982092"/>
            <a:ext cx="1008780" cy="1008780"/>
          </a:xfrm>
          <a:custGeom>
            <a:avLst/>
            <a:gdLst/>
            <a:ahLst/>
            <a:cxnLst/>
            <a:rect l="l" t="t" r="r" b="b"/>
            <a:pathLst>
              <a:path w="1513170" h="1513170">
                <a:moveTo>
                  <a:pt x="0" y="0"/>
                </a:moveTo>
                <a:lnTo>
                  <a:pt x="1513170" y="0"/>
                </a:lnTo>
                <a:lnTo>
                  <a:pt x="1513170" y="1513170"/>
                </a:lnTo>
                <a:lnTo>
                  <a:pt x="0" y="1513170"/>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11319" y="1586247"/>
            <a:ext cx="5125995" cy="4900235"/>
            <a:chOff x="0" y="0"/>
            <a:chExt cx="2025084" cy="1935896"/>
          </a:xfrm>
        </p:grpSpPr>
        <p:sp>
          <p:nvSpPr>
            <p:cNvPr id="7" name="Freeform 7"/>
            <p:cNvSpPr/>
            <p:nvPr/>
          </p:nvSpPr>
          <p:spPr>
            <a:xfrm>
              <a:off x="0" y="0"/>
              <a:ext cx="2025084" cy="1935896"/>
            </a:xfrm>
            <a:custGeom>
              <a:avLst/>
              <a:gdLst/>
              <a:ahLst/>
              <a:cxnLst/>
              <a:rect l="l" t="t" r="r" b="b"/>
              <a:pathLst>
                <a:path w="2025084" h="1935896">
                  <a:moveTo>
                    <a:pt x="0" y="0"/>
                  </a:moveTo>
                  <a:lnTo>
                    <a:pt x="2025084" y="0"/>
                  </a:lnTo>
                  <a:lnTo>
                    <a:pt x="2025084" y="1935896"/>
                  </a:lnTo>
                  <a:lnTo>
                    <a:pt x="0" y="1935896"/>
                  </a:lnTo>
                  <a:close/>
                </a:path>
              </a:pathLst>
            </a:custGeom>
            <a:solidFill>
              <a:srgbClr val="191819"/>
            </a:solidFill>
          </p:spPr>
          <p:txBody>
            <a:bodyPr/>
            <a:lstStyle/>
            <a:p>
              <a:endParaRPr lang="en-US"/>
            </a:p>
          </p:txBody>
        </p:sp>
        <p:sp>
          <p:nvSpPr>
            <p:cNvPr id="8" name="TextBox 8"/>
            <p:cNvSpPr txBox="1"/>
            <p:nvPr/>
          </p:nvSpPr>
          <p:spPr>
            <a:xfrm>
              <a:off x="0" y="-28575"/>
              <a:ext cx="2025084" cy="1964471"/>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9" name="Freeform 9"/>
          <p:cNvSpPr/>
          <p:nvPr/>
        </p:nvSpPr>
        <p:spPr>
          <a:xfrm>
            <a:off x="3859318" y="3186092"/>
            <a:ext cx="842415" cy="1381009"/>
          </a:xfrm>
          <a:custGeom>
            <a:avLst/>
            <a:gdLst/>
            <a:ahLst/>
            <a:cxnLst/>
            <a:rect l="l" t="t" r="r" b="b"/>
            <a:pathLst>
              <a:path w="1263623" h="2071513">
                <a:moveTo>
                  <a:pt x="0" y="0"/>
                </a:moveTo>
                <a:lnTo>
                  <a:pt x="1263623" y="0"/>
                </a:lnTo>
                <a:lnTo>
                  <a:pt x="1263623" y="2071513"/>
                </a:lnTo>
                <a:lnTo>
                  <a:pt x="0" y="2071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624451" y="4916350"/>
            <a:ext cx="1312148" cy="1401493"/>
          </a:xfrm>
          <a:custGeom>
            <a:avLst/>
            <a:gdLst/>
            <a:ahLst/>
            <a:cxnLst/>
            <a:rect l="l" t="t" r="r" b="b"/>
            <a:pathLst>
              <a:path w="1968222" h="2102240">
                <a:moveTo>
                  <a:pt x="0" y="0"/>
                </a:moveTo>
                <a:lnTo>
                  <a:pt x="1968222" y="0"/>
                </a:lnTo>
                <a:lnTo>
                  <a:pt x="1968222" y="2102240"/>
                </a:lnTo>
                <a:lnTo>
                  <a:pt x="0" y="210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9851982" y="4861132"/>
            <a:ext cx="744625" cy="1511929"/>
          </a:xfrm>
          <a:custGeom>
            <a:avLst/>
            <a:gdLst/>
            <a:ahLst/>
            <a:cxnLst/>
            <a:rect l="l" t="t" r="r" b="b"/>
            <a:pathLst>
              <a:path w="1116938" h="2267894">
                <a:moveTo>
                  <a:pt x="0" y="0"/>
                </a:moveTo>
                <a:lnTo>
                  <a:pt x="1116937" y="0"/>
                </a:lnTo>
                <a:lnTo>
                  <a:pt x="1116937" y="2267894"/>
                </a:lnTo>
                <a:lnTo>
                  <a:pt x="0" y="2267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9650730" y="3152109"/>
            <a:ext cx="834997" cy="1564398"/>
          </a:xfrm>
          <a:custGeom>
            <a:avLst/>
            <a:gdLst/>
            <a:ahLst/>
            <a:cxnLst/>
            <a:rect l="l" t="t" r="r" b="b"/>
            <a:pathLst>
              <a:path w="1252496" h="2346597">
                <a:moveTo>
                  <a:pt x="0" y="0"/>
                </a:moveTo>
                <a:lnTo>
                  <a:pt x="1252496" y="0"/>
                </a:lnTo>
                <a:lnTo>
                  <a:pt x="1252496" y="2346597"/>
                </a:lnTo>
                <a:lnTo>
                  <a:pt x="0" y="2346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527718" y="3107659"/>
            <a:ext cx="2801045" cy="33570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267"/>
              </a:lnSpc>
            </a:pPr>
            <a:r>
              <a:rPr lang="en-US" sz="2333">
                <a:solidFill>
                  <a:srgbClr val="329AF7"/>
                </a:solidFill>
                <a:latin typeface="Open Sans Bold"/>
              </a:rPr>
              <a:t>AVOID</a:t>
            </a:r>
            <a:r>
              <a:rPr lang="en-US" sz="2333">
                <a:solidFill>
                  <a:srgbClr val="000000"/>
                </a:solidFill>
                <a:latin typeface="Open Sans Bold"/>
              </a:rPr>
              <a:t> </a:t>
            </a:r>
            <a:r>
              <a:rPr lang="en-US" sz="2333">
                <a:solidFill>
                  <a:srgbClr val="FFFFFF"/>
                </a:solidFill>
                <a:latin typeface="Open Sans Bold"/>
              </a:rPr>
              <a:t>the stressor</a:t>
            </a:r>
          </a:p>
          <a:p>
            <a:pPr>
              <a:lnSpc>
                <a:spcPts val="3267"/>
              </a:lnSpc>
            </a:pPr>
            <a:endParaRPr lang="en-US" sz="2333">
              <a:solidFill>
                <a:srgbClr val="FFFFFF"/>
              </a:solidFill>
              <a:latin typeface="Open Sans Bold"/>
            </a:endParaRPr>
          </a:p>
          <a:p>
            <a:pPr>
              <a:lnSpc>
                <a:spcPts val="3267"/>
              </a:lnSpc>
            </a:pPr>
            <a:endParaRPr lang="en-US" sz="2333">
              <a:solidFill>
                <a:srgbClr val="FFFFFF"/>
              </a:solidFill>
              <a:latin typeface="Open Sans Bold"/>
            </a:endParaRPr>
          </a:p>
          <a:p>
            <a:pPr>
              <a:lnSpc>
                <a:spcPts val="3267"/>
              </a:lnSpc>
            </a:pPr>
            <a:endParaRPr lang="en-US" sz="2333">
              <a:solidFill>
                <a:srgbClr val="FFFFFF"/>
              </a:solidFill>
              <a:latin typeface="Open Sans Bold"/>
            </a:endParaRPr>
          </a:p>
          <a:p>
            <a:pPr>
              <a:lnSpc>
                <a:spcPts val="3267"/>
              </a:lnSpc>
            </a:pPr>
            <a:endParaRPr lang="en-US" sz="2333">
              <a:solidFill>
                <a:srgbClr val="FFFFFF"/>
              </a:solidFill>
              <a:latin typeface="Open Sans Bold"/>
            </a:endParaRPr>
          </a:p>
          <a:p>
            <a:pPr>
              <a:lnSpc>
                <a:spcPts val="3267"/>
              </a:lnSpc>
            </a:pPr>
            <a:r>
              <a:rPr lang="en-US" sz="2333">
                <a:solidFill>
                  <a:srgbClr val="329AF7"/>
                </a:solidFill>
                <a:latin typeface="Open Sans Bold"/>
              </a:rPr>
              <a:t>ALTER </a:t>
            </a:r>
            <a:r>
              <a:rPr lang="en-US" sz="2333">
                <a:solidFill>
                  <a:srgbClr val="FFFFFF"/>
                </a:solidFill>
                <a:latin typeface="Open Sans Bold"/>
              </a:rPr>
              <a:t>the stressor</a:t>
            </a:r>
          </a:p>
          <a:p>
            <a:pPr>
              <a:lnSpc>
                <a:spcPts val="3267"/>
              </a:lnSpc>
            </a:pPr>
            <a:endParaRPr lang="en-US" sz="2333">
              <a:solidFill>
                <a:srgbClr val="FFFFFF"/>
              </a:solidFill>
              <a:latin typeface="Open Sans Bold"/>
            </a:endParaRPr>
          </a:p>
        </p:txBody>
      </p:sp>
      <p:sp>
        <p:nvSpPr>
          <p:cNvPr id="14" name="TextBox 14"/>
          <p:cNvSpPr txBox="1"/>
          <p:nvPr/>
        </p:nvSpPr>
        <p:spPr>
          <a:xfrm>
            <a:off x="6206654" y="3191333"/>
            <a:ext cx="3225701" cy="29338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267"/>
              </a:lnSpc>
            </a:pPr>
            <a:r>
              <a:rPr lang="en-US" sz="2333">
                <a:solidFill>
                  <a:srgbClr val="329AF7"/>
                </a:solidFill>
                <a:latin typeface="Open Sans Bold"/>
              </a:rPr>
              <a:t>ADAPT </a:t>
            </a:r>
            <a:r>
              <a:rPr lang="en-US" sz="2333">
                <a:solidFill>
                  <a:srgbClr val="FFFFFF"/>
                </a:solidFill>
                <a:latin typeface="Open Sans Bold"/>
              </a:rPr>
              <a:t>to the stressor</a:t>
            </a:r>
          </a:p>
          <a:p>
            <a:pPr>
              <a:lnSpc>
                <a:spcPts val="3267"/>
              </a:lnSpc>
            </a:pPr>
            <a:endParaRPr lang="en-US" sz="2333">
              <a:solidFill>
                <a:srgbClr val="FFFFFF"/>
              </a:solidFill>
              <a:latin typeface="Open Sans Bold"/>
            </a:endParaRPr>
          </a:p>
          <a:p>
            <a:pPr>
              <a:lnSpc>
                <a:spcPts val="3267"/>
              </a:lnSpc>
            </a:pPr>
            <a:endParaRPr lang="en-US" sz="2333">
              <a:solidFill>
                <a:srgbClr val="FFFFFF"/>
              </a:solidFill>
              <a:latin typeface="Open Sans Bold"/>
            </a:endParaRPr>
          </a:p>
          <a:p>
            <a:pPr>
              <a:lnSpc>
                <a:spcPts val="3267"/>
              </a:lnSpc>
            </a:pPr>
            <a:endParaRPr lang="en-US" sz="2333">
              <a:solidFill>
                <a:srgbClr val="FFFFFF"/>
              </a:solidFill>
              <a:latin typeface="Open Sans Bold"/>
            </a:endParaRPr>
          </a:p>
          <a:p>
            <a:pPr>
              <a:lnSpc>
                <a:spcPts val="3267"/>
              </a:lnSpc>
            </a:pPr>
            <a:endParaRPr lang="en-US" sz="2333">
              <a:solidFill>
                <a:srgbClr val="FFFFFF"/>
              </a:solidFill>
              <a:latin typeface="Open Sans Bold"/>
            </a:endParaRPr>
          </a:p>
          <a:p>
            <a:pPr>
              <a:lnSpc>
                <a:spcPts val="3267"/>
              </a:lnSpc>
            </a:pPr>
            <a:r>
              <a:rPr lang="en-US" sz="2333">
                <a:solidFill>
                  <a:srgbClr val="329AF7"/>
                </a:solidFill>
                <a:latin typeface="Open Sans Bold"/>
              </a:rPr>
              <a:t>ACCEPT </a:t>
            </a:r>
            <a:r>
              <a:rPr lang="en-US" sz="2333">
                <a:solidFill>
                  <a:srgbClr val="FFFFFF"/>
                </a:solidFill>
                <a:latin typeface="Open Sans Bold"/>
              </a:rPr>
              <a:t>the stressor</a:t>
            </a:r>
          </a:p>
        </p:txBody>
      </p:sp>
      <p:sp>
        <p:nvSpPr>
          <p:cNvPr id="15" name="TextBox 15"/>
          <p:cNvSpPr txBox="1"/>
          <p:nvPr/>
        </p:nvSpPr>
        <p:spPr>
          <a:xfrm>
            <a:off x="211319" y="161730"/>
            <a:ext cx="10403483" cy="11726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Montserrat Extra-Bold Bold"/>
              </a:rPr>
              <a:t>MANAGING STRESS IN THE WORKPLACE: </a:t>
            </a:r>
          </a:p>
          <a:p>
            <a:pPr>
              <a:lnSpc>
                <a:spcPts val="4200"/>
              </a:lnSpc>
              <a:spcBef>
                <a:spcPct val="0"/>
              </a:spcBef>
            </a:pPr>
            <a:r>
              <a:rPr lang="en-US" sz="3000">
                <a:solidFill>
                  <a:srgbClr val="329AF7"/>
                </a:solidFill>
                <a:latin typeface="Montserrat Extra-Bold Bold"/>
              </a:rPr>
              <a:t>The Four A’s: Avoid, Alter, Adapt, Accept</a:t>
            </a:r>
          </a:p>
        </p:txBody>
      </p:sp>
      <p:sp>
        <p:nvSpPr>
          <p:cNvPr id="16" name="TextBox 16"/>
          <p:cNvSpPr txBox="1"/>
          <p:nvPr/>
        </p:nvSpPr>
        <p:spPr>
          <a:xfrm>
            <a:off x="550713" y="1798319"/>
            <a:ext cx="4447207" cy="1041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00"/>
              </a:lnSpc>
            </a:pPr>
            <a:r>
              <a:rPr lang="en-US" sz="3000">
                <a:solidFill>
                  <a:srgbClr val="FFFFFF"/>
                </a:solidFill>
                <a:latin typeface="Open Sans Bold"/>
              </a:rPr>
              <a:t>Change the </a:t>
            </a:r>
            <a:r>
              <a:rPr lang="en-US" sz="3000" u="sng">
                <a:solidFill>
                  <a:srgbClr val="FFFFFF"/>
                </a:solidFill>
                <a:latin typeface="Open Sans Bold"/>
              </a:rPr>
              <a:t>situation</a:t>
            </a:r>
          </a:p>
          <a:p>
            <a:pPr algn="ctr">
              <a:lnSpc>
                <a:spcPts val="4200"/>
              </a:lnSpc>
            </a:pPr>
            <a:r>
              <a:rPr lang="en-US" sz="3000">
                <a:solidFill>
                  <a:srgbClr val="FFFFFF"/>
                </a:solidFill>
                <a:latin typeface="Open Sans Bold Italics"/>
              </a:rPr>
              <a:t>(Employers)</a:t>
            </a:r>
          </a:p>
        </p:txBody>
      </p:sp>
      <p:sp>
        <p:nvSpPr>
          <p:cNvPr id="17" name="TextBox 17"/>
          <p:cNvSpPr txBox="1"/>
          <p:nvPr/>
        </p:nvSpPr>
        <p:spPr>
          <a:xfrm>
            <a:off x="6402303" y="1798319"/>
            <a:ext cx="4377093" cy="1041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00"/>
              </a:lnSpc>
            </a:pPr>
            <a:r>
              <a:rPr lang="en-US" sz="3000">
                <a:solidFill>
                  <a:srgbClr val="FFFFFF"/>
                </a:solidFill>
                <a:latin typeface="Open Sans Bold"/>
              </a:rPr>
              <a:t>Change the </a:t>
            </a:r>
            <a:r>
              <a:rPr lang="en-US" sz="3000" u="sng">
                <a:solidFill>
                  <a:srgbClr val="FFFFFF"/>
                </a:solidFill>
                <a:latin typeface="Open Sans Bold"/>
              </a:rPr>
              <a:t>reaction</a:t>
            </a:r>
          </a:p>
          <a:p>
            <a:pPr algn="ctr">
              <a:lnSpc>
                <a:spcPts val="4200"/>
              </a:lnSpc>
            </a:pPr>
            <a:r>
              <a:rPr lang="en-US" sz="3000">
                <a:solidFill>
                  <a:srgbClr val="FFFFFF"/>
                </a:solidFill>
                <a:latin typeface="Open Sans Bold Italics"/>
              </a:rPr>
              <a:t>(Employees)</a:t>
            </a:r>
          </a:p>
        </p:txBody>
      </p:sp>
      <p:sp>
        <p:nvSpPr>
          <p:cNvPr id="18" name="Freeform 18"/>
          <p:cNvSpPr/>
          <p:nvPr/>
        </p:nvSpPr>
        <p:spPr>
          <a:xfrm>
            <a:off x="10685801" y="149490"/>
            <a:ext cx="1047299" cy="1273313"/>
          </a:xfrm>
          <a:custGeom>
            <a:avLst/>
            <a:gdLst/>
            <a:ahLst/>
            <a:cxnLst/>
            <a:rect l="l" t="t" r="r" b="b"/>
            <a:pathLst>
              <a:path w="1570949" h="1909969">
                <a:moveTo>
                  <a:pt x="0" y="0"/>
                </a:moveTo>
                <a:lnTo>
                  <a:pt x="1570950" y="0"/>
                </a:lnTo>
                <a:lnTo>
                  <a:pt x="1570950" y="1909969"/>
                </a:lnTo>
                <a:lnTo>
                  <a:pt x="0" y="19099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4030157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Freeform 3"/>
          <p:cNvSpPr/>
          <p:nvPr/>
        </p:nvSpPr>
        <p:spPr>
          <a:xfrm>
            <a:off x="6506168" y="1650480"/>
            <a:ext cx="4087877" cy="4087877"/>
          </a:xfrm>
          <a:custGeom>
            <a:avLst/>
            <a:gdLst/>
            <a:ahLst/>
            <a:cxnLst/>
            <a:rect l="l" t="t" r="r" b="b"/>
            <a:pathLst>
              <a:path w="6131816" h="6131816">
                <a:moveTo>
                  <a:pt x="0" y="0"/>
                </a:moveTo>
                <a:lnTo>
                  <a:pt x="6131816" y="0"/>
                </a:lnTo>
                <a:lnTo>
                  <a:pt x="6131816" y="6131816"/>
                </a:lnTo>
                <a:lnTo>
                  <a:pt x="0" y="613181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85800" y="1703247"/>
            <a:ext cx="5148959" cy="38566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730474" lvl="1" indent="-365237">
              <a:lnSpc>
                <a:spcPts val="5142"/>
              </a:lnSpc>
              <a:buFont typeface="Arial"/>
              <a:buChar char="•"/>
            </a:pPr>
            <a:r>
              <a:rPr lang="en-US" sz="3383">
                <a:solidFill>
                  <a:srgbClr val="000000"/>
                </a:solidFill>
                <a:latin typeface="Open Sans Bold"/>
              </a:rPr>
              <a:t>Company culture assessments </a:t>
            </a:r>
          </a:p>
          <a:p>
            <a:pPr marL="730474" lvl="1" indent="-365237">
              <a:lnSpc>
                <a:spcPts val="5142"/>
              </a:lnSpc>
              <a:buFont typeface="Arial"/>
              <a:buChar char="•"/>
            </a:pPr>
            <a:r>
              <a:rPr lang="en-US" sz="3383">
                <a:solidFill>
                  <a:srgbClr val="000000"/>
                </a:solidFill>
                <a:latin typeface="Open Sans Bold"/>
              </a:rPr>
              <a:t>Anonymous employee feedback surveys</a:t>
            </a:r>
          </a:p>
          <a:p>
            <a:pPr marL="730474" lvl="1" indent="-365237">
              <a:lnSpc>
                <a:spcPts val="5142"/>
              </a:lnSpc>
              <a:buFont typeface="Arial"/>
              <a:buChar char="•"/>
            </a:pPr>
            <a:r>
              <a:rPr lang="en-US" sz="3383">
                <a:solidFill>
                  <a:srgbClr val="000000"/>
                </a:solidFill>
                <a:latin typeface="Open Sans Bold"/>
              </a:rPr>
              <a:t>Leadership reviews</a:t>
            </a:r>
          </a:p>
        </p:txBody>
      </p:sp>
      <p:sp>
        <p:nvSpPr>
          <p:cNvPr id="5" name="TextBox 5"/>
          <p:cNvSpPr txBox="1"/>
          <p:nvPr/>
        </p:nvSpPr>
        <p:spPr>
          <a:xfrm>
            <a:off x="336879" y="486261"/>
            <a:ext cx="11367640" cy="6307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329AF7"/>
                </a:solidFill>
                <a:latin typeface="Montserrat Extra-Bold Bold"/>
              </a:rPr>
              <a:t>MANAGING STRESS IN THE WORKPLACE:</a:t>
            </a:r>
          </a:p>
        </p:txBody>
      </p:sp>
      <p:sp>
        <p:nvSpPr>
          <p:cNvPr id="6" name="Freeform 6"/>
          <p:cNvSpPr/>
          <p:nvPr/>
        </p:nvSpPr>
        <p:spPr>
          <a:xfrm>
            <a:off x="10799563" y="0"/>
            <a:ext cx="1225451" cy="1489909"/>
          </a:xfrm>
          <a:custGeom>
            <a:avLst/>
            <a:gdLst/>
            <a:ahLst/>
            <a:cxnLst/>
            <a:rect l="l" t="t" r="r" b="b"/>
            <a:pathLst>
              <a:path w="1838176" h="2234864">
                <a:moveTo>
                  <a:pt x="0" y="0"/>
                </a:moveTo>
                <a:lnTo>
                  <a:pt x="1838176" y="0"/>
                </a:lnTo>
                <a:lnTo>
                  <a:pt x="1838176" y="2234864"/>
                </a:lnTo>
                <a:lnTo>
                  <a:pt x="0" y="2234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13854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4645" y="1544274"/>
            <a:ext cx="11302711" cy="4875941"/>
          </a:xfrm>
          <a:custGeom>
            <a:avLst/>
            <a:gdLst/>
            <a:ahLst/>
            <a:cxnLst/>
            <a:rect l="l" t="t" r="r" b="b"/>
            <a:pathLst>
              <a:path w="16954067" h="7313911">
                <a:moveTo>
                  <a:pt x="0" y="0"/>
                </a:moveTo>
                <a:lnTo>
                  <a:pt x="16954066" y="0"/>
                </a:lnTo>
                <a:lnTo>
                  <a:pt x="16954066" y="7313911"/>
                </a:lnTo>
                <a:lnTo>
                  <a:pt x="0" y="7313911"/>
                </a:lnTo>
                <a:lnTo>
                  <a:pt x="0" y="0"/>
                </a:lnTo>
                <a:close/>
              </a:path>
            </a:pathLst>
          </a:custGeom>
          <a:blipFill>
            <a:blip r:embed="rId2"/>
            <a:stretch>
              <a:fillRect t="-28298"/>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15332" y="332317"/>
            <a:ext cx="10378713" cy="6099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dirty="0">
                <a:solidFill>
                  <a:srgbClr val="329AF7"/>
                </a:solidFill>
                <a:latin typeface="Montserrat Extra-Bold Bold"/>
              </a:rPr>
              <a:t>MANAGING STRESS IN THE WORKPLACE:</a:t>
            </a:r>
          </a:p>
        </p:txBody>
      </p:sp>
      <p:sp>
        <p:nvSpPr>
          <p:cNvPr id="5" name="Freeform 5"/>
          <p:cNvSpPr/>
          <p:nvPr/>
        </p:nvSpPr>
        <p:spPr>
          <a:xfrm>
            <a:off x="10799563" y="0"/>
            <a:ext cx="1225451" cy="1489909"/>
          </a:xfrm>
          <a:custGeom>
            <a:avLst/>
            <a:gdLst/>
            <a:ahLst/>
            <a:cxnLst/>
            <a:rect l="l" t="t" r="r" b="b"/>
            <a:pathLst>
              <a:path w="1838176" h="2234864">
                <a:moveTo>
                  <a:pt x="0" y="0"/>
                </a:moveTo>
                <a:lnTo>
                  <a:pt x="1838176" y="0"/>
                </a:lnTo>
                <a:lnTo>
                  <a:pt x="1838176" y="2234864"/>
                </a:lnTo>
                <a:lnTo>
                  <a:pt x="0" y="2234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637847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3380" y="3085145"/>
            <a:ext cx="11665240" cy="3087055"/>
          </a:xfrm>
          <a:custGeom>
            <a:avLst/>
            <a:gdLst/>
            <a:ahLst/>
            <a:cxnLst/>
            <a:rect l="l" t="t" r="r" b="b"/>
            <a:pathLst>
              <a:path w="17497860" h="4630582">
                <a:moveTo>
                  <a:pt x="0" y="0"/>
                </a:moveTo>
                <a:lnTo>
                  <a:pt x="17497860" y="0"/>
                </a:lnTo>
                <a:lnTo>
                  <a:pt x="17497860" y="4630582"/>
                </a:lnTo>
                <a:lnTo>
                  <a:pt x="0" y="4630582"/>
                </a:lnTo>
                <a:lnTo>
                  <a:pt x="0" y="0"/>
                </a:lnTo>
                <a:close/>
              </a:path>
            </a:pathLst>
          </a:custGeom>
          <a:blipFill>
            <a:blip r:embed="rId2"/>
            <a:stretch>
              <a:fillRect t="-100736"/>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375174" y="1394660"/>
            <a:ext cx="9151989" cy="18520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460"/>
              </a:lnSpc>
            </a:pPr>
            <a:r>
              <a:rPr lang="en-US" sz="5329">
                <a:solidFill>
                  <a:srgbClr val="000000"/>
                </a:solidFill>
                <a:latin typeface="Open Sans Bold Bold"/>
              </a:rPr>
              <a:t>Work / Life Harmony</a:t>
            </a:r>
          </a:p>
          <a:p>
            <a:pPr algn="ctr">
              <a:lnSpc>
                <a:spcPts val="7460"/>
              </a:lnSpc>
            </a:pPr>
            <a:r>
              <a:rPr lang="en-US" sz="5329">
                <a:solidFill>
                  <a:srgbClr val="000000"/>
                </a:solidFill>
                <a:latin typeface="Open Sans Bold Bold"/>
              </a:rPr>
              <a:t>&amp; Self-Care</a:t>
            </a:r>
          </a:p>
        </p:txBody>
      </p:sp>
      <p:sp>
        <p:nvSpPr>
          <p:cNvPr id="5" name="TextBox 5"/>
          <p:cNvSpPr txBox="1"/>
          <p:nvPr/>
        </p:nvSpPr>
        <p:spPr>
          <a:xfrm>
            <a:off x="263380" y="332317"/>
            <a:ext cx="10553447" cy="6099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dirty="0">
                <a:solidFill>
                  <a:srgbClr val="329AF7"/>
                </a:solidFill>
                <a:latin typeface="Montserrat Extra-Bold Bold"/>
              </a:rPr>
              <a:t>MANAGING STRESS IN THE WORKPLACE:</a:t>
            </a:r>
          </a:p>
        </p:txBody>
      </p:sp>
      <p:sp>
        <p:nvSpPr>
          <p:cNvPr id="6" name="Freeform 6"/>
          <p:cNvSpPr/>
          <p:nvPr/>
        </p:nvSpPr>
        <p:spPr>
          <a:xfrm>
            <a:off x="10799563" y="0"/>
            <a:ext cx="1225451" cy="1489909"/>
          </a:xfrm>
          <a:custGeom>
            <a:avLst/>
            <a:gdLst/>
            <a:ahLst/>
            <a:cxnLst/>
            <a:rect l="l" t="t" r="r" b="b"/>
            <a:pathLst>
              <a:path w="1838176" h="2234864">
                <a:moveTo>
                  <a:pt x="0" y="0"/>
                </a:moveTo>
                <a:lnTo>
                  <a:pt x="1838176" y="0"/>
                </a:lnTo>
                <a:lnTo>
                  <a:pt x="1838176" y="2234864"/>
                </a:lnTo>
                <a:lnTo>
                  <a:pt x="0" y="2234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622728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2" name="Picture 1" descr="A poster for a job fair&#10;&#10;Description automatically generated">
            <a:extLst>
              <a:ext uri="{FF2B5EF4-FFF2-40B4-BE49-F238E27FC236}">
                <a16:creationId xmlns:a16="http://schemas.microsoft.com/office/drawing/2014/main" id="{3B32F38E-CD90-58A0-8B19-080A8FEB38AE}"/>
              </a:ext>
            </a:extLst>
          </p:cNvPr>
          <p:cNvPicPr>
            <a:picLocks noChangeAspect="1"/>
          </p:cNvPicPr>
          <p:nvPr/>
        </p:nvPicPr>
        <p:blipFill>
          <a:blip r:embed="rId2"/>
          <a:stretch>
            <a:fillRect/>
          </a:stretch>
        </p:blipFill>
        <p:spPr>
          <a:xfrm>
            <a:off x="2636520" y="-25400"/>
            <a:ext cx="6918960" cy="6888480"/>
          </a:xfrm>
          <a:prstGeom prst="rect">
            <a:avLst/>
          </a:prstGeom>
        </p:spPr>
      </p:pic>
    </p:spTree>
    <p:extLst>
      <p:ext uri="{BB962C8B-B14F-4D97-AF65-F5344CB8AC3E}">
        <p14:creationId xmlns:p14="http://schemas.microsoft.com/office/powerpoint/2010/main" val="38311146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464" y="3731267"/>
            <a:ext cx="4279257" cy="2939989"/>
          </a:xfrm>
          <a:custGeom>
            <a:avLst/>
            <a:gdLst/>
            <a:ahLst/>
            <a:cxnLst/>
            <a:rect l="l" t="t" r="r" b="b"/>
            <a:pathLst>
              <a:path w="6418886" h="4409983">
                <a:moveTo>
                  <a:pt x="0" y="0"/>
                </a:moveTo>
                <a:lnTo>
                  <a:pt x="6418886" y="0"/>
                </a:lnTo>
                <a:lnTo>
                  <a:pt x="6418886" y="4409983"/>
                </a:lnTo>
                <a:lnTo>
                  <a:pt x="0" y="4409983"/>
                </a:lnTo>
                <a:lnTo>
                  <a:pt x="0" y="0"/>
                </a:lnTo>
                <a:close/>
              </a:path>
            </a:pathLst>
          </a:custGeom>
          <a:blipFill>
            <a:blip r:embed="rId2"/>
            <a:stretch>
              <a:fillRect l="-10158" t="-15812" r="-11145" b="-16609"/>
            </a:stretch>
          </a:blipFill>
        </p:spPr>
        <p:txBody>
          <a:bodyPr/>
          <a:lstStyle/>
          <a:p>
            <a:endParaRPr lang="en-US"/>
          </a:p>
        </p:txBody>
      </p:sp>
      <p:sp>
        <p:nvSpPr>
          <p:cNvPr id="3" name="Freeform 3"/>
          <p:cNvSpPr/>
          <p:nvPr/>
        </p:nvSpPr>
        <p:spPr>
          <a:xfrm>
            <a:off x="4609416" y="1021102"/>
            <a:ext cx="2632721" cy="3548022"/>
          </a:xfrm>
          <a:custGeom>
            <a:avLst/>
            <a:gdLst/>
            <a:ahLst/>
            <a:cxnLst/>
            <a:rect l="l" t="t" r="r" b="b"/>
            <a:pathLst>
              <a:path w="3949082" h="5322033">
                <a:moveTo>
                  <a:pt x="0" y="0"/>
                </a:moveTo>
                <a:lnTo>
                  <a:pt x="3949082" y="0"/>
                </a:lnTo>
                <a:lnTo>
                  <a:pt x="3949082" y="5322033"/>
                </a:lnTo>
                <a:lnTo>
                  <a:pt x="0" y="5322033"/>
                </a:lnTo>
                <a:lnTo>
                  <a:pt x="0" y="0"/>
                </a:lnTo>
                <a:close/>
              </a:path>
            </a:pathLst>
          </a:custGeom>
          <a:blipFill>
            <a:blip r:embed="rId3"/>
            <a:stretch>
              <a:fillRect l="-55256" r="-38923" b="-44086"/>
            </a:stretch>
          </a:blipFill>
        </p:spPr>
        <p:txBody>
          <a:bodyPr/>
          <a:lstStyle/>
          <a:p>
            <a:endParaRPr lang="en-US"/>
          </a:p>
        </p:txBody>
      </p:sp>
      <p:sp>
        <p:nvSpPr>
          <p:cNvPr id="4" name="Freeform 4"/>
          <p:cNvSpPr/>
          <p:nvPr/>
        </p:nvSpPr>
        <p:spPr>
          <a:xfrm>
            <a:off x="137343" y="301545"/>
            <a:ext cx="4279655" cy="3260587"/>
          </a:xfrm>
          <a:custGeom>
            <a:avLst/>
            <a:gdLst/>
            <a:ahLst/>
            <a:cxnLst/>
            <a:rect l="l" t="t" r="r" b="b"/>
            <a:pathLst>
              <a:path w="6419482" h="4890880">
                <a:moveTo>
                  <a:pt x="0" y="0"/>
                </a:moveTo>
                <a:lnTo>
                  <a:pt x="6419482" y="0"/>
                </a:lnTo>
                <a:lnTo>
                  <a:pt x="6419482" y="4890880"/>
                </a:lnTo>
                <a:lnTo>
                  <a:pt x="0" y="4890880"/>
                </a:lnTo>
                <a:lnTo>
                  <a:pt x="0" y="0"/>
                </a:lnTo>
                <a:close/>
              </a:path>
            </a:pathLst>
          </a:custGeom>
          <a:blipFill>
            <a:blip r:embed="rId4"/>
            <a:stretch>
              <a:fillRect l="-792" r="-792"/>
            </a:stretch>
          </a:blipFill>
        </p:spPr>
        <p:txBody>
          <a:bodyPr/>
          <a:lstStyle/>
          <a:p>
            <a:endParaRPr lang="en-US"/>
          </a:p>
        </p:txBody>
      </p:sp>
      <p:sp>
        <p:nvSpPr>
          <p:cNvPr id="5" name="Freeform 5"/>
          <p:cNvSpPr/>
          <p:nvPr/>
        </p:nvSpPr>
        <p:spPr>
          <a:xfrm>
            <a:off x="4609416" y="4569124"/>
            <a:ext cx="6802873" cy="2102132"/>
          </a:xfrm>
          <a:custGeom>
            <a:avLst/>
            <a:gdLst/>
            <a:ahLst/>
            <a:cxnLst/>
            <a:rect l="l" t="t" r="r" b="b"/>
            <a:pathLst>
              <a:path w="10204309" h="3153198">
                <a:moveTo>
                  <a:pt x="0" y="0"/>
                </a:moveTo>
                <a:lnTo>
                  <a:pt x="10204310" y="0"/>
                </a:lnTo>
                <a:lnTo>
                  <a:pt x="10204310" y="3153197"/>
                </a:lnTo>
                <a:lnTo>
                  <a:pt x="0" y="3153197"/>
                </a:lnTo>
                <a:lnTo>
                  <a:pt x="0" y="0"/>
                </a:lnTo>
                <a:close/>
              </a:path>
            </a:pathLst>
          </a:custGeom>
          <a:blipFill>
            <a:blip r:embed="rId5"/>
            <a:stretch>
              <a:fillRect t="-86080"/>
            </a:stretch>
          </a:blipFill>
        </p:spPr>
        <p:txBody>
          <a:bodyPr/>
          <a:lstStyle/>
          <a:p>
            <a:endParaRPr lang="en-US"/>
          </a:p>
        </p:txBody>
      </p:sp>
      <p:sp>
        <p:nvSpPr>
          <p:cNvPr id="6" name="Freeform 6"/>
          <p:cNvSpPr/>
          <p:nvPr/>
        </p:nvSpPr>
        <p:spPr>
          <a:xfrm>
            <a:off x="7161936" y="2134630"/>
            <a:ext cx="4250353" cy="2329741"/>
          </a:xfrm>
          <a:custGeom>
            <a:avLst/>
            <a:gdLst/>
            <a:ahLst/>
            <a:cxnLst/>
            <a:rect l="l" t="t" r="r" b="b"/>
            <a:pathLst>
              <a:path w="6375529" h="3494612">
                <a:moveTo>
                  <a:pt x="0" y="0"/>
                </a:moveTo>
                <a:lnTo>
                  <a:pt x="6375529" y="0"/>
                </a:lnTo>
                <a:lnTo>
                  <a:pt x="6375529" y="3494612"/>
                </a:lnTo>
                <a:lnTo>
                  <a:pt x="0" y="3494612"/>
                </a:lnTo>
                <a:lnTo>
                  <a:pt x="0" y="0"/>
                </a:lnTo>
                <a:close/>
              </a:path>
            </a:pathLst>
          </a:custGeom>
          <a:blipFill>
            <a:blip r:embed="rId6"/>
            <a:stretch>
              <a:fillRect t="-16962" r="-6850"/>
            </a:stretch>
          </a:blipFill>
        </p:spPr>
        <p:txBody>
          <a:bodyPr/>
          <a:lstStyle/>
          <a:p>
            <a:endParaRPr lang="en-US"/>
          </a:p>
        </p:txBody>
      </p:sp>
      <p:sp>
        <p:nvSpPr>
          <p:cNvPr id="7" name="TextBox 7"/>
          <p:cNvSpPr txBox="1"/>
          <p:nvPr/>
        </p:nvSpPr>
        <p:spPr>
          <a:xfrm>
            <a:off x="4537785" y="111864"/>
            <a:ext cx="3504569" cy="12607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dirty="0">
                <a:solidFill>
                  <a:srgbClr val="000000"/>
                </a:solidFill>
                <a:latin typeface="Montserrat Extra-Bold Bold"/>
              </a:rPr>
              <a:t>MAKE WORK FUN!</a:t>
            </a:r>
          </a:p>
        </p:txBody>
      </p:sp>
      <p:sp>
        <p:nvSpPr>
          <p:cNvPr id="8" name="Freeform 8"/>
          <p:cNvSpPr/>
          <p:nvPr/>
        </p:nvSpPr>
        <p:spPr>
          <a:xfrm>
            <a:off x="7996883" y="111864"/>
            <a:ext cx="3415406" cy="1921166"/>
          </a:xfrm>
          <a:custGeom>
            <a:avLst/>
            <a:gdLst/>
            <a:ahLst/>
            <a:cxnLst/>
            <a:rect l="l" t="t" r="r" b="b"/>
            <a:pathLst>
              <a:path w="5123109" h="2881749">
                <a:moveTo>
                  <a:pt x="0" y="0"/>
                </a:moveTo>
                <a:lnTo>
                  <a:pt x="5123109" y="0"/>
                </a:lnTo>
                <a:lnTo>
                  <a:pt x="5123109" y="2881749"/>
                </a:lnTo>
                <a:lnTo>
                  <a:pt x="0" y="2881749"/>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459515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2716" y="1834996"/>
            <a:ext cx="3917810" cy="4522979"/>
          </a:xfrm>
          <a:custGeom>
            <a:avLst/>
            <a:gdLst/>
            <a:ahLst/>
            <a:cxnLst/>
            <a:rect l="l" t="t" r="r" b="b"/>
            <a:pathLst>
              <a:path w="5876715" h="6784469">
                <a:moveTo>
                  <a:pt x="0" y="0"/>
                </a:moveTo>
                <a:lnTo>
                  <a:pt x="5876716" y="0"/>
                </a:lnTo>
                <a:lnTo>
                  <a:pt x="5876716" y="6784469"/>
                </a:lnTo>
                <a:lnTo>
                  <a:pt x="0" y="6784469"/>
                </a:lnTo>
                <a:lnTo>
                  <a:pt x="0" y="0"/>
                </a:lnTo>
                <a:close/>
              </a:path>
            </a:pathLst>
          </a:custGeom>
          <a:blipFill>
            <a:blip r:embed="rId2"/>
            <a:stretch>
              <a:fillRect l="-145197" t="-6777" r="-18330" b="-23222"/>
            </a:stretch>
          </a:blipFill>
        </p:spPr>
        <p:txBody>
          <a:bodyPr/>
          <a:lstStyle/>
          <a:p>
            <a:endParaRPr lang="en-US"/>
          </a:p>
        </p:txBody>
      </p:sp>
      <p:sp>
        <p:nvSpPr>
          <p:cNvPr id="3" name="Freeform 3"/>
          <p:cNvSpPr/>
          <p:nvPr/>
        </p:nvSpPr>
        <p:spPr>
          <a:xfrm>
            <a:off x="10645662" y="5642490"/>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26381" y="197056"/>
            <a:ext cx="12192000" cy="12784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dirty="0">
                <a:solidFill>
                  <a:srgbClr val="329AF7"/>
                </a:solidFill>
                <a:latin typeface="Montserrat Extra-Bold Bold"/>
              </a:rPr>
              <a:t>COMMUNICATION &amp; STRESS </a:t>
            </a:r>
          </a:p>
          <a:p>
            <a:pPr>
              <a:lnSpc>
                <a:spcPts val="5134"/>
              </a:lnSpc>
              <a:spcBef>
                <a:spcPct val="0"/>
              </a:spcBef>
            </a:pPr>
            <a:r>
              <a:rPr lang="en-US" sz="3667" dirty="0">
                <a:solidFill>
                  <a:srgbClr val="329AF7"/>
                </a:solidFill>
                <a:latin typeface="Montserrat Extra-Bold Bold"/>
              </a:rPr>
              <a:t>IN THE WORKPLACE</a:t>
            </a:r>
          </a:p>
        </p:txBody>
      </p:sp>
      <p:sp>
        <p:nvSpPr>
          <p:cNvPr id="5" name="Freeform 5"/>
          <p:cNvSpPr/>
          <p:nvPr/>
        </p:nvSpPr>
        <p:spPr>
          <a:xfrm>
            <a:off x="4881347" y="1820015"/>
            <a:ext cx="6479800" cy="4092087"/>
          </a:xfrm>
          <a:custGeom>
            <a:avLst/>
            <a:gdLst/>
            <a:ahLst/>
            <a:cxnLst/>
            <a:rect l="l" t="t" r="r" b="b"/>
            <a:pathLst>
              <a:path w="9719700" h="6138131">
                <a:moveTo>
                  <a:pt x="0" y="0"/>
                </a:moveTo>
                <a:lnTo>
                  <a:pt x="9719700" y="0"/>
                </a:lnTo>
                <a:lnTo>
                  <a:pt x="9719700" y="6138131"/>
                </a:lnTo>
                <a:lnTo>
                  <a:pt x="0" y="6138131"/>
                </a:lnTo>
                <a:lnTo>
                  <a:pt x="0" y="0"/>
                </a:lnTo>
                <a:close/>
              </a:path>
            </a:pathLst>
          </a:custGeom>
          <a:blipFill>
            <a:blip r:embed="rId2"/>
            <a:stretch>
              <a:fillRect t="-47863" r="-85661" b="-19568"/>
            </a:stretch>
          </a:blipFill>
        </p:spPr>
        <p:txBody>
          <a:bodyPr/>
          <a:lstStyle/>
          <a:p>
            <a:endParaRPr lang="en-US"/>
          </a:p>
        </p:txBody>
      </p:sp>
      <p:sp>
        <p:nvSpPr>
          <p:cNvPr id="6" name="Freeform 6"/>
          <p:cNvSpPr/>
          <p:nvPr/>
        </p:nvSpPr>
        <p:spPr>
          <a:xfrm>
            <a:off x="10594045" y="183476"/>
            <a:ext cx="1225451" cy="1171837"/>
          </a:xfrm>
          <a:custGeom>
            <a:avLst/>
            <a:gdLst/>
            <a:ahLst/>
            <a:cxnLst/>
            <a:rect l="l" t="t" r="r" b="b"/>
            <a:pathLst>
              <a:path w="1838176" h="1757756">
                <a:moveTo>
                  <a:pt x="0" y="0"/>
                </a:moveTo>
                <a:lnTo>
                  <a:pt x="1838176" y="0"/>
                </a:lnTo>
                <a:lnTo>
                  <a:pt x="1838176" y="1757755"/>
                </a:lnTo>
                <a:lnTo>
                  <a:pt x="0" y="1757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1640317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30" y="1632761"/>
            <a:ext cx="5463761" cy="4962417"/>
          </a:xfrm>
          <a:custGeom>
            <a:avLst/>
            <a:gdLst/>
            <a:ahLst/>
            <a:cxnLst/>
            <a:rect l="l" t="t" r="r" b="b"/>
            <a:pathLst>
              <a:path w="8195642" h="7443626">
                <a:moveTo>
                  <a:pt x="0" y="0"/>
                </a:moveTo>
                <a:lnTo>
                  <a:pt x="8195642" y="0"/>
                </a:lnTo>
                <a:lnTo>
                  <a:pt x="8195642" y="7443626"/>
                </a:lnTo>
                <a:lnTo>
                  <a:pt x="0" y="7443626"/>
                </a:lnTo>
                <a:lnTo>
                  <a:pt x="0" y="0"/>
                </a:lnTo>
                <a:close/>
              </a:path>
            </a:pathLst>
          </a:custGeom>
          <a:blipFill>
            <a:blip r:embed="rId2"/>
            <a:stretch>
              <a:fillRect l="-109309" t="-27805"/>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85800" y="259520"/>
            <a:ext cx="8556481" cy="12784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dirty="0">
                <a:solidFill>
                  <a:srgbClr val="329AF7"/>
                </a:solidFill>
                <a:latin typeface="Montserrat Extra-Bold Bold"/>
              </a:rPr>
              <a:t>COMMUNICATION &amp; STRESS </a:t>
            </a:r>
          </a:p>
          <a:p>
            <a:pPr>
              <a:lnSpc>
                <a:spcPts val="5134"/>
              </a:lnSpc>
              <a:spcBef>
                <a:spcPct val="0"/>
              </a:spcBef>
            </a:pPr>
            <a:r>
              <a:rPr lang="en-US" sz="3667" dirty="0">
                <a:solidFill>
                  <a:srgbClr val="329AF7"/>
                </a:solidFill>
                <a:latin typeface="Montserrat Extra-Bold Bold"/>
              </a:rPr>
              <a:t>IN THE WORKPLACE</a:t>
            </a:r>
          </a:p>
        </p:txBody>
      </p:sp>
      <p:sp>
        <p:nvSpPr>
          <p:cNvPr id="5" name="TextBox 5"/>
          <p:cNvSpPr txBox="1"/>
          <p:nvPr/>
        </p:nvSpPr>
        <p:spPr>
          <a:xfrm>
            <a:off x="5708987" y="1727536"/>
            <a:ext cx="5463761" cy="52505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pPr>
            <a:r>
              <a:rPr lang="en-US" sz="3667" dirty="0">
                <a:solidFill>
                  <a:srgbClr val="000000"/>
                </a:solidFill>
                <a:latin typeface="Open Sans Bold Bold"/>
              </a:rPr>
              <a:t>Lunch &amp; Learns: </a:t>
            </a:r>
          </a:p>
          <a:p>
            <a:pPr>
              <a:lnSpc>
                <a:spcPts val="5134"/>
              </a:lnSpc>
            </a:pPr>
            <a:endParaRPr lang="en-US" sz="3667" dirty="0">
              <a:solidFill>
                <a:srgbClr val="000000"/>
              </a:solidFill>
              <a:latin typeface="Open Sans Bold Bold"/>
            </a:endParaRPr>
          </a:p>
          <a:p>
            <a:pPr marL="690916" lvl="1" indent="-345458">
              <a:lnSpc>
                <a:spcPts val="5216"/>
              </a:lnSpc>
              <a:buFont typeface="Arial"/>
              <a:buChar char="•"/>
            </a:pPr>
            <a:r>
              <a:rPr lang="en-US" sz="3200" dirty="0">
                <a:solidFill>
                  <a:srgbClr val="000000"/>
                </a:solidFill>
                <a:latin typeface="Open Sans 2 Bold"/>
              </a:rPr>
              <a:t>Promote insurance &amp; EAP benefits</a:t>
            </a:r>
          </a:p>
          <a:p>
            <a:pPr marL="690916" lvl="1" indent="-345458">
              <a:lnSpc>
                <a:spcPts val="5216"/>
              </a:lnSpc>
              <a:buFont typeface="Arial"/>
              <a:buChar char="•"/>
            </a:pPr>
            <a:r>
              <a:rPr lang="en-US" sz="3200" dirty="0">
                <a:solidFill>
                  <a:srgbClr val="000000"/>
                </a:solidFill>
                <a:latin typeface="Open Sans 2 Bold"/>
              </a:rPr>
              <a:t>Invite a guest speaker or mental health professional</a:t>
            </a:r>
          </a:p>
          <a:p>
            <a:pPr>
              <a:lnSpc>
                <a:spcPts val="5134"/>
              </a:lnSpc>
              <a:spcBef>
                <a:spcPct val="0"/>
              </a:spcBef>
            </a:pPr>
            <a:endParaRPr lang="en-US" sz="3200" dirty="0">
              <a:solidFill>
                <a:srgbClr val="000000"/>
              </a:solidFill>
              <a:latin typeface="Open Sans 2 Bold"/>
            </a:endParaRPr>
          </a:p>
        </p:txBody>
      </p:sp>
      <p:sp>
        <p:nvSpPr>
          <p:cNvPr id="6" name="Freeform 6"/>
          <p:cNvSpPr/>
          <p:nvPr/>
        </p:nvSpPr>
        <p:spPr>
          <a:xfrm>
            <a:off x="10594045" y="183476"/>
            <a:ext cx="1225451" cy="1171837"/>
          </a:xfrm>
          <a:custGeom>
            <a:avLst/>
            <a:gdLst/>
            <a:ahLst/>
            <a:cxnLst/>
            <a:rect l="l" t="t" r="r" b="b"/>
            <a:pathLst>
              <a:path w="1838176" h="1757756">
                <a:moveTo>
                  <a:pt x="0" y="0"/>
                </a:moveTo>
                <a:lnTo>
                  <a:pt x="1838176" y="0"/>
                </a:lnTo>
                <a:lnTo>
                  <a:pt x="1838176" y="1757755"/>
                </a:lnTo>
                <a:lnTo>
                  <a:pt x="0" y="1757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9509822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4595" y="1802005"/>
            <a:ext cx="7472235" cy="4702411"/>
          </a:xfrm>
          <a:custGeom>
            <a:avLst/>
            <a:gdLst/>
            <a:ahLst/>
            <a:cxnLst/>
            <a:rect l="l" t="t" r="r" b="b"/>
            <a:pathLst>
              <a:path w="11208352" h="7053617">
                <a:moveTo>
                  <a:pt x="0" y="0"/>
                </a:moveTo>
                <a:lnTo>
                  <a:pt x="11208352" y="0"/>
                </a:lnTo>
                <a:lnTo>
                  <a:pt x="11208352" y="7053616"/>
                </a:lnTo>
                <a:lnTo>
                  <a:pt x="0" y="7053616"/>
                </a:lnTo>
                <a:lnTo>
                  <a:pt x="0" y="0"/>
                </a:lnTo>
                <a:close/>
              </a:path>
            </a:pathLst>
          </a:custGeom>
          <a:blipFill>
            <a:blip r:embed="rId2"/>
            <a:stretch>
              <a:fillRect l="-364" t="-22115" r="-39394"/>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Freeform 4"/>
          <p:cNvSpPr/>
          <p:nvPr/>
        </p:nvSpPr>
        <p:spPr>
          <a:xfrm>
            <a:off x="10594045" y="183476"/>
            <a:ext cx="1225451" cy="1171837"/>
          </a:xfrm>
          <a:custGeom>
            <a:avLst/>
            <a:gdLst/>
            <a:ahLst/>
            <a:cxnLst/>
            <a:rect l="l" t="t" r="r" b="b"/>
            <a:pathLst>
              <a:path w="1838176" h="1757756">
                <a:moveTo>
                  <a:pt x="0" y="0"/>
                </a:moveTo>
                <a:lnTo>
                  <a:pt x="1838176" y="0"/>
                </a:lnTo>
                <a:lnTo>
                  <a:pt x="1838176" y="1757755"/>
                </a:lnTo>
                <a:lnTo>
                  <a:pt x="0" y="1757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463570" y="261897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685800" y="272635"/>
            <a:ext cx="7154565" cy="12784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pPr>
            <a:r>
              <a:rPr lang="en-US" sz="3667">
                <a:solidFill>
                  <a:srgbClr val="329AF7"/>
                </a:solidFill>
                <a:latin typeface="Montserrat Extra-Bold Bold"/>
              </a:rPr>
              <a:t>COMMUNICATION &amp; STRESS </a:t>
            </a:r>
          </a:p>
          <a:p>
            <a:pPr>
              <a:lnSpc>
                <a:spcPts val="5134"/>
              </a:lnSpc>
              <a:spcBef>
                <a:spcPct val="0"/>
              </a:spcBef>
            </a:pPr>
            <a:r>
              <a:rPr lang="en-US" sz="3667">
                <a:solidFill>
                  <a:srgbClr val="329AF7"/>
                </a:solidFill>
                <a:latin typeface="Montserrat Extra-Bold Bold"/>
              </a:rPr>
              <a:t>IN THE WORKPLACE</a:t>
            </a:r>
          </a:p>
        </p:txBody>
      </p:sp>
    </p:spTree>
    <p:extLst>
      <p:ext uri="{BB962C8B-B14F-4D97-AF65-F5344CB8AC3E}">
        <p14:creationId xmlns:p14="http://schemas.microsoft.com/office/powerpoint/2010/main" val="73412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Freeform 3"/>
          <p:cNvSpPr/>
          <p:nvPr/>
        </p:nvSpPr>
        <p:spPr>
          <a:xfrm>
            <a:off x="4436419" y="2390185"/>
            <a:ext cx="2799184" cy="27432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30028" y="583710"/>
            <a:ext cx="1592661" cy="1592661"/>
          </a:xfrm>
          <a:custGeom>
            <a:avLst/>
            <a:gdLst/>
            <a:ahLst/>
            <a:cxnLst/>
            <a:rect l="l" t="t" r="r" b="b"/>
            <a:pathLst>
              <a:path w="2388992" h="2388992">
                <a:moveTo>
                  <a:pt x="0" y="0"/>
                </a:moveTo>
                <a:lnTo>
                  <a:pt x="2388992" y="0"/>
                </a:lnTo>
                <a:lnTo>
                  <a:pt x="2388992" y="2388992"/>
                </a:lnTo>
                <a:lnTo>
                  <a:pt x="0" y="2388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982863" y="1310191"/>
            <a:ext cx="6226274" cy="6244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spcBef>
                <a:spcPct val="0"/>
              </a:spcBef>
            </a:pPr>
            <a:r>
              <a:rPr lang="en-US" sz="3667">
                <a:solidFill>
                  <a:srgbClr val="000000"/>
                </a:solidFill>
                <a:latin typeface="Open Sans Bold Bold"/>
              </a:rPr>
              <a:t>RESOURCES &amp; EDUCATION </a:t>
            </a:r>
          </a:p>
        </p:txBody>
      </p:sp>
    </p:spTree>
    <p:extLst>
      <p:ext uri="{BB962C8B-B14F-4D97-AF65-F5344CB8AC3E}">
        <p14:creationId xmlns:p14="http://schemas.microsoft.com/office/powerpoint/2010/main" val="1779500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25014" y="5559903"/>
            <a:ext cx="166986" cy="612297"/>
            <a:chOff x="0" y="0"/>
            <a:chExt cx="397286" cy="1456752"/>
          </a:xfrm>
        </p:grpSpPr>
        <p:sp>
          <p:nvSpPr>
            <p:cNvPr id="3" name="Freeform 3"/>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AD02C"/>
            </a:solidFill>
          </p:spPr>
          <p:txBody>
            <a:bodyPr/>
            <a:lstStyle/>
            <a:p>
              <a:endParaRPr lang="en-US"/>
            </a:p>
          </p:txBody>
        </p:sp>
      </p:grpSp>
      <p:grpSp>
        <p:nvGrpSpPr>
          <p:cNvPr id="4" name="Group 4"/>
          <p:cNvGrpSpPr/>
          <p:nvPr/>
        </p:nvGrpSpPr>
        <p:grpSpPr>
          <a:xfrm>
            <a:off x="12025014" y="4878917"/>
            <a:ext cx="166986" cy="612297"/>
            <a:chOff x="0" y="0"/>
            <a:chExt cx="397286" cy="1456752"/>
          </a:xfrm>
        </p:grpSpPr>
        <p:sp>
          <p:nvSpPr>
            <p:cNvPr id="5" name="Freeform 5"/>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AD02C"/>
            </a:solidFill>
          </p:spPr>
          <p:txBody>
            <a:bodyPr/>
            <a:lstStyle/>
            <a:p>
              <a:endParaRPr lang="en-US"/>
            </a:p>
          </p:txBody>
        </p:sp>
      </p:grpSp>
      <p:grpSp>
        <p:nvGrpSpPr>
          <p:cNvPr id="6" name="Group 6"/>
          <p:cNvGrpSpPr/>
          <p:nvPr/>
        </p:nvGrpSpPr>
        <p:grpSpPr>
          <a:xfrm>
            <a:off x="12025014" y="4197930"/>
            <a:ext cx="166986" cy="612297"/>
            <a:chOff x="0" y="0"/>
            <a:chExt cx="397286" cy="1456752"/>
          </a:xfrm>
        </p:grpSpPr>
        <p:sp>
          <p:nvSpPr>
            <p:cNvPr id="7" name="Freeform 7"/>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AD02C"/>
            </a:solidFill>
          </p:spPr>
          <p:txBody>
            <a:bodyPr/>
            <a:lstStyle/>
            <a:p>
              <a:endParaRPr lang="en-US"/>
            </a:p>
          </p:txBody>
        </p:sp>
      </p:grpSp>
      <p:sp>
        <p:nvSpPr>
          <p:cNvPr id="8" name="TextBox 8"/>
          <p:cNvSpPr txBox="1"/>
          <p:nvPr/>
        </p:nvSpPr>
        <p:spPr>
          <a:xfrm>
            <a:off x="1204614" y="660117"/>
            <a:ext cx="10820400" cy="6307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spcBef>
                <a:spcPct val="0"/>
              </a:spcBef>
            </a:pPr>
            <a:r>
              <a:rPr lang="en-US" sz="3667">
                <a:solidFill>
                  <a:srgbClr val="000000"/>
                </a:solidFill>
                <a:latin typeface="Montserrat Extra-Bold Bold"/>
              </a:rPr>
              <a:t>EDUCATION, TRAINING &amp; RESOURCES</a:t>
            </a:r>
          </a:p>
        </p:txBody>
      </p:sp>
      <p:sp>
        <p:nvSpPr>
          <p:cNvPr id="9" name="Freeform 9"/>
          <p:cNvSpPr/>
          <p:nvPr/>
        </p:nvSpPr>
        <p:spPr>
          <a:xfrm>
            <a:off x="583274" y="379181"/>
            <a:ext cx="1123360" cy="1053916"/>
          </a:xfrm>
          <a:custGeom>
            <a:avLst/>
            <a:gdLst/>
            <a:ahLst/>
            <a:cxnLst/>
            <a:rect l="l" t="t" r="r" b="b"/>
            <a:pathLst>
              <a:path w="1685040" h="1580874">
                <a:moveTo>
                  <a:pt x="0" y="0"/>
                </a:moveTo>
                <a:lnTo>
                  <a:pt x="1685040" y="0"/>
                </a:lnTo>
                <a:lnTo>
                  <a:pt x="1685040" y="1580873"/>
                </a:lnTo>
                <a:lnTo>
                  <a:pt x="0" y="1580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417602" y="1754111"/>
            <a:ext cx="4804177" cy="4739103"/>
          </a:xfrm>
          <a:custGeom>
            <a:avLst/>
            <a:gdLst/>
            <a:ahLst/>
            <a:cxnLst/>
            <a:rect l="l" t="t" r="r" b="b"/>
            <a:pathLst>
              <a:path w="7206265" h="7108655">
                <a:moveTo>
                  <a:pt x="0" y="0"/>
                </a:moveTo>
                <a:lnTo>
                  <a:pt x="7206265" y="0"/>
                </a:lnTo>
                <a:lnTo>
                  <a:pt x="7206265" y="7108655"/>
                </a:lnTo>
                <a:lnTo>
                  <a:pt x="0" y="7108655"/>
                </a:lnTo>
                <a:lnTo>
                  <a:pt x="0" y="0"/>
                </a:lnTo>
                <a:close/>
              </a:path>
            </a:pathLst>
          </a:custGeom>
          <a:blipFill>
            <a:blip r:embed="rId4"/>
            <a:stretch>
              <a:fillRect t="-29766" r="-127572"/>
            </a:stretch>
          </a:blipFill>
        </p:spPr>
        <p:txBody>
          <a:bodyPr/>
          <a:lstStyle/>
          <a:p>
            <a:endParaRPr lang="en-US"/>
          </a:p>
        </p:txBody>
      </p:sp>
      <p:sp>
        <p:nvSpPr>
          <p:cNvPr id="11" name="Freeform 11"/>
          <p:cNvSpPr/>
          <p:nvPr/>
        </p:nvSpPr>
        <p:spPr>
          <a:xfrm>
            <a:off x="5505359" y="1981309"/>
            <a:ext cx="6236075" cy="3090111"/>
          </a:xfrm>
          <a:custGeom>
            <a:avLst/>
            <a:gdLst/>
            <a:ahLst/>
            <a:cxnLst/>
            <a:rect l="l" t="t" r="r" b="b"/>
            <a:pathLst>
              <a:path w="9354113" h="4635167">
                <a:moveTo>
                  <a:pt x="0" y="0"/>
                </a:moveTo>
                <a:lnTo>
                  <a:pt x="9354113" y="0"/>
                </a:lnTo>
                <a:lnTo>
                  <a:pt x="9354113" y="4635167"/>
                </a:lnTo>
                <a:lnTo>
                  <a:pt x="0" y="4635167"/>
                </a:lnTo>
                <a:lnTo>
                  <a:pt x="0" y="0"/>
                </a:lnTo>
                <a:close/>
              </a:path>
            </a:pathLst>
          </a:custGeom>
          <a:blipFill>
            <a:blip r:embed="rId4"/>
            <a:stretch>
              <a:fillRect l="-89226" t="-112466" r="-8922" b="-12466"/>
            </a:stretch>
          </a:blipFill>
        </p:spPr>
        <p:txBody>
          <a:bodyPr/>
          <a:lstStyle/>
          <a:p>
            <a:endParaRPr lang="en-US"/>
          </a:p>
        </p:txBody>
      </p:sp>
      <p:sp>
        <p:nvSpPr>
          <p:cNvPr id="12" name="TextBox 12"/>
          <p:cNvSpPr txBox="1"/>
          <p:nvPr/>
        </p:nvSpPr>
        <p:spPr>
          <a:xfrm>
            <a:off x="5505358" y="4918858"/>
            <a:ext cx="5232653" cy="11002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031"/>
              </a:lnSpc>
            </a:pPr>
            <a:r>
              <a:rPr lang="en-US" sz="2165">
                <a:solidFill>
                  <a:srgbClr val="000000"/>
                </a:solidFill>
                <a:latin typeface="Open Sans Light Bold"/>
              </a:rPr>
              <a:t>988 Suicide &amp; Crisis Lifeline  </a:t>
            </a:r>
          </a:p>
          <a:p>
            <a:pPr algn="ctr">
              <a:lnSpc>
                <a:spcPts val="3031"/>
              </a:lnSpc>
            </a:pPr>
            <a:endParaRPr lang="en-US" sz="2165">
              <a:solidFill>
                <a:srgbClr val="000000"/>
              </a:solidFill>
              <a:latin typeface="Open Sans Light Bold"/>
            </a:endParaRPr>
          </a:p>
          <a:p>
            <a:pPr algn="ctr">
              <a:lnSpc>
                <a:spcPts val="2778"/>
              </a:lnSpc>
              <a:spcBef>
                <a:spcPct val="0"/>
              </a:spcBef>
            </a:pPr>
            <a:r>
              <a:rPr lang="en-US" sz="1985">
                <a:solidFill>
                  <a:srgbClr val="000000"/>
                </a:solidFill>
                <a:latin typeface="Open Sans Light Bold"/>
              </a:rPr>
              <a:t>www.samhsa.gov/find-help/988</a:t>
            </a:r>
          </a:p>
        </p:txBody>
      </p:sp>
      <p:sp>
        <p:nvSpPr>
          <p:cNvPr id="13" name="Freeform 1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845129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296" y="100938"/>
            <a:ext cx="11191741" cy="6174449"/>
          </a:xfrm>
          <a:custGeom>
            <a:avLst/>
            <a:gdLst/>
            <a:ahLst/>
            <a:cxnLst/>
            <a:rect l="l" t="t" r="r" b="b"/>
            <a:pathLst>
              <a:path w="16787612" h="9261674">
                <a:moveTo>
                  <a:pt x="0" y="0"/>
                </a:moveTo>
                <a:lnTo>
                  <a:pt x="16787612" y="0"/>
                </a:lnTo>
                <a:lnTo>
                  <a:pt x="16787612" y="9261674"/>
                </a:lnTo>
                <a:lnTo>
                  <a:pt x="0" y="9261674"/>
                </a:lnTo>
                <a:lnTo>
                  <a:pt x="0" y="0"/>
                </a:lnTo>
                <a:close/>
              </a:path>
            </a:pathLst>
          </a:custGeom>
          <a:blipFill>
            <a:blip r:embed="rId2"/>
            <a:stretch>
              <a:fillRect/>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289791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Freeform 3"/>
          <p:cNvSpPr/>
          <p:nvPr/>
        </p:nvSpPr>
        <p:spPr>
          <a:xfrm>
            <a:off x="282737" y="101238"/>
            <a:ext cx="4753592" cy="6285385"/>
          </a:xfrm>
          <a:custGeom>
            <a:avLst/>
            <a:gdLst/>
            <a:ahLst/>
            <a:cxnLst/>
            <a:rect l="l" t="t" r="r" b="b"/>
            <a:pathLst>
              <a:path w="7130388" h="9428077">
                <a:moveTo>
                  <a:pt x="0" y="0"/>
                </a:moveTo>
                <a:lnTo>
                  <a:pt x="7130388" y="0"/>
                </a:lnTo>
                <a:lnTo>
                  <a:pt x="7130388" y="9428077"/>
                </a:lnTo>
                <a:lnTo>
                  <a:pt x="0" y="9428077"/>
                </a:lnTo>
                <a:lnTo>
                  <a:pt x="0" y="0"/>
                </a:lnTo>
                <a:close/>
              </a:path>
            </a:pathLst>
          </a:custGeom>
          <a:blipFill>
            <a:blip r:embed="rId3"/>
            <a:stretch>
              <a:fillRect/>
            </a:stretch>
          </a:blipFill>
        </p:spPr>
        <p:txBody>
          <a:bodyPr/>
          <a:lstStyle/>
          <a:p>
            <a:endParaRPr lang="en-US"/>
          </a:p>
        </p:txBody>
      </p:sp>
      <p:sp>
        <p:nvSpPr>
          <p:cNvPr id="4" name="Freeform 4"/>
          <p:cNvSpPr/>
          <p:nvPr/>
        </p:nvSpPr>
        <p:spPr>
          <a:xfrm>
            <a:off x="5197898" y="269819"/>
            <a:ext cx="6713005" cy="1183167"/>
          </a:xfrm>
          <a:custGeom>
            <a:avLst/>
            <a:gdLst/>
            <a:ahLst/>
            <a:cxnLst/>
            <a:rect l="l" t="t" r="r" b="b"/>
            <a:pathLst>
              <a:path w="10069508" h="1774751">
                <a:moveTo>
                  <a:pt x="0" y="0"/>
                </a:moveTo>
                <a:lnTo>
                  <a:pt x="10069509" y="0"/>
                </a:lnTo>
                <a:lnTo>
                  <a:pt x="10069509" y="1774750"/>
                </a:lnTo>
                <a:lnTo>
                  <a:pt x="0" y="1774750"/>
                </a:lnTo>
                <a:lnTo>
                  <a:pt x="0" y="0"/>
                </a:lnTo>
                <a:close/>
              </a:path>
            </a:pathLst>
          </a:custGeom>
          <a:blipFill>
            <a:blip r:embed="rId4"/>
            <a:stretch>
              <a:fillRect/>
            </a:stretch>
          </a:blipFill>
        </p:spPr>
        <p:txBody>
          <a:bodyPr/>
          <a:lstStyle/>
          <a:p>
            <a:endParaRPr lang="en-US"/>
          </a:p>
        </p:txBody>
      </p:sp>
      <p:sp>
        <p:nvSpPr>
          <p:cNvPr id="5" name="Freeform 5"/>
          <p:cNvSpPr/>
          <p:nvPr/>
        </p:nvSpPr>
        <p:spPr>
          <a:xfrm>
            <a:off x="9235568" y="3321015"/>
            <a:ext cx="2343429" cy="2394745"/>
          </a:xfrm>
          <a:custGeom>
            <a:avLst/>
            <a:gdLst/>
            <a:ahLst/>
            <a:cxnLst/>
            <a:rect l="l" t="t" r="r" b="b"/>
            <a:pathLst>
              <a:path w="3515144" h="3592118">
                <a:moveTo>
                  <a:pt x="0" y="0"/>
                </a:moveTo>
                <a:lnTo>
                  <a:pt x="3515144" y="0"/>
                </a:lnTo>
                <a:lnTo>
                  <a:pt x="3515144" y="3592117"/>
                </a:lnTo>
                <a:lnTo>
                  <a:pt x="0" y="3592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5577157" y="3321015"/>
            <a:ext cx="3273577" cy="3273577"/>
            <a:chOff x="0" y="0"/>
            <a:chExt cx="6547153" cy="6547153"/>
          </a:xfrm>
        </p:grpSpPr>
        <p:sp>
          <p:nvSpPr>
            <p:cNvPr id="7" name="Freeform 7"/>
            <p:cNvSpPr/>
            <p:nvPr/>
          </p:nvSpPr>
          <p:spPr>
            <a:xfrm>
              <a:off x="0" y="0"/>
              <a:ext cx="6547153" cy="6547153"/>
            </a:xfrm>
            <a:custGeom>
              <a:avLst/>
              <a:gdLst/>
              <a:ahLst/>
              <a:cxnLst/>
              <a:rect l="l" t="t" r="r" b="b"/>
              <a:pathLst>
                <a:path w="6547153" h="6547153">
                  <a:moveTo>
                    <a:pt x="0" y="0"/>
                  </a:moveTo>
                  <a:lnTo>
                    <a:pt x="6547153" y="0"/>
                  </a:lnTo>
                  <a:lnTo>
                    <a:pt x="6547153" y="6547153"/>
                  </a:lnTo>
                  <a:lnTo>
                    <a:pt x="0" y="6547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8" name="Freeform 8"/>
          <p:cNvSpPr/>
          <p:nvPr/>
        </p:nvSpPr>
        <p:spPr>
          <a:xfrm>
            <a:off x="5972554" y="1722356"/>
            <a:ext cx="4621491" cy="1329289"/>
          </a:xfrm>
          <a:custGeom>
            <a:avLst/>
            <a:gdLst/>
            <a:ahLst/>
            <a:cxnLst/>
            <a:rect l="l" t="t" r="r" b="b"/>
            <a:pathLst>
              <a:path w="6932237" h="1993934">
                <a:moveTo>
                  <a:pt x="0" y="0"/>
                </a:moveTo>
                <a:lnTo>
                  <a:pt x="6932237" y="0"/>
                </a:lnTo>
                <a:lnTo>
                  <a:pt x="6932237" y="1993934"/>
                </a:lnTo>
                <a:lnTo>
                  <a:pt x="0" y="1993934"/>
                </a:lnTo>
                <a:lnTo>
                  <a:pt x="0" y="0"/>
                </a:lnTo>
                <a:close/>
              </a:path>
            </a:pathLst>
          </a:custGeom>
          <a:blipFill>
            <a:blip r:embed="rId9"/>
            <a:stretch>
              <a:fillRect t="-1110" r="-2416" b="-1110"/>
            </a:stretch>
          </a:blipFill>
        </p:spPr>
        <p:txBody>
          <a:bodyPr/>
          <a:lstStyle/>
          <a:p>
            <a:endParaRPr lang="en-US"/>
          </a:p>
        </p:txBody>
      </p:sp>
    </p:spTree>
    <p:extLst>
      <p:ext uri="{BB962C8B-B14F-4D97-AF65-F5344CB8AC3E}">
        <p14:creationId xmlns:p14="http://schemas.microsoft.com/office/powerpoint/2010/main" val="41716178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Freeform 3"/>
          <p:cNvSpPr/>
          <p:nvPr/>
        </p:nvSpPr>
        <p:spPr>
          <a:xfrm>
            <a:off x="95033" y="139711"/>
            <a:ext cx="4232760" cy="1395157"/>
          </a:xfrm>
          <a:custGeom>
            <a:avLst/>
            <a:gdLst/>
            <a:ahLst/>
            <a:cxnLst/>
            <a:rect l="l" t="t" r="r" b="b"/>
            <a:pathLst>
              <a:path w="6349140" h="2092736">
                <a:moveTo>
                  <a:pt x="0" y="0"/>
                </a:moveTo>
                <a:lnTo>
                  <a:pt x="6349140" y="0"/>
                </a:lnTo>
                <a:lnTo>
                  <a:pt x="6349140" y="2092736"/>
                </a:lnTo>
                <a:lnTo>
                  <a:pt x="0" y="2092736"/>
                </a:lnTo>
                <a:lnTo>
                  <a:pt x="0" y="0"/>
                </a:lnTo>
                <a:close/>
              </a:path>
            </a:pathLst>
          </a:custGeom>
          <a:blipFill>
            <a:blip r:embed="rId3"/>
            <a:stretch>
              <a:fillRect b="-26048"/>
            </a:stretch>
          </a:blipFill>
        </p:spPr>
        <p:txBody>
          <a:bodyPr/>
          <a:lstStyle/>
          <a:p>
            <a:endParaRPr lang="en-US"/>
          </a:p>
        </p:txBody>
      </p:sp>
      <p:sp>
        <p:nvSpPr>
          <p:cNvPr id="4" name="Freeform 4"/>
          <p:cNvSpPr/>
          <p:nvPr/>
        </p:nvSpPr>
        <p:spPr>
          <a:xfrm>
            <a:off x="192322" y="1737773"/>
            <a:ext cx="3719489" cy="4434427"/>
          </a:xfrm>
          <a:custGeom>
            <a:avLst/>
            <a:gdLst/>
            <a:ahLst/>
            <a:cxnLst/>
            <a:rect l="l" t="t" r="r" b="b"/>
            <a:pathLst>
              <a:path w="5579234" h="6651641">
                <a:moveTo>
                  <a:pt x="0" y="0"/>
                </a:moveTo>
                <a:lnTo>
                  <a:pt x="5579234" y="0"/>
                </a:lnTo>
                <a:lnTo>
                  <a:pt x="5579234" y="6651641"/>
                </a:lnTo>
                <a:lnTo>
                  <a:pt x="0" y="6651641"/>
                </a:lnTo>
                <a:lnTo>
                  <a:pt x="0" y="0"/>
                </a:lnTo>
                <a:close/>
              </a:path>
            </a:pathLst>
          </a:custGeom>
          <a:blipFill>
            <a:blip r:embed="rId4"/>
            <a:stretch>
              <a:fillRect/>
            </a:stretch>
          </a:blipFill>
        </p:spPr>
        <p:txBody>
          <a:bodyPr/>
          <a:lstStyle/>
          <a:p>
            <a:endParaRPr lang="en-US"/>
          </a:p>
        </p:txBody>
      </p:sp>
      <p:sp>
        <p:nvSpPr>
          <p:cNvPr id="5" name="Freeform 5"/>
          <p:cNvSpPr/>
          <p:nvPr/>
        </p:nvSpPr>
        <p:spPr>
          <a:xfrm>
            <a:off x="3994861" y="1737773"/>
            <a:ext cx="3485247" cy="4434427"/>
          </a:xfrm>
          <a:custGeom>
            <a:avLst/>
            <a:gdLst/>
            <a:ahLst/>
            <a:cxnLst/>
            <a:rect l="l" t="t" r="r" b="b"/>
            <a:pathLst>
              <a:path w="5227870" h="6651641">
                <a:moveTo>
                  <a:pt x="0" y="0"/>
                </a:moveTo>
                <a:lnTo>
                  <a:pt x="5227870" y="0"/>
                </a:lnTo>
                <a:lnTo>
                  <a:pt x="5227870" y="6651641"/>
                </a:lnTo>
                <a:lnTo>
                  <a:pt x="0" y="6651641"/>
                </a:lnTo>
                <a:lnTo>
                  <a:pt x="0" y="0"/>
                </a:lnTo>
                <a:close/>
              </a:path>
            </a:pathLst>
          </a:custGeom>
          <a:blipFill>
            <a:blip r:embed="rId5"/>
            <a:stretch>
              <a:fillRect b="-663"/>
            </a:stretch>
          </a:blipFill>
        </p:spPr>
        <p:txBody>
          <a:bodyPr/>
          <a:lstStyle/>
          <a:p>
            <a:endParaRPr lang="en-US"/>
          </a:p>
        </p:txBody>
      </p:sp>
      <p:sp>
        <p:nvSpPr>
          <p:cNvPr id="6" name="Freeform 6"/>
          <p:cNvSpPr/>
          <p:nvPr/>
        </p:nvSpPr>
        <p:spPr>
          <a:xfrm>
            <a:off x="4414536" y="484438"/>
            <a:ext cx="3670697" cy="858025"/>
          </a:xfrm>
          <a:custGeom>
            <a:avLst/>
            <a:gdLst/>
            <a:ahLst/>
            <a:cxnLst/>
            <a:rect l="l" t="t" r="r" b="b"/>
            <a:pathLst>
              <a:path w="5506045" h="1287038">
                <a:moveTo>
                  <a:pt x="0" y="0"/>
                </a:moveTo>
                <a:lnTo>
                  <a:pt x="5506045" y="0"/>
                </a:lnTo>
                <a:lnTo>
                  <a:pt x="5506045" y="1287038"/>
                </a:lnTo>
                <a:lnTo>
                  <a:pt x="0" y="1287038"/>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7562658" y="3833879"/>
            <a:ext cx="4288349" cy="22199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240"/>
              </a:lnSpc>
            </a:pPr>
            <a:r>
              <a:rPr lang="en-US" sz="1600">
                <a:solidFill>
                  <a:srgbClr val="000000"/>
                </a:solidFill>
                <a:latin typeface="Open Sans 2 Bold"/>
              </a:rPr>
              <a:t>Small employers (250 or less) in high risk industries:</a:t>
            </a:r>
          </a:p>
          <a:p>
            <a:pPr>
              <a:lnSpc>
                <a:spcPts val="2240"/>
              </a:lnSpc>
              <a:spcBef>
                <a:spcPct val="0"/>
              </a:spcBef>
            </a:pPr>
            <a:r>
              <a:rPr lang="en-US" sz="1600">
                <a:solidFill>
                  <a:srgbClr val="000000"/>
                </a:solidFill>
                <a:latin typeface="Open Sans 2 Bold"/>
              </a:rPr>
              <a:t> </a:t>
            </a:r>
            <a:r>
              <a:rPr lang="en-US" sz="1600">
                <a:solidFill>
                  <a:srgbClr val="000000"/>
                </a:solidFill>
                <a:latin typeface="Open Sans 2 Bold Italics"/>
              </a:rPr>
              <a:t>Agriculture; automotive repair and service; construction; firefighters; health care; manufacturing; police and public safety; public employers; restaurant and food service; transportation and trucking; trash collection; wholesale and retail.</a:t>
            </a:r>
          </a:p>
        </p:txBody>
      </p:sp>
      <p:grpSp>
        <p:nvGrpSpPr>
          <p:cNvPr id="8" name="Group 8"/>
          <p:cNvGrpSpPr/>
          <p:nvPr/>
        </p:nvGrpSpPr>
        <p:grpSpPr>
          <a:xfrm>
            <a:off x="8316740" y="685800"/>
            <a:ext cx="2992789" cy="2992789"/>
            <a:chOff x="0" y="0"/>
            <a:chExt cx="5985578" cy="5985578"/>
          </a:xfrm>
        </p:grpSpPr>
        <p:sp>
          <p:nvSpPr>
            <p:cNvPr id="9" name="Freeform 9"/>
            <p:cNvSpPr/>
            <p:nvPr/>
          </p:nvSpPr>
          <p:spPr>
            <a:xfrm>
              <a:off x="0" y="0"/>
              <a:ext cx="5985578" cy="5985578"/>
            </a:xfrm>
            <a:custGeom>
              <a:avLst/>
              <a:gdLst/>
              <a:ahLst/>
              <a:cxnLst/>
              <a:rect l="l" t="t" r="r" b="b"/>
              <a:pathLst>
                <a:path w="5985578" h="5985578">
                  <a:moveTo>
                    <a:pt x="0" y="0"/>
                  </a:moveTo>
                  <a:lnTo>
                    <a:pt x="5985578" y="0"/>
                  </a:lnTo>
                  <a:lnTo>
                    <a:pt x="5985578" y="5985578"/>
                  </a:lnTo>
                  <a:lnTo>
                    <a:pt x="0" y="5985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1639084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709" y="461634"/>
            <a:ext cx="6174932" cy="5984085"/>
          </a:xfrm>
          <a:custGeom>
            <a:avLst/>
            <a:gdLst/>
            <a:ahLst/>
            <a:cxnLst/>
            <a:rect l="l" t="t" r="r" b="b"/>
            <a:pathLst>
              <a:path w="9262398" h="8976127">
                <a:moveTo>
                  <a:pt x="0" y="0"/>
                </a:moveTo>
                <a:lnTo>
                  <a:pt x="9262399" y="0"/>
                </a:lnTo>
                <a:lnTo>
                  <a:pt x="9262399" y="8976127"/>
                </a:lnTo>
                <a:lnTo>
                  <a:pt x="0" y="8976127"/>
                </a:lnTo>
                <a:lnTo>
                  <a:pt x="0" y="0"/>
                </a:lnTo>
                <a:close/>
              </a:path>
            </a:pathLst>
          </a:custGeom>
          <a:blipFill>
            <a:blip r:embed="rId3"/>
            <a:stretch>
              <a:fillRect l="-7198" t="-900" r="-20593" b="-900"/>
            </a:stretch>
          </a:blipFill>
        </p:spPr>
        <p:txBody>
          <a:bodyPr/>
          <a:lstStyle/>
          <a:p>
            <a:endParaRPr lang="en-US"/>
          </a:p>
        </p:txBody>
      </p:sp>
      <p:grpSp>
        <p:nvGrpSpPr>
          <p:cNvPr id="3" name="Group 3"/>
          <p:cNvGrpSpPr/>
          <p:nvPr/>
        </p:nvGrpSpPr>
        <p:grpSpPr>
          <a:xfrm>
            <a:off x="4160326" y="461634"/>
            <a:ext cx="2126727" cy="2126727"/>
            <a:chOff x="0" y="0"/>
            <a:chExt cx="4253454" cy="4253454"/>
          </a:xfrm>
        </p:grpSpPr>
        <p:sp>
          <p:nvSpPr>
            <p:cNvPr id="4" name="Freeform 4"/>
            <p:cNvSpPr/>
            <p:nvPr/>
          </p:nvSpPr>
          <p:spPr>
            <a:xfrm>
              <a:off x="0" y="0"/>
              <a:ext cx="4253454" cy="4253454"/>
            </a:xfrm>
            <a:custGeom>
              <a:avLst/>
              <a:gdLst/>
              <a:ahLst/>
              <a:cxnLst/>
              <a:rect l="l" t="t" r="r" b="b"/>
              <a:pathLst>
                <a:path w="4253454" h="4253454">
                  <a:moveTo>
                    <a:pt x="0" y="0"/>
                  </a:moveTo>
                  <a:lnTo>
                    <a:pt x="4253454" y="0"/>
                  </a:lnTo>
                  <a:lnTo>
                    <a:pt x="4253454" y="4253454"/>
                  </a:lnTo>
                  <a:lnTo>
                    <a:pt x="0" y="42534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6"/>
            <a:stretch>
              <a:fillRect/>
            </a:stretch>
          </a:blipFill>
        </p:spPr>
        <p:txBody>
          <a:bodyPr/>
          <a:lstStyle/>
          <a:p>
            <a:endParaRPr lang="en-US"/>
          </a:p>
        </p:txBody>
      </p:sp>
      <p:sp>
        <p:nvSpPr>
          <p:cNvPr id="6" name="Freeform 6"/>
          <p:cNvSpPr/>
          <p:nvPr/>
        </p:nvSpPr>
        <p:spPr>
          <a:xfrm>
            <a:off x="6513727" y="685801"/>
            <a:ext cx="5566259" cy="5132815"/>
          </a:xfrm>
          <a:custGeom>
            <a:avLst/>
            <a:gdLst/>
            <a:ahLst/>
            <a:cxnLst/>
            <a:rect l="l" t="t" r="r" b="b"/>
            <a:pathLst>
              <a:path w="8349388" h="7699223">
                <a:moveTo>
                  <a:pt x="0" y="0"/>
                </a:moveTo>
                <a:lnTo>
                  <a:pt x="8349388" y="0"/>
                </a:lnTo>
                <a:lnTo>
                  <a:pt x="8349388" y="7699223"/>
                </a:lnTo>
                <a:lnTo>
                  <a:pt x="0" y="7699223"/>
                </a:lnTo>
                <a:lnTo>
                  <a:pt x="0" y="0"/>
                </a:lnTo>
                <a:close/>
              </a:path>
            </a:pathLst>
          </a:custGeom>
          <a:blipFill>
            <a:blip r:embed="rId7"/>
            <a:stretch>
              <a:fillRect l="-7831" t="-1257" r="-4016" b="-7404"/>
            </a:stretch>
          </a:blipFill>
        </p:spPr>
        <p:txBody>
          <a:bodyPr/>
          <a:lstStyle/>
          <a:p>
            <a:endParaRPr lang="en-US"/>
          </a:p>
        </p:txBody>
      </p:sp>
      <p:sp>
        <p:nvSpPr>
          <p:cNvPr id="7" name="Freeform 7"/>
          <p:cNvSpPr/>
          <p:nvPr/>
        </p:nvSpPr>
        <p:spPr>
          <a:xfrm>
            <a:off x="5223689" y="5455907"/>
            <a:ext cx="1290039" cy="1189896"/>
          </a:xfrm>
          <a:custGeom>
            <a:avLst/>
            <a:gdLst/>
            <a:ahLst/>
            <a:cxnLst/>
            <a:rect l="l" t="t" r="r" b="b"/>
            <a:pathLst>
              <a:path w="1935058" h="1784844">
                <a:moveTo>
                  <a:pt x="0" y="0"/>
                </a:moveTo>
                <a:lnTo>
                  <a:pt x="1935057" y="0"/>
                </a:lnTo>
                <a:lnTo>
                  <a:pt x="1935057" y="1784844"/>
                </a:lnTo>
                <a:lnTo>
                  <a:pt x="0" y="1784844"/>
                </a:lnTo>
                <a:lnTo>
                  <a:pt x="0" y="0"/>
                </a:lnTo>
                <a:close/>
              </a:path>
            </a:pathLst>
          </a:custGeom>
          <a:blipFill>
            <a:blip r:embed="rId8"/>
            <a:stretch>
              <a:fillRect l="-511692" t="-407438" b="-4530"/>
            </a:stretch>
          </a:blipFill>
        </p:spPr>
        <p:txBody>
          <a:bodyPr/>
          <a:lstStyle/>
          <a:p>
            <a:endParaRPr lang="en-US"/>
          </a:p>
        </p:txBody>
      </p:sp>
    </p:spTree>
    <p:extLst>
      <p:ext uri="{BB962C8B-B14F-4D97-AF65-F5344CB8AC3E}">
        <p14:creationId xmlns:p14="http://schemas.microsoft.com/office/powerpoint/2010/main" val="427105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2" name="Picture 1" descr="A poster of two women&#10;&#10;Description automatically generated">
            <a:extLst>
              <a:ext uri="{FF2B5EF4-FFF2-40B4-BE49-F238E27FC236}">
                <a16:creationId xmlns:a16="http://schemas.microsoft.com/office/drawing/2014/main" id="{129786B2-0B2A-1D80-1E30-A6FBEEBCFAD7}"/>
              </a:ext>
            </a:extLst>
          </p:cNvPr>
          <p:cNvPicPr>
            <a:picLocks noChangeAspect="1"/>
          </p:cNvPicPr>
          <p:nvPr/>
        </p:nvPicPr>
        <p:blipFill>
          <a:blip r:embed="rId2"/>
          <a:stretch>
            <a:fillRect/>
          </a:stretch>
        </p:blipFill>
        <p:spPr>
          <a:xfrm>
            <a:off x="2646680" y="-15240"/>
            <a:ext cx="6898640" cy="6878320"/>
          </a:xfrm>
          <a:prstGeom prst="rect">
            <a:avLst/>
          </a:prstGeom>
        </p:spPr>
      </p:pic>
    </p:spTree>
    <p:extLst>
      <p:ext uri="{BB962C8B-B14F-4D97-AF65-F5344CB8AC3E}">
        <p14:creationId xmlns:p14="http://schemas.microsoft.com/office/powerpoint/2010/main" val="29037152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929" y="179656"/>
            <a:ext cx="10840363" cy="6359017"/>
          </a:xfrm>
          <a:custGeom>
            <a:avLst/>
            <a:gdLst/>
            <a:ahLst/>
            <a:cxnLst/>
            <a:rect l="l" t="t" r="r" b="b"/>
            <a:pathLst>
              <a:path w="16260545" h="9538525">
                <a:moveTo>
                  <a:pt x="0" y="0"/>
                </a:moveTo>
                <a:lnTo>
                  <a:pt x="16260545" y="0"/>
                </a:lnTo>
                <a:lnTo>
                  <a:pt x="16260545" y="9538525"/>
                </a:lnTo>
                <a:lnTo>
                  <a:pt x="0" y="9538525"/>
                </a:lnTo>
                <a:lnTo>
                  <a:pt x="0" y="0"/>
                </a:lnTo>
                <a:close/>
              </a:path>
            </a:pathLst>
          </a:custGeom>
          <a:blipFill>
            <a:blip r:embed="rId2"/>
            <a:stretch>
              <a:fillRect r="-4285"/>
            </a:stretch>
          </a:blipFill>
        </p:spPr>
        <p:txBody>
          <a:bodyPr/>
          <a:lstStyle/>
          <a:p>
            <a:endParaRPr lang="en-US"/>
          </a:p>
        </p:txBody>
      </p:sp>
      <p:sp>
        <p:nvSpPr>
          <p:cNvPr id="3" name="Freeform 3"/>
          <p:cNvSpPr/>
          <p:nvPr/>
        </p:nvSpPr>
        <p:spPr>
          <a:xfrm>
            <a:off x="685800" y="1709759"/>
            <a:ext cx="4351769" cy="1401643"/>
          </a:xfrm>
          <a:custGeom>
            <a:avLst/>
            <a:gdLst/>
            <a:ahLst/>
            <a:cxnLst/>
            <a:rect l="l" t="t" r="r" b="b"/>
            <a:pathLst>
              <a:path w="6527653" h="2102465">
                <a:moveTo>
                  <a:pt x="0" y="0"/>
                </a:moveTo>
                <a:lnTo>
                  <a:pt x="6527653" y="0"/>
                </a:lnTo>
                <a:lnTo>
                  <a:pt x="6527653" y="2102465"/>
                </a:lnTo>
                <a:lnTo>
                  <a:pt x="0" y="2102465"/>
                </a:lnTo>
                <a:lnTo>
                  <a:pt x="0" y="0"/>
                </a:lnTo>
                <a:close/>
              </a:path>
            </a:pathLst>
          </a:custGeom>
          <a:blipFill>
            <a:blip r:embed="rId3"/>
            <a:stretch>
              <a:fillRect/>
            </a:stretch>
          </a:blipFill>
        </p:spPr>
        <p:txBody>
          <a:bodyPr/>
          <a:lstStyle/>
          <a:p>
            <a:endParaRPr lang="en-US"/>
          </a:p>
        </p:txBody>
      </p:sp>
      <p:sp>
        <p:nvSpPr>
          <p:cNvPr id="4" name="Freeform 4"/>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074567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964" y="685800"/>
            <a:ext cx="11616298" cy="5298343"/>
          </a:xfrm>
          <a:custGeom>
            <a:avLst/>
            <a:gdLst/>
            <a:ahLst/>
            <a:cxnLst/>
            <a:rect l="l" t="t" r="r" b="b"/>
            <a:pathLst>
              <a:path w="17424447" h="7947514">
                <a:moveTo>
                  <a:pt x="0" y="0"/>
                </a:moveTo>
                <a:lnTo>
                  <a:pt x="17424447" y="0"/>
                </a:lnTo>
                <a:lnTo>
                  <a:pt x="17424447" y="7947514"/>
                </a:lnTo>
                <a:lnTo>
                  <a:pt x="0" y="7947514"/>
                </a:lnTo>
                <a:lnTo>
                  <a:pt x="0" y="0"/>
                </a:lnTo>
                <a:close/>
              </a:path>
            </a:pathLst>
          </a:custGeom>
          <a:blipFill>
            <a:blip r:embed="rId2"/>
            <a:stretch>
              <a:fillRect/>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83933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9749" y="1496739"/>
            <a:ext cx="2083707" cy="3200935"/>
          </a:xfrm>
          <a:custGeom>
            <a:avLst/>
            <a:gdLst/>
            <a:ahLst/>
            <a:cxnLst/>
            <a:rect l="l" t="t" r="r" b="b"/>
            <a:pathLst>
              <a:path w="3125560" h="4801402">
                <a:moveTo>
                  <a:pt x="0" y="0"/>
                </a:moveTo>
                <a:lnTo>
                  <a:pt x="3125560" y="0"/>
                </a:lnTo>
                <a:lnTo>
                  <a:pt x="3125560" y="4801402"/>
                </a:lnTo>
                <a:lnTo>
                  <a:pt x="0" y="4801402"/>
                </a:lnTo>
                <a:lnTo>
                  <a:pt x="0" y="0"/>
                </a:lnTo>
                <a:close/>
              </a:path>
            </a:pathLst>
          </a:custGeom>
          <a:blipFill>
            <a:blip r:embed="rId2"/>
            <a:stretch>
              <a:fillRect t="-541" b="-541"/>
            </a:stretch>
          </a:blipFill>
        </p:spPr>
        <p:txBody>
          <a:bodyPr/>
          <a:lstStyle/>
          <a:p>
            <a:endParaRPr lang="en-US"/>
          </a:p>
        </p:txBody>
      </p:sp>
      <p:sp>
        <p:nvSpPr>
          <p:cNvPr id="3" name="Freeform 3"/>
          <p:cNvSpPr/>
          <p:nvPr/>
        </p:nvSpPr>
        <p:spPr>
          <a:xfrm>
            <a:off x="3290088" y="1378961"/>
            <a:ext cx="4663885" cy="1979635"/>
          </a:xfrm>
          <a:custGeom>
            <a:avLst/>
            <a:gdLst/>
            <a:ahLst/>
            <a:cxnLst/>
            <a:rect l="l" t="t" r="r" b="b"/>
            <a:pathLst>
              <a:path w="6995827" h="2969452">
                <a:moveTo>
                  <a:pt x="0" y="0"/>
                </a:moveTo>
                <a:lnTo>
                  <a:pt x="6995827" y="0"/>
                </a:lnTo>
                <a:lnTo>
                  <a:pt x="6995827" y="2969452"/>
                </a:lnTo>
                <a:lnTo>
                  <a:pt x="0" y="2969452"/>
                </a:lnTo>
                <a:lnTo>
                  <a:pt x="0" y="0"/>
                </a:lnTo>
                <a:close/>
              </a:path>
            </a:pathLst>
          </a:custGeom>
          <a:blipFill>
            <a:blip r:embed="rId3"/>
            <a:stretch>
              <a:fillRect l="-1934" t="-15292" r="-1934" b="-18298"/>
            </a:stretch>
          </a:blipFill>
        </p:spPr>
        <p:txBody>
          <a:bodyPr/>
          <a:lstStyle/>
          <a:p>
            <a:endParaRPr lang="en-US"/>
          </a:p>
        </p:txBody>
      </p:sp>
      <p:sp>
        <p:nvSpPr>
          <p:cNvPr id="4" name="Freeform 4"/>
          <p:cNvSpPr/>
          <p:nvPr/>
        </p:nvSpPr>
        <p:spPr>
          <a:xfrm>
            <a:off x="325401" y="4949656"/>
            <a:ext cx="2272404" cy="741495"/>
          </a:xfrm>
          <a:custGeom>
            <a:avLst/>
            <a:gdLst/>
            <a:ahLst/>
            <a:cxnLst/>
            <a:rect l="l" t="t" r="r" b="b"/>
            <a:pathLst>
              <a:path w="3408606" h="1112242">
                <a:moveTo>
                  <a:pt x="0" y="0"/>
                </a:moveTo>
                <a:lnTo>
                  <a:pt x="3408606" y="0"/>
                </a:lnTo>
                <a:lnTo>
                  <a:pt x="3408606" y="1112242"/>
                </a:lnTo>
                <a:lnTo>
                  <a:pt x="0" y="1112242"/>
                </a:lnTo>
                <a:lnTo>
                  <a:pt x="0" y="0"/>
                </a:lnTo>
                <a:close/>
              </a:path>
            </a:pathLst>
          </a:custGeom>
          <a:blipFill>
            <a:blip r:embed="rId4"/>
            <a:stretch>
              <a:fillRect l="-746" t="-6858" b="-28495"/>
            </a:stretch>
          </a:blipFill>
        </p:spPr>
        <p:txBody>
          <a:bodyPr/>
          <a:lstStyle/>
          <a:p>
            <a:endParaRPr lang="en-US"/>
          </a:p>
        </p:txBody>
      </p:sp>
      <p:sp>
        <p:nvSpPr>
          <p:cNvPr id="5" name="Freeform 5"/>
          <p:cNvSpPr/>
          <p:nvPr/>
        </p:nvSpPr>
        <p:spPr>
          <a:xfrm>
            <a:off x="8286324" y="3775823"/>
            <a:ext cx="3754289" cy="1915328"/>
          </a:xfrm>
          <a:custGeom>
            <a:avLst/>
            <a:gdLst/>
            <a:ahLst/>
            <a:cxnLst/>
            <a:rect l="l" t="t" r="r" b="b"/>
            <a:pathLst>
              <a:path w="5631434" h="2872992">
                <a:moveTo>
                  <a:pt x="0" y="0"/>
                </a:moveTo>
                <a:lnTo>
                  <a:pt x="5631434" y="0"/>
                </a:lnTo>
                <a:lnTo>
                  <a:pt x="5631434" y="2872992"/>
                </a:lnTo>
                <a:lnTo>
                  <a:pt x="0" y="2872992"/>
                </a:lnTo>
                <a:lnTo>
                  <a:pt x="0" y="0"/>
                </a:lnTo>
                <a:close/>
              </a:path>
            </a:pathLst>
          </a:custGeom>
          <a:blipFill>
            <a:blip r:embed="rId5"/>
            <a:stretch>
              <a:fillRect l="-2887" t="-99234" r="-2528" b="-7394"/>
            </a:stretch>
          </a:blipFill>
        </p:spPr>
        <p:txBody>
          <a:bodyPr/>
          <a:lstStyle/>
          <a:p>
            <a:endParaRPr lang="en-US"/>
          </a:p>
        </p:txBody>
      </p:sp>
      <p:sp>
        <p:nvSpPr>
          <p:cNvPr id="6" name="Freeform 6"/>
          <p:cNvSpPr/>
          <p:nvPr/>
        </p:nvSpPr>
        <p:spPr>
          <a:xfrm>
            <a:off x="2866308" y="3617183"/>
            <a:ext cx="5263681" cy="2107391"/>
          </a:xfrm>
          <a:custGeom>
            <a:avLst/>
            <a:gdLst/>
            <a:ahLst/>
            <a:cxnLst/>
            <a:rect l="l" t="t" r="r" b="b"/>
            <a:pathLst>
              <a:path w="7895522" h="3161087">
                <a:moveTo>
                  <a:pt x="0" y="0"/>
                </a:moveTo>
                <a:lnTo>
                  <a:pt x="7895522" y="0"/>
                </a:lnTo>
                <a:lnTo>
                  <a:pt x="7895522" y="3161087"/>
                </a:lnTo>
                <a:lnTo>
                  <a:pt x="0" y="3161087"/>
                </a:lnTo>
                <a:lnTo>
                  <a:pt x="0" y="0"/>
                </a:lnTo>
                <a:close/>
              </a:path>
            </a:pathLst>
          </a:custGeom>
          <a:blipFill>
            <a:blip r:embed="rId6"/>
            <a:stretch>
              <a:fillRect t="-78711" b="-49414"/>
            </a:stretch>
          </a:blipFill>
        </p:spPr>
        <p:txBody>
          <a:bodyPr/>
          <a:lstStyle/>
          <a:p>
            <a:endParaRPr lang="en-US"/>
          </a:p>
        </p:txBody>
      </p:sp>
      <p:sp>
        <p:nvSpPr>
          <p:cNvPr id="7" name="Freeform 7"/>
          <p:cNvSpPr/>
          <p:nvPr/>
        </p:nvSpPr>
        <p:spPr>
          <a:xfrm>
            <a:off x="8286324" y="3617183"/>
            <a:ext cx="3754289" cy="158640"/>
          </a:xfrm>
          <a:custGeom>
            <a:avLst/>
            <a:gdLst/>
            <a:ahLst/>
            <a:cxnLst/>
            <a:rect l="l" t="t" r="r" b="b"/>
            <a:pathLst>
              <a:path w="5631434" h="237960">
                <a:moveTo>
                  <a:pt x="0" y="0"/>
                </a:moveTo>
                <a:lnTo>
                  <a:pt x="5631434" y="0"/>
                </a:lnTo>
                <a:lnTo>
                  <a:pt x="5631434" y="237960"/>
                </a:lnTo>
                <a:lnTo>
                  <a:pt x="0" y="237960"/>
                </a:lnTo>
                <a:lnTo>
                  <a:pt x="0" y="0"/>
                </a:lnTo>
                <a:close/>
              </a:path>
            </a:pathLst>
          </a:custGeom>
          <a:blipFill>
            <a:blip r:embed="rId5"/>
            <a:stretch>
              <a:fillRect l="-2887" t="-2305447" r="-2528" b="-89274"/>
            </a:stretch>
          </a:blipFill>
        </p:spPr>
        <p:txBody>
          <a:bodyPr/>
          <a:lstStyle/>
          <a:p>
            <a:endParaRPr lang="en-US"/>
          </a:p>
        </p:txBody>
      </p:sp>
      <p:sp>
        <p:nvSpPr>
          <p:cNvPr id="8" name="Freeform 8"/>
          <p:cNvSpPr/>
          <p:nvPr/>
        </p:nvSpPr>
        <p:spPr>
          <a:xfrm>
            <a:off x="2943272" y="4949657"/>
            <a:ext cx="988393" cy="751699"/>
          </a:xfrm>
          <a:custGeom>
            <a:avLst/>
            <a:gdLst/>
            <a:ahLst/>
            <a:cxnLst/>
            <a:rect l="l" t="t" r="r" b="b"/>
            <a:pathLst>
              <a:path w="1482590" h="1127549">
                <a:moveTo>
                  <a:pt x="0" y="0"/>
                </a:moveTo>
                <a:lnTo>
                  <a:pt x="1482590" y="0"/>
                </a:lnTo>
                <a:lnTo>
                  <a:pt x="1482590" y="1127548"/>
                </a:lnTo>
                <a:lnTo>
                  <a:pt x="0" y="1127548"/>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874263" y="328539"/>
            <a:ext cx="10820400" cy="6307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34"/>
              </a:lnSpc>
              <a:spcBef>
                <a:spcPct val="0"/>
              </a:spcBef>
            </a:pPr>
            <a:r>
              <a:rPr lang="en-US" sz="3667">
                <a:solidFill>
                  <a:srgbClr val="000000"/>
                </a:solidFill>
                <a:latin typeface="Montserrat Extra-Bold Bold"/>
              </a:rPr>
              <a:t>MENTAL HEALTH FIRST AID </a:t>
            </a:r>
          </a:p>
        </p:txBody>
      </p:sp>
      <p:grpSp>
        <p:nvGrpSpPr>
          <p:cNvPr id="10" name="Group 10"/>
          <p:cNvGrpSpPr/>
          <p:nvPr/>
        </p:nvGrpSpPr>
        <p:grpSpPr>
          <a:xfrm>
            <a:off x="9004698" y="1210007"/>
            <a:ext cx="2317542" cy="2317542"/>
            <a:chOff x="0" y="0"/>
            <a:chExt cx="4635084" cy="4635084"/>
          </a:xfrm>
        </p:grpSpPr>
        <p:sp>
          <p:nvSpPr>
            <p:cNvPr id="11" name="Freeform 11"/>
            <p:cNvSpPr/>
            <p:nvPr/>
          </p:nvSpPr>
          <p:spPr>
            <a:xfrm>
              <a:off x="0" y="0"/>
              <a:ext cx="4635084" cy="4635084"/>
            </a:xfrm>
            <a:custGeom>
              <a:avLst/>
              <a:gdLst/>
              <a:ahLst/>
              <a:cxnLst/>
              <a:rect l="l" t="t" r="r" b="b"/>
              <a:pathLst>
                <a:path w="4635084" h="4635084">
                  <a:moveTo>
                    <a:pt x="0" y="0"/>
                  </a:moveTo>
                  <a:lnTo>
                    <a:pt x="4635084" y="0"/>
                  </a:lnTo>
                  <a:lnTo>
                    <a:pt x="4635084" y="4635084"/>
                  </a:lnTo>
                  <a:lnTo>
                    <a:pt x="0" y="4635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2" name="Freeform 1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135165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759163" cy="6579760"/>
          </a:xfrm>
          <a:custGeom>
            <a:avLst/>
            <a:gdLst/>
            <a:ahLst/>
            <a:cxnLst/>
            <a:rect l="l" t="t" r="r" b="b"/>
            <a:pathLst>
              <a:path w="17638744" h="9869640">
                <a:moveTo>
                  <a:pt x="0" y="0"/>
                </a:moveTo>
                <a:lnTo>
                  <a:pt x="17638744" y="0"/>
                </a:lnTo>
                <a:lnTo>
                  <a:pt x="17638744" y="9869640"/>
                </a:lnTo>
                <a:lnTo>
                  <a:pt x="0" y="9869640"/>
                </a:lnTo>
                <a:lnTo>
                  <a:pt x="0" y="0"/>
                </a:lnTo>
                <a:close/>
              </a:path>
            </a:pathLst>
          </a:custGeom>
          <a:blipFill>
            <a:blip r:embed="rId2"/>
            <a:stretch>
              <a:fillRect/>
            </a:stretch>
          </a:blipFill>
        </p:spPr>
        <p:txBody>
          <a:bodyPr/>
          <a:lstStyle/>
          <a:p>
            <a:endParaRPr lang="en-US"/>
          </a:p>
        </p:txBody>
      </p:sp>
      <p:sp>
        <p:nvSpPr>
          <p:cNvPr id="3" name="Freeform 3"/>
          <p:cNvSpPr/>
          <p:nvPr/>
        </p:nvSpPr>
        <p:spPr>
          <a:xfrm>
            <a:off x="11192310" y="6079916"/>
            <a:ext cx="859469" cy="859469"/>
          </a:xfrm>
          <a:custGeom>
            <a:avLst/>
            <a:gdLst/>
            <a:ahLst/>
            <a:cxnLst/>
            <a:rect l="l" t="t" r="r" b="b"/>
            <a:pathLst>
              <a:path w="1289204" h="1289204">
                <a:moveTo>
                  <a:pt x="0" y="0"/>
                </a:moveTo>
                <a:lnTo>
                  <a:pt x="1289204" y="0"/>
                </a:lnTo>
                <a:lnTo>
                  <a:pt x="1289204" y="1289204"/>
                </a:lnTo>
                <a:lnTo>
                  <a:pt x="0" y="128920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5109609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847" y="111061"/>
            <a:ext cx="11903375" cy="6561425"/>
          </a:xfrm>
          <a:custGeom>
            <a:avLst/>
            <a:gdLst/>
            <a:ahLst/>
            <a:cxnLst/>
            <a:rect l="l" t="t" r="r" b="b"/>
            <a:pathLst>
              <a:path w="17855063" h="9842138">
                <a:moveTo>
                  <a:pt x="0" y="0"/>
                </a:moveTo>
                <a:lnTo>
                  <a:pt x="17855063" y="0"/>
                </a:lnTo>
                <a:lnTo>
                  <a:pt x="17855063" y="9842138"/>
                </a:lnTo>
                <a:lnTo>
                  <a:pt x="0" y="984213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938021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2095" y="52129"/>
            <a:ext cx="11367339" cy="6223259"/>
          </a:xfrm>
          <a:custGeom>
            <a:avLst/>
            <a:gdLst/>
            <a:ahLst/>
            <a:cxnLst/>
            <a:rect l="l" t="t" r="r" b="b"/>
            <a:pathLst>
              <a:path w="17051008" h="9334888">
                <a:moveTo>
                  <a:pt x="0" y="0"/>
                </a:moveTo>
                <a:lnTo>
                  <a:pt x="17051009" y="0"/>
                </a:lnTo>
                <a:lnTo>
                  <a:pt x="17051009" y="9334888"/>
                </a:lnTo>
                <a:lnTo>
                  <a:pt x="0" y="9334888"/>
                </a:lnTo>
                <a:lnTo>
                  <a:pt x="0" y="0"/>
                </a:lnTo>
                <a:close/>
              </a:path>
            </a:pathLst>
          </a:custGeom>
          <a:blipFill>
            <a:blip r:embed="rId2"/>
            <a:stretch>
              <a:fillRect/>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0565870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25014" y="5559903"/>
            <a:ext cx="166986" cy="612297"/>
            <a:chOff x="0" y="0"/>
            <a:chExt cx="397286" cy="1456752"/>
          </a:xfrm>
        </p:grpSpPr>
        <p:sp>
          <p:nvSpPr>
            <p:cNvPr id="3" name="Freeform 3"/>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AD02C"/>
            </a:solidFill>
          </p:spPr>
          <p:txBody>
            <a:bodyPr/>
            <a:lstStyle/>
            <a:p>
              <a:endParaRPr lang="en-US"/>
            </a:p>
          </p:txBody>
        </p:sp>
      </p:grpSp>
      <p:grpSp>
        <p:nvGrpSpPr>
          <p:cNvPr id="4" name="Group 4"/>
          <p:cNvGrpSpPr/>
          <p:nvPr/>
        </p:nvGrpSpPr>
        <p:grpSpPr>
          <a:xfrm>
            <a:off x="12025014" y="4878917"/>
            <a:ext cx="166986" cy="612297"/>
            <a:chOff x="0" y="0"/>
            <a:chExt cx="397286" cy="1456752"/>
          </a:xfrm>
        </p:grpSpPr>
        <p:sp>
          <p:nvSpPr>
            <p:cNvPr id="5" name="Freeform 5"/>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AD02C"/>
            </a:solidFill>
          </p:spPr>
          <p:txBody>
            <a:bodyPr/>
            <a:lstStyle/>
            <a:p>
              <a:endParaRPr lang="en-US"/>
            </a:p>
          </p:txBody>
        </p:sp>
      </p:grpSp>
      <p:grpSp>
        <p:nvGrpSpPr>
          <p:cNvPr id="6" name="Group 6"/>
          <p:cNvGrpSpPr/>
          <p:nvPr/>
        </p:nvGrpSpPr>
        <p:grpSpPr>
          <a:xfrm>
            <a:off x="12025014" y="4197930"/>
            <a:ext cx="166986" cy="612297"/>
            <a:chOff x="0" y="0"/>
            <a:chExt cx="397286" cy="1456752"/>
          </a:xfrm>
        </p:grpSpPr>
        <p:sp>
          <p:nvSpPr>
            <p:cNvPr id="7" name="Freeform 7"/>
            <p:cNvSpPr/>
            <p:nvPr/>
          </p:nvSpPr>
          <p:spPr>
            <a:xfrm>
              <a:off x="0" y="0"/>
              <a:ext cx="397286" cy="1456751"/>
            </a:xfrm>
            <a:custGeom>
              <a:avLst/>
              <a:gdLst/>
              <a:ahLst/>
              <a:cxnLst/>
              <a:rect l="l" t="t" r="r" b="b"/>
              <a:pathLst>
                <a:path w="397286" h="1456751">
                  <a:moveTo>
                    <a:pt x="0" y="0"/>
                  </a:moveTo>
                  <a:lnTo>
                    <a:pt x="397286" y="0"/>
                  </a:lnTo>
                  <a:lnTo>
                    <a:pt x="397286" y="1456751"/>
                  </a:lnTo>
                  <a:lnTo>
                    <a:pt x="0" y="1456751"/>
                  </a:lnTo>
                  <a:close/>
                </a:path>
              </a:pathLst>
            </a:custGeom>
            <a:solidFill>
              <a:srgbClr val="FAD02C"/>
            </a:solidFill>
          </p:spPr>
          <p:txBody>
            <a:bodyPr/>
            <a:lstStyle/>
            <a:p>
              <a:endParaRPr lang="en-US"/>
            </a:p>
          </p:txBody>
        </p:sp>
      </p:grpSp>
      <p:sp>
        <p:nvSpPr>
          <p:cNvPr id="8" name="Freeform 8"/>
          <p:cNvSpPr/>
          <p:nvPr/>
        </p:nvSpPr>
        <p:spPr>
          <a:xfrm>
            <a:off x="5352336" y="4410841"/>
            <a:ext cx="5241709" cy="2229435"/>
          </a:xfrm>
          <a:custGeom>
            <a:avLst/>
            <a:gdLst/>
            <a:ahLst/>
            <a:cxnLst/>
            <a:rect l="l" t="t" r="r" b="b"/>
            <a:pathLst>
              <a:path w="7862564" h="3344152">
                <a:moveTo>
                  <a:pt x="0" y="0"/>
                </a:moveTo>
                <a:lnTo>
                  <a:pt x="7862564" y="0"/>
                </a:lnTo>
                <a:lnTo>
                  <a:pt x="7862564" y="3344152"/>
                </a:lnTo>
                <a:lnTo>
                  <a:pt x="0" y="3344152"/>
                </a:lnTo>
                <a:lnTo>
                  <a:pt x="0" y="0"/>
                </a:lnTo>
                <a:close/>
              </a:path>
            </a:pathLst>
          </a:custGeom>
          <a:blipFill>
            <a:blip r:embed="rId2"/>
            <a:stretch>
              <a:fillRect t="-70807" b="-64306"/>
            </a:stretch>
          </a:blipFill>
        </p:spPr>
        <p:txBody>
          <a:bodyPr/>
          <a:lstStyle/>
          <a:p>
            <a:endParaRPr lang="en-US"/>
          </a:p>
        </p:txBody>
      </p:sp>
      <p:grpSp>
        <p:nvGrpSpPr>
          <p:cNvPr id="9" name="Group 9"/>
          <p:cNvGrpSpPr/>
          <p:nvPr/>
        </p:nvGrpSpPr>
        <p:grpSpPr>
          <a:xfrm>
            <a:off x="8021409" y="1873830"/>
            <a:ext cx="4003605" cy="2057400"/>
            <a:chOff x="0" y="0"/>
            <a:chExt cx="1581671" cy="812800"/>
          </a:xfrm>
        </p:grpSpPr>
        <p:sp>
          <p:nvSpPr>
            <p:cNvPr id="10" name="Freeform 10"/>
            <p:cNvSpPr/>
            <p:nvPr/>
          </p:nvSpPr>
          <p:spPr>
            <a:xfrm>
              <a:off x="0" y="0"/>
              <a:ext cx="1581671" cy="812800"/>
            </a:xfrm>
            <a:custGeom>
              <a:avLst/>
              <a:gdLst/>
              <a:ahLst/>
              <a:cxnLst/>
              <a:rect l="l" t="t" r="r" b="b"/>
              <a:pathLst>
                <a:path w="1581671" h="812800">
                  <a:moveTo>
                    <a:pt x="0" y="0"/>
                  </a:moveTo>
                  <a:lnTo>
                    <a:pt x="1581671" y="0"/>
                  </a:lnTo>
                  <a:lnTo>
                    <a:pt x="1581671" y="812800"/>
                  </a:lnTo>
                  <a:lnTo>
                    <a:pt x="0" y="812800"/>
                  </a:lnTo>
                  <a:close/>
                </a:path>
              </a:pathLst>
            </a:custGeom>
            <a:solidFill>
              <a:srgbClr val="D9D9D9"/>
            </a:solidFill>
          </p:spPr>
          <p:txBody>
            <a:bodyPr/>
            <a:lstStyle/>
            <a:p>
              <a:endParaRPr lang="en-US"/>
            </a:p>
          </p:txBody>
        </p:sp>
        <p:sp>
          <p:nvSpPr>
            <p:cNvPr id="11" name="TextBox 11"/>
            <p:cNvSpPr txBox="1"/>
            <p:nvPr/>
          </p:nvSpPr>
          <p:spPr>
            <a:xfrm>
              <a:off x="0" y="-28575"/>
              <a:ext cx="1581671" cy="8413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07"/>
                </a:lnSpc>
              </a:pPr>
              <a:endParaRPr sz="800"/>
            </a:p>
          </p:txBody>
        </p:sp>
      </p:grpSp>
      <p:sp>
        <p:nvSpPr>
          <p:cNvPr id="12" name="Freeform 12"/>
          <p:cNvSpPr/>
          <p:nvPr/>
        </p:nvSpPr>
        <p:spPr>
          <a:xfrm>
            <a:off x="8031495" y="614697"/>
            <a:ext cx="3993519" cy="3316534"/>
          </a:xfrm>
          <a:custGeom>
            <a:avLst/>
            <a:gdLst/>
            <a:ahLst/>
            <a:cxnLst/>
            <a:rect l="l" t="t" r="r" b="b"/>
            <a:pathLst>
              <a:path w="5990278" h="4974801">
                <a:moveTo>
                  <a:pt x="0" y="0"/>
                </a:moveTo>
                <a:lnTo>
                  <a:pt x="5990279" y="0"/>
                </a:lnTo>
                <a:lnTo>
                  <a:pt x="5990279" y="4974800"/>
                </a:lnTo>
                <a:lnTo>
                  <a:pt x="0" y="4974800"/>
                </a:lnTo>
                <a:lnTo>
                  <a:pt x="0" y="0"/>
                </a:lnTo>
                <a:close/>
              </a:path>
            </a:pathLst>
          </a:custGeom>
          <a:blipFill>
            <a:blip r:embed="rId3"/>
            <a:stretch>
              <a:fillRect t="-20412"/>
            </a:stretch>
          </a:blipFill>
        </p:spPr>
        <p:txBody>
          <a:bodyPr/>
          <a:lstStyle/>
          <a:p>
            <a:endParaRPr lang="en-US"/>
          </a:p>
        </p:txBody>
      </p:sp>
      <p:sp>
        <p:nvSpPr>
          <p:cNvPr id="13" name="Freeform 13"/>
          <p:cNvSpPr/>
          <p:nvPr/>
        </p:nvSpPr>
        <p:spPr>
          <a:xfrm>
            <a:off x="6817675" y="6015392"/>
            <a:ext cx="2427640" cy="519991"/>
          </a:xfrm>
          <a:custGeom>
            <a:avLst/>
            <a:gdLst/>
            <a:ahLst/>
            <a:cxnLst/>
            <a:rect l="l" t="t" r="r" b="b"/>
            <a:pathLst>
              <a:path w="3641460" h="779987">
                <a:moveTo>
                  <a:pt x="0" y="0"/>
                </a:moveTo>
                <a:lnTo>
                  <a:pt x="3641461" y="0"/>
                </a:lnTo>
                <a:lnTo>
                  <a:pt x="3641461" y="779987"/>
                </a:lnTo>
                <a:lnTo>
                  <a:pt x="0" y="779987"/>
                </a:lnTo>
                <a:lnTo>
                  <a:pt x="0" y="0"/>
                </a:lnTo>
                <a:close/>
              </a:path>
            </a:pathLst>
          </a:custGeom>
          <a:blipFill>
            <a:blip r:embed="rId4"/>
            <a:stretch>
              <a:fillRect b="-366861"/>
            </a:stretch>
          </a:blipFill>
        </p:spPr>
        <p:txBody>
          <a:bodyPr/>
          <a:lstStyle/>
          <a:p>
            <a:endParaRPr lang="en-US"/>
          </a:p>
        </p:txBody>
      </p:sp>
      <p:sp>
        <p:nvSpPr>
          <p:cNvPr id="14" name="Freeform 14"/>
          <p:cNvSpPr/>
          <p:nvPr/>
        </p:nvSpPr>
        <p:spPr>
          <a:xfrm>
            <a:off x="186060" y="4479530"/>
            <a:ext cx="4988102" cy="2160746"/>
          </a:xfrm>
          <a:custGeom>
            <a:avLst/>
            <a:gdLst/>
            <a:ahLst/>
            <a:cxnLst/>
            <a:rect l="l" t="t" r="r" b="b"/>
            <a:pathLst>
              <a:path w="7482153" h="3241119">
                <a:moveTo>
                  <a:pt x="0" y="0"/>
                </a:moveTo>
                <a:lnTo>
                  <a:pt x="7482153" y="0"/>
                </a:lnTo>
                <a:lnTo>
                  <a:pt x="7482153" y="3241118"/>
                </a:lnTo>
                <a:lnTo>
                  <a:pt x="0" y="3241118"/>
                </a:lnTo>
                <a:lnTo>
                  <a:pt x="0" y="0"/>
                </a:lnTo>
                <a:close/>
              </a:path>
            </a:pathLst>
          </a:custGeom>
          <a:blipFill>
            <a:blip r:embed="rId5"/>
            <a:stretch>
              <a:fillRect b="-12527"/>
            </a:stretch>
          </a:blipFill>
        </p:spPr>
        <p:txBody>
          <a:bodyPr/>
          <a:lstStyle/>
          <a:p>
            <a:endParaRPr lang="en-US"/>
          </a:p>
        </p:txBody>
      </p:sp>
      <p:sp>
        <p:nvSpPr>
          <p:cNvPr id="15" name="Freeform 15"/>
          <p:cNvSpPr/>
          <p:nvPr/>
        </p:nvSpPr>
        <p:spPr>
          <a:xfrm>
            <a:off x="186060" y="4554736"/>
            <a:ext cx="2380493" cy="630330"/>
          </a:xfrm>
          <a:custGeom>
            <a:avLst/>
            <a:gdLst/>
            <a:ahLst/>
            <a:cxnLst/>
            <a:rect l="l" t="t" r="r" b="b"/>
            <a:pathLst>
              <a:path w="3570740" h="945495">
                <a:moveTo>
                  <a:pt x="0" y="0"/>
                </a:moveTo>
                <a:lnTo>
                  <a:pt x="3570739" y="0"/>
                </a:lnTo>
                <a:lnTo>
                  <a:pt x="3570739" y="945495"/>
                </a:lnTo>
                <a:lnTo>
                  <a:pt x="0" y="945495"/>
                </a:lnTo>
                <a:lnTo>
                  <a:pt x="0" y="0"/>
                </a:lnTo>
                <a:close/>
              </a:path>
            </a:pathLst>
          </a:custGeom>
          <a:blipFill>
            <a:blip r:embed="rId6"/>
            <a:stretch>
              <a:fillRect t="-2291" b="-2291"/>
            </a:stretch>
          </a:blipFill>
        </p:spPr>
        <p:txBody>
          <a:bodyPr/>
          <a:lstStyle/>
          <a:p>
            <a:endParaRPr lang="en-US"/>
          </a:p>
        </p:txBody>
      </p:sp>
      <p:sp>
        <p:nvSpPr>
          <p:cNvPr id="16" name="Freeform 16"/>
          <p:cNvSpPr/>
          <p:nvPr/>
        </p:nvSpPr>
        <p:spPr>
          <a:xfrm>
            <a:off x="2566553" y="4432444"/>
            <a:ext cx="2699927" cy="874913"/>
          </a:xfrm>
          <a:custGeom>
            <a:avLst/>
            <a:gdLst/>
            <a:ahLst/>
            <a:cxnLst/>
            <a:rect l="l" t="t" r="r" b="b"/>
            <a:pathLst>
              <a:path w="4049891" h="1312370">
                <a:moveTo>
                  <a:pt x="0" y="0"/>
                </a:moveTo>
                <a:lnTo>
                  <a:pt x="4049891" y="0"/>
                </a:lnTo>
                <a:lnTo>
                  <a:pt x="4049891" y="1312370"/>
                </a:lnTo>
                <a:lnTo>
                  <a:pt x="0" y="1312370"/>
                </a:lnTo>
                <a:lnTo>
                  <a:pt x="0" y="0"/>
                </a:lnTo>
                <a:close/>
              </a:path>
            </a:pathLst>
          </a:custGeom>
          <a:blipFill>
            <a:blip r:embed="rId7"/>
            <a:stretch>
              <a:fillRect/>
            </a:stretch>
          </a:blipFill>
        </p:spPr>
        <p:txBody>
          <a:bodyPr/>
          <a:lstStyle/>
          <a:p>
            <a:endParaRPr lang="en-US"/>
          </a:p>
        </p:txBody>
      </p:sp>
      <p:sp>
        <p:nvSpPr>
          <p:cNvPr id="17" name="TextBox 17"/>
          <p:cNvSpPr txBox="1"/>
          <p:nvPr/>
        </p:nvSpPr>
        <p:spPr>
          <a:xfrm>
            <a:off x="127754" y="5873"/>
            <a:ext cx="7845436" cy="50804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57482" lvl="1" indent="-278741">
              <a:lnSpc>
                <a:spcPts val="4983"/>
              </a:lnSpc>
              <a:buFont typeface="Arial"/>
              <a:buChar char="•"/>
            </a:pPr>
            <a:r>
              <a:rPr lang="en-US" sz="2582" dirty="0">
                <a:solidFill>
                  <a:srgbClr val="000000"/>
                </a:solidFill>
                <a:latin typeface="Open Sans Light Bold"/>
              </a:rPr>
              <a:t>Company culture assessments</a:t>
            </a:r>
          </a:p>
          <a:p>
            <a:pPr marL="557482" lvl="1" indent="-278741">
              <a:lnSpc>
                <a:spcPts val="4983"/>
              </a:lnSpc>
              <a:buFont typeface="Arial"/>
              <a:buChar char="•"/>
            </a:pPr>
            <a:r>
              <a:rPr lang="en-US" sz="2582" dirty="0">
                <a:solidFill>
                  <a:srgbClr val="000000"/>
                </a:solidFill>
                <a:latin typeface="Open Sans Light Bold"/>
              </a:rPr>
              <a:t>DEI programs &amp; training</a:t>
            </a:r>
          </a:p>
          <a:p>
            <a:pPr marL="557482" lvl="1" indent="-278741">
              <a:lnSpc>
                <a:spcPts val="4983"/>
              </a:lnSpc>
              <a:buFont typeface="Arial"/>
              <a:buChar char="•"/>
            </a:pPr>
            <a:r>
              <a:rPr lang="en-US" sz="2582" dirty="0">
                <a:solidFill>
                  <a:srgbClr val="000000"/>
                </a:solidFill>
                <a:latin typeface="Open Sans Light Bold"/>
              </a:rPr>
              <a:t>Leadership development</a:t>
            </a:r>
          </a:p>
          <a:p>
            <a:pPr marL="557482" lvl="1" indent="-278741">
              <a:lnSpc>
                <a:spcPts val="4983"/>
              </a:lnSpc>
              <a:buFont typeface="Arial"/>
              <a:buChar char="•"/>
            </a:pPr>
            <a:r>
              <a:rPr lang="en-US" sz="2582" dirty="0">
                <a:solidFill>
                  <a:srgbClr val="000000"/>
                </a:solidFill>
                <a:latin typeface="Open Sans Light Bold"/>
              </a:rPr>
              <a:t>Stress management &amp; wellness programs</a:t>
            </a:r>
          </a:p>
          <a:p>
            <a:pPr marL="557482" lvl="1" indent="-278741">
              <a:lnSpc>
                <a:spcPts val="4983"/>
              </a:lnSpc>
              <a:buFont typeface="Arial"/>
              <a:buChar char="•"/>
            </a:pPr>
            <a:r>
              <a:rPr lang="en-US" sz="2582" dirty="0">
                <a:solidFill>
                  <a:srgbClr val="000000"/>
                </a:solidFill>
                <a:latin typeface="Open Sans Light Bold"/>
              </a:rPr>
              <a:t>Ergonomics</a:t>
            </a:r>
          </a:p>
          <a:p>
            <a:pPr marL="557482" lvl="1" indent="-278741">
              <a:lnSpc>
                <a:spcPts val="4983"/>
              </a:lnSpc>
              <a:buFont typeface="Arial"/>
              <a:buChar char="•"/>
            </a:pPr>
            <a:r>
              <a:rPr lang="en-US" sz="2582" dirty="0">
                <a:solidFill>
                  <a:srgbClr val="000000"/>
                </a:solidFill>
                <a:latin typeface="Open Sans Light Bold"/>
              </a:rPr>
              <a:t>Harassment prevention programs</a:t>
            </a:r>
          </a:p>
          <a:p>
            <a:pPr marL="557482" lvl="1" indent="-278741">
              <a:lnSpc>
                <a:spcPts val="4983"/>
              </a:lnSpc>
              <a:buFont typeface="Arial"/>
              <a:buChar char="•"/>
            </a:pPr>
            <a:r>
              <a:rPr lang="en-US" sz="2582" dirty="0">
                <a:solidFill>
                  <a:srgbClr val="000000"/>
                </a:solidFill>
                <a:latin typeface="Open Sans Light Bold"/>
              </a:rPr>
              <a:t>EOS fractional integrator</a:t>
            </a:r>
          </a:p>
          <a:p>
            <a:pPr>
              <a:lnSpc>
                <a:spcPts val="5240"/>
              </a:lnSpc>
            </a:pPr>
            <a:endParaRPr lang="en-US" sz="2582" dirty="0">
              <a:solidFill>
                <a:srgbClr val="000000"/>
              </a:solidFill>
              <a:latin typeface="Open Sans Light Bold"/>
            </a:endParaRPr>
          </a:p>
        </p:txBody>
      </p:sp>
      <p:sp>
        <p:nvSpPr>
          <p:cNvPr id="18" name="Freeform 18"/>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0666852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7544" y="278761"/>
            <a:ext cx="6794765" cy="6244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329AF7"/>
                </a:solidFill>
                <a:latin typeface="Open Sans Bold Bold"/>
              </a:rPr>
              <a:t>GOAL RECAP: </a:t>
            </a:r>
          </a:p>
        </p:txBody>
      </p:sp>
      <p:sp>
        <p:nvSpPr>
          <p:cNvPr id="3" name="TextBox 3"/>
          <p:cNvSpPr txBox="1"/>
          <p:nvPr/>
        </p:nvSpPr>
        <p:spPr>
          <a:xfrm>
            <a:off x="432959" y="1289280"/>
            <a:ext cx="6524018" cy="52963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867"/>
              </a:lnSpc>
            </a:pPr>
            <a:r>
              <a:rPr lang="en-US" sz="5334">
                <a:solidFill>
                  <a:srgbClr val="000000"/>
                </a:solidFill>
                <a:latin typeface="Open Sans 1 Bold Italics"/>
              </a:rPr>
              <a:t>To raise awareness around mental health &amp; stress management for safer, happier, more engaged employees.</a:t>
            </a:r>
          </a:p>
        </p:txBody>
      </p:sp>
      <p:sp>
        <p:nvSpPr>
          <p:cNvPr id="4" name="Freeform 4"/>
          <p:cNvSpPr/>
          <p:nvPr/>
        </p:nvSpPr>
        <p:spPr>
          <a:xfrm>
            <a:off x="7547602" y="1238480"/>
            <a:ext cx="3958598" cy="3981612"/>
          </a:xfrm>
          <a:custGeom>
            <a:avLst/>
            <a:gdLst/>
            <a:ahLst/>
            <a:cxnLst/>
            <a:rect l="l" t="t" r="r" b="b"/>
            <a:pathLst>
              <a:path w="5937897" h="5972418">
                <a:moveTo>
                  <a:pt x="0" y="0"/>
                </a:moveTo>
                <a:lnTo>
                  <a:pt x="5937897" y="0"/>
                </a:lnTo>
                <a:lnTo>
                  <a:pt x="5937897" y="5972418"/>
                </a:lnTo>
                <a:lnTo>
                  <a:pt x="0" y="5972418"/>
                </a:lnTo>
                <a:lnTo>
                  <a:pt x="0" y="0"/>
                </a:lnTo>
                <a:close/>
              </a:path>
            </a:pathLst>
          </a:custGeom>
          <a:blipFill>
            <a:blip r:embed="rId2"/>
            <a:stretch>
              <a:fillRect l="-8844" t="-8793" r="-9165" b="-8534"/>
            </a:stretch>
          </a:blipFill>
        </p:spPr>
        <p:txBody>
          <a:bodyPr/>
          <a:lstStyle/>
          <a:p>
            <a:endParaRPr lang="en-US"/>
          </a:p>
        </p:txBody>
      </p:sp>
      <p:sp>
        <p:nvSpPr>
          <p:cNvPr id="5" name="Freeform 5"/>
          <p:cNvSpPr/>
          <p:nvPr/>
        </p:nvSpPr>
        <p:spPr>
          <a:xfrm>
            <a:off x="10438056"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123457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62598" y="1501981"/>
            <a:ext cx="8569030" cy="47527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32565" lvl="1" indent="-266283">
              <a:lnSpc>
                <a:spcPts val="4686"/>
              </a:lnSpc>
              <a:buFont typeface="Arial"/>
              <a:buChar char="•"/>
            </a:pPr>
            <a:r>
              <a:rPr lang="en-US" sz="2466">
                <a:solidFill>
                  <a:srgbClr val="000000"/>
                </a:solidFill>
                <a:latin typeface="Open Sans Bold"/>
              </a:rPr>
              <a:t>National mental health crisis</a:t>
            </a:r>
          </a:p>
          <a:p>
            <a:pPr marL="532565" lvl="1" indent="-266283">
              <a:lnSpc>
                <a:spcPts val="4686"/>
              </a:lnSpc>
              <a:buFont typeface="Arial"/>
              <a:buChar char="•"/>
            </a:pPr>
            <a:r>
              <a:rPr lang="en-US" sz="2466">
                <a:solidFill>
                  <a:srgbClr val="000000"/>
                </a:solidFill>
                <a:latin typeface="Open Sans Bold"/>
              </a:rPr>
              <a:t>Stress affects the safety &amp; productivity of your workforce</a:t>
            </a:r>
          </a:p>
          <a:p>
            <a:pPr marL="532565" lvl="1" indent="-266283">
              <a:lnSpc>
                <a:spcPts val="4686"/>
              </a:lnSpc>
              <a:buFont typeface="Arial"/>
              <a:buChar char="•"/>
            </a:pPr>
            <a:r>
              <a:rPr lang="en-US" sz="2466">
                <a:solidFill>
                  <a:srgbClr val="000000"/>
                </a:solidFill>
                <a:latin typeface="Open Sans Bold"/>
              </a:rPr>
              <a:t>Workplace stress and burnout is at crisis levels nationwide </a:t>
            </a:r>
          </a:p>
          <a:p>
            <a:pPr marL="532565" lvl="1" indent="-266283">
              <a:lnSpc>
                <a:spcPts val="4686"/>
              </a:lnSpc>
              <a:buFont typeface="Arial"/>
              <a:buChar char="•"/>
            </a:pPr>
            <a:r>
              <a:rPr lang="en-US" sz="2466">
                <a:solidFill>
                  <a:srgbClr val="000000"/>
                </a:solidFill>
                <a:latin typeface="Open Sans Bold"/>
              </a:rPr>
              <a:t>Because your team deserves it and your company will benefit from mental health initiatives</a:t>
            </a:r>
          </a:p>
          <a:p>
            <a:pPr algn="ctr">
              <a:lnSpc>
                <a:spcPts val="4686"/>
              </a:lnSpc>
            </a:pPr>
            <a:endParaRPr lang="en-US" sz="2466">
              <a:solidFill>
                <a:srgbClr val="000000"/>
              </a:solidFill>
              <a:latin typeface="Open Sans Bold"/>
            </a:endParaRPr>
          </a:p>
        </p:txBody>
      </p:sp>
      <p:sp>
        <p:nvSpPr>
          <p:cNvPr id="4" name="Freeform 4"/>
          <p:cNvSpPr/>
          <p:nvPr/>
        </p:nvSpPr>
        <p:spPr>
          <a:xfrm>
            <a:off x="8931628" y="1988591"/>
            <a:ext cx="2750075" cy="2743200"/>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426494" y="536066"/>
            <a:ext cx="11903633" cy="624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134"/>
              </a:lnSpc>
              <a:spcBef>
                <a:spcPct val="0"/>
              </a:spcBef>
            </a:pPr>
            <a:r>
              <a:rPr lang="en-US" sz="3667">
                <a:solidFill>
                  <a:srgbClr val="000000"/>
                </a:solidFill>
                <a:latin typeface="Open Sans Bold Bold"/>
              </a:rPr>
              <a:t>REASON FOR OUR GOAL:  </a:t>
            </a:r>
          </a:p>
        </p:txBody>
      </p:sp>
    </p:spTree>
    <p:extLst>
      <p:ext uri="{BB962C8B-B14F-4D97-AF65-F5344CB8AC3E}">
        <p14:creationId xmlns:p14="http://schemas.microsoft.com/office/powerpoint/2010/main" val="33663651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83351" y="685800"/>
            <a:ext cx="2626179" cy="6023680"/>
          </a:xfrm>
          <a:custGeom>
            <a:avLst/>
            <a:gdLst/>
            <a:ahLst/>
            <a:cxnLst/>
            <a:rect l="l" t="t" r="r" b="b"/>
            <a:pathLst>
              <a:path w="3939269" h="9035520">
                <a:moveTo>
                  <a:pt x="0" y="0"/>
                </a:moveTo>
                <a:lnTo>
                  <a:pt x="3939269" y="0"/>
                </a:lnTo>
                <a:lnTo>
                  <a:pt x="3939269" y="9035520"/>
                </a:lnTo>
                <a:lnTo>
                  <a:pt x="0" y="9035520"/>
                </a:lnTo>
                <a:lnTo>
                  <a:pt x="0" y="0"/>
                </a:lnTo>
                <a:close/>
              </a:path>
            </a:pathLst>
          </a:custGeom>
          <a:blipFill>
            <a:blip r:embed="rId2"/>
            <a:stretch>
              <a:fillRect l="-327883"/>
            </a:stretch>
          </a:blipFill>
        </p:spPr>
        <p:txBody>
          <a:bodyPr/>
          <a:lstStyle/>
          <a:p>
            <a:endParaRPr lang="en-US"/>
          </a:p>
        </p:txBody>
      </p:sp>
      <p:sp>
        <p:nvSpPr>
          <p:cNvPr id="3" name="Freeform 3"/>
          <p:cNvSpPr/>
          <p:nvPr/>
        </p:nvSpPr>
        <p:spPr>
          <a:xfrm>
            <a:off x="10594045" y="5559903"/>
            <a:ext cx="1430969" cy="1430969"/>
          </a:xfrm>
          <a:custGeom>
            <a:avLst/>
            <a:gdLst/>
            <a:ahLst/>
            <a:cxnLst/>
            <a:rect l="l" t="t" r="r" b="b"/>
            <a:pathLst>
              <a:path w="2146454" h="2146454">
                <a:moveTo>
                  <a:pt x="0" y="0"/>
                </a:moveTo>
                <a:lnTo>
                  <a:pt x="2146454" y="0"/>
                </a:lnTo>
                <a:lnTo>
                  <a:pt x="2146454" y="2146454"/>
                </a:lnTo>
                <a:lnTo>
                  <a:pt x="0" y="2146454"/>
                </a:lnTo>
                <a:lnTo>
                  <a:pt x="0" y="0"/>
                </a:lnTo>
                <a:close/>
              </a:path>
            </a:pathLst>
          </a:custGeom>
          <a:blipFill>
            <a:blip r:embed="rId3"/>
            <a:stretch>
              <a:fillRect/>
            </a:stretch>
          </a:blipFill>
        </p:spPr>
        <p:txBody>
          <a:bodyPr/>
          <a:lstStyle/>
          <a:p>
            <a:endParaRPr lang="en-US"/>
          </a:p>
        </p:txBody>
      </p:sp>
      <p:sp>
        <p:nvSpPr>
          <p:cNvPr id="4" name="Freeform 4"/>
          <p:cNvSpPr/>
          <p:nvPr/>
        </p:nvSpPr>
        <p:spPr>
          <a:xfrm>
            <a:off x="487510" y="1462429"/>
            <a:ext cx="1352241" cy="1644063"/>
          </a:xfrm>
          <a:custGeom>
            <a:avLst/>
            <a:gdLst/>
            <a:ahLst/>
            <a:cxnLst/>
            <a:rect l="l" t="t" r="r" b="b"/>
            <a:pathLst>
              <a:path w="2028362" h="2466094">
                <a:moveTo>
                  <a:pt x="0" y="0"/>
                </a:moveTo>
                <a:lnTo>
                  <a:pt x="2028362" y="0"/>
                </a:lnTo>
                <a:lnTo>
                  <a:pt x="2028362" y="2466095"/>
                </a:lnTo>
                <a:lnTo>
                  <a:pt x="0" y="24660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50905" y="3477618"/>
            <a:ext cx="1225451" cy="1171837"/>
          </a:xfrm>
          <a:custGeom>
            <a:avLst/>
            <a:gdLst/>
            <a:ahLst/>
            <a:cxnLst/>
            <a:rect l="l" t="t" r="r" b="b"/>
            <a:pathLst>
              <a:path w="1838176" h="1757756">
                <a:moveTo>
                  <a:pt x="0" y="0"/>
                </a:moveTo>
                <a:lnTo>
                  <a:pt x="1838176" y="0"/>
                </a:lnTo>
                <a:lnTo>
                  <a:pt x="1838176" y="1757756"/>
                </a:lnTo>
                <a:lnTo>
                  <a:pt x="0" y="1757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487510" y="5020582"/>
            <a:ext cx="1479033" cy="1384745"/>
          </a:xfrm>
          <a:custGeom>
            <a:avLst/>
            <a:gdLst/>
            <a:ahLst/>
            <a:cxnLst/>
            <a:rect l="l" t="t" r="r" b="b"/>
            <a:pathLst>
              <a:path w="2218549" h="2077117">
                <a:moveTo>
                  <a:pt x="0" y="0"/>
                </a:moveTo>
                <a:lnTo>
                  <a:pt x="2218549" y="0"/>
                </a:lnTo>
                <a:lnTo>
                  <a:pt x="2218549" y="2077117"/>
                </a:lnTo>
                <a:lnTo>
                  <a:pt x="0" y="20771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441236" y="397323"/>
            <a:ext cx="11309529" cy="1065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854"/>
              </a:lnSpc>
              <a:spcBef>
                <a:spcPct val="0"/>
              </a:spcBef>
            </a:pPr>
            <a:r>
              <a:rPr lang="en-US" sz="3467">
                <a:solidFill>
                  <a:srgbClr val="000000"/>
                </a:solidFill>
                <a:latin typeface="Montserrat Extra-Bold Bold"/>
              </a:rPr>
              <a:t>HOW TO REACH OUR GOAL: </a:t>
            </a:r>
          </a:p>
          <a:p>
            <a:pPr algn="ctr">
              <a:lnSpc>
                <a:spcPts val="3734"/>
              </a:lnSpc>
              <a:spcBef>
                <a:spcPct val="0"/>
              </a:spcBef>
            </a:pPr>
            <a:r>
              <a:rPr lang="en-US" sz="2667">
                <a:solidFill>
                  <a:srgbClr val="329AF7"/>
                </a:solidFill>
                <a:latin typeface="Montserrat Extra-Bold Bold"/>
              </a:rPr>
              <a:t>  </a:t>
            </a:r>
          </a:p>
        </p:txBody>
      </p:sp>
      <p:sp>
        <p:nvSpPr>
          <p:cNvPr id="8" name="TextBox 8"/>
          <p:cNvSpPr txBox="1"/>
          <p:nvPr/>
        </p:nvSpPr>
        <p:spPr>
          <a:xfrm>
            <a:off x="2164833" y="1655133"/>
            <a:ext cx="7241818" cy="17648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454"/>
              </a:lnSpc>
              <a:spcBef>
                <a:spcPct val="0"/>
              </a:spcBef>
            </a:pPr>
            <a:r>
              <a:rPr lang="en-US" sz="2467">
                <a:solidFill>
                  <a:srgbClr val="000000"/>
                </a:solidFill>
                <a:latin typeface="Open Sans Bold Bold"/>
              </a:rPr>
              <a:t>PROACTIVE APPROACH: make stress management &amp; mental health a </a:t>
            </a:r>
            <a:r>
              <a:rPr lang="en-US" sz="2467">
                <a:solidFill>
                  <a:srgbClr val="329AF7"/>
                </a:solidFill>
                <a:latin typeface="Open Sans Bold Bold"/>
              </a:rPr>
              <a:t>safety and wellness initiative </a:t>
            </a:r>
            <a:r>
              <a:rPr lang="en-US" sz="2467">
                <a:solidFill>
                  <a:srgbClr val="000000"/>
                </a:solidFill>
                <a:latin typeface="Open Sans Bold Bold"/>
              </a:rPr>
              <a:t>to protect your workforce.</a:t>
            </a:r>
          </a:p>
        </p:txBody>
      </p:sp>
      <p:sp>
        <p:nvSpPr>
          <p:cNvPr id="9" name="TextBox 9"/>
          <p:cNvSpPr txBox="1"/>
          <p:nvPr/>
        </p:nvSpPr>
        <p:spPr>
          <a:xfrm>
            <a:off x="2164833" y="3832286"/>
            <a:ext cx="7241818" cy="8671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454"/>
              </a:lnSpc>
              <a:spcBef>
                <a:spcPct val="0"/>
              </a:spcBef>
            </a:pPr>
            <a:r>
              <a:rPr lang="en-US" sz="2467">
                <a:solidFill>
                  <a:srgbClr val="000000"/>
                </a:solidFill>
                <a:latin typeface="Open Sans Bold Bold"/>
              </a:rPr>
              <a:t>COMMUNICATE: Navigate difficult conversations to </a:t>
            </a:r>
            <a:r>
              <a:rPr lang="en-US" sz="2467">
                <a:solidFill>
                  <a:srgbClr val="329AF7"/>
                </a:solidFill>
                <a:latin typeface="Open Sans Bold Bold"/>
              </a:rPr>
              <a:t>reduce the stigma</a:t>
            </a:r>
            <a:r>
              <a:rPr lang="en-US" sz="2467">
                <a:solidFill>
                  <a:srgbClr val="000000"/>
                </a:solidFill>
                <a:latin typeface="Open Sans Bold Bold"/>
              </a:rPr>
              <a:t>.</a:t>
            </a:r>
          </a:p>
        </p:txBody>
      </p:sp>
      <p:sp>
        <p:nvSpPr>
          <p:cNvPr id="10" name="TextBox 10"/>
          <p:cNvSpPr txBox="1"/>
          <p:nvPr/>
        </p:nvSpPr>
        <p:spPr>
          <a:xfrm>
            <a:off x="2227230" y="5515453"/>
            <a:ext cx="4739085" cy="13159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453"/>
              </a:lnSpc>
              <a:spcBef>
                <a:spcPct val="0"/>
              </a:spcBef>
            </a:pPr>
            <a:r>
              <a:rPr lang="en-US" sz="2466">
                <a:solidFill>
                  <a:srgbClr val="000000"/>
                </a:solidFill>
                <a:latin typeface="Open Sans Bold Bold"/>
              </a:rPr>
              <a:t>EDUCATION &amp; RESOURCES: </a:t>
            </a:r>
          </a:p>
          <a:p>
            <a:pPr>
              <a:lnSpc>
                <a:spcPts val="3453"/>
              </a:lnSpc>
              <a:spcBef>
                <a:spcPct val="0"/>
              </a:spcBef>
            </a:pPr>
            <a:r>
              <a:rPr lang="en-US" sz="2466">
                <a:solidFill>
                  <a:srgbClr val="000000"/>
                </a:solidFill>
                <a:latin typeface="Open Sans Bold Bold"/>
              </a:rPr>
              <a:t>Provide </a:t>
            </a:r>
            <a:r>
              <a:rPr lang="en-US" sz="2466">
                <a:solidFill>
                  <a:srgbClr val="329AF7"/>
                </a:solidFill>
                <a:latin typeface="Open Sans Bold Bold"/>
              </a:rPr>
              <a:t>training and support</a:t>
            </a:r>
            <a:r>
              <a:rPr lang="en-US" sz="2466">
                <a:solidFill>
                  <a:srgbClr val="000000"/>
                </a:solidFill>
                <a:latin typeface="Open Sans Bold Bold"/>
              </a:rPr>
              <a:t>.</a:t>
            </a:r>
          </a:p>
        </p:txBody>
      </p:sp>
    </p:spTree>
    <p:extLst>
      <p:ext uri="{BB962C8B-B14F-4D97-AF65-F5344CB8AC3E}">
        <p14:creationId xmlns:p14="http://schemas.microsoft.com/office/powerpoint/2010/main" val="2007701424"/>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4.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5.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me1">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EFAB1B1-3E18-495B-8346-11CB4B7D781A}" vid="{E2F4F3BC-0CBE-4007-B609-CA55ED6AAD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2825</Words>
  <Application>Microsoft Office PowerPoint</Application>
  <PresentationFormat>Widescreen</PresentationFormat>
  <Paragraphs>400</Paragraphs>
  <Slides>102</Slides>
  <Notes>15</Notes>
  <HiddenSlides>0</HiddenSlides>
  <MMClips>0</MMClips>
  <ScaleCrop>false</ScaleCrop>
  <HeadingPairs>
    <vt:vector size="6" baseType="variant">
      <vt:variant>
        <vt:lpstr>Fonts Used</vt:lpstr>
      </vt:variant>
      <vt:variant>
        <vt:i4>30</vt:i4>
      </vt:variant>
      <vt:variant>
        <vt:lpstr>Theme</vt:lpstr>
      </vt:variant>
      <vt:variant>
        <vt:i4>9</vt:i4>
      </vt:variant>
      <vt:variant>
        <vt:lpstr>Slide Titles</vt:lpstr>
      </vt:variant>
      <vt:variant>
        <vt:i4>102</vt:i4>
      </vt:variant>
    </vt:vector>
  </HeadingPairs>
  <TitlesOfParts>
    <vt:vector size="141" baseType="lpstr">
      <vt:lpstr>Agrandir Medium</vt:lpstr>
      <vt:lpstr>Aptos</vt:lpstr>
      <vt:lpstr>Arial</vt:lpstr>
      <vt:lpstr>Calibri</vt:lpstr>
      <vt:lpstr>Calibri Light</vt:lpstr>
      <vt:lpstr>Genty Sans</vt:lpstr>
      <vt:lpstr>Gill Sans MT</vt:lpstr>
      <vt:lpstr>Helvetica</vt:lpstr>
      <vt:lpstr>Impact</vt:lpstr>
      <vt:lpstr>Lato</vt:lpstr>
      <vt:lpstr>Montserrat Extra-Bold Bold</vt:lpstr>
      <vt:lpstr>Montserrat Extra-Bold Bold Italics</vt:lpstr>
      <vt:lpstr>Open Sans</vt:lpstr>
      <vt:lpstr>Open Sans 1 Bold</vt:lpstr>
      <vt:lpstr>Open Sans 1 Bold Italics</vt:lpstr>
      <vt:lpstr>Open Sans 1 Italics</vt:lpstr>
      <vt:lpstr>Open Sans 2</vt:lpstr>
      <vt:lpstr>Open Sans 2 Bold</vt:lpstr>
      <vt:lpstr>Open Sans 2 Bold Italics</vt:lpstr>
      <vt:lpstr>Open Sans Bold</vt:lpstr>
      <vt:lpstr>Open Sans Bold Bold</vt:lpstr>
      <vt:lpstr>Open Sans Bold Italics</vt:lpstr>
      <vt:lpstr>Open Sans Light</vt:lpstr>
      <vt:lpstr>Open Sans Light Bold</vt:lpstr>
      <vt:lpstr>Source Sans 3</vt:lpstr>
      <vt:lpstr>Source Sans 3 </vt:lpstr>
      <vt:lpstr>Source Sans 3 Black</vt:lpstr>
      <vt:lpstr>Source Sans Pro</vt:lpstr>
      <vt:lpstr>Symbol</vt:lpstr>
      <vt:lpstr>Times New Roman</vt:lpstr>
      <vt:lpstr>Badge</vt:lpstr>
      <vt:lpstr>Opening and Closing Slides</vt:lpstr>
      <vt:lpstr>Heart of it All Deck</vt:lpstr>
      <vt:lpstr>Heart of it All Deck</vt:lpstr>
      <vt:lpstr>Opening and Closing Slides</vt:lpstr>
      <vt:lpstr>1_Opening and Closing Slides</vt:lpstr>
      <vt:lpstr>Theme1</vt:lpstr>
      <vt:lpstr>Office Theme</vt:lpstr>
      <vt:lpstr>Office Theme</vt:lpstr>
      <vt:lpstr>PowerPoint Presentation</vt:lpstr>
      <vt:lpstr>PowerPoint Presentation</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Dates – state funded Employers</vt:lpstr>
      <vt:lpstr>Important Dates – Public Employers</vt:lpstr>
      <vt:lpstr>Employer Webinars</vt:lpstr>
      <vt:lpstr>Monthly Learning April 2024  </vt:lpstr>
      <vt:lpstr>Virtual Training April 2024</vt:lpstr>
      <vt:lpstr>Upcoming webinars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2</cp:revision>
  <dcterms:created xsi:type="dcterms:W3CDTF">2024-03-11T16:51:10Z</dcterms:created>
  <dcterms:modified xsi:type="dcterms:W3CDTF">2024-04-10T18:42:06Z</dcterms:modified>
</cp:coreProperties>
</file>