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776" r:id="rId3"/>
  </p:sldMasterIdLst>
  <p:notesMasterIdLst>
    <p:notesMasterId r:id="rId78"/>
  </p:notesMasterIdLst>
  <p:sldIdLst>
    <p:sldId id="328" r:id="rId4"/>
    <p:sldId id="329" r:id="rId5"/>
    <p:sldId id="33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34" r:id="rId76"/>
    <p:sldId id="335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D4CFC-0E4F-42B9-8B70-C143A8421375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3E339-D25C-4754-9FA6-45E81C13C2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92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88FE0A-BEB7-4DFE-A86F-4645BAD151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3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073034-3611-49B2-A9D3-B91D7842C7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3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5088" y="52388"/>
            <a:ext cx="4340225" cy="244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1602" y="2610696"/>
            <a:ext cx="6419709" cy="52098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D112B-6A1E-4B07-A028-87898E02603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48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35088" y="52388"/>
            <a:ext cx="4340225" cy="2441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01602" y="2610696"/>
            <a:ext cx="6419709" cy="52098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D112B-6A1E-4B07-A028-87898E02603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3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0203" y="697736"/>
            <a:ext cx="109728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620203" y="2132480"/>
            <a:ext cx="5384800" cy="3992563"/>
          </a:xfrm>
        </p:spPr>
        <p:txBody>
          <a:bodyPr/>
          <a:lstStyle>
            <a:lvl1pPr>
              <a:lnSpc>
                <a:spcPts val="3000"/>
              </a:lnSpc>
              <a:spcBef>
                <a:spcPts val="0"/>
              </a:spcBef>
              <a:defRPr sz="2800"/>
            </a:lvl1pPr>
            <a:lvl2pPr>
              <a:lnSpc>
                <a:spcPts val="2600"/>
              </a:lnSpc>
              <a:spcBef>
                <a:spcPts val="300"/>
              </a:spcBef>
              <a:defRPr sz="2400"/>
            </a:lvl2pPr>
            <a:lvl3pPr>
              <a:lnSpc>
                <a:spcPts val="2200"/>
              </a:lnSpc>
              <a:spcBef>
                <a:spcPts val="300"/>
              </a:spcBef>
              <a:defRPr sz="2000"/>
            </a:lvl3pPr>
            <a:lvl4pPr>
              <a:lnSpc>
                <a:spcPts val="2000"/>
              </a:lnSpc>
              <a:spcBef>
                <a:spcPts val="300"/>
              </a:spcBef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08203" y="2132480"/>
            <a:ext cx="5384800" cy="3992563"/>
          </a:xfrm>
        </p:spPr>
        <p:txBody>
          <a:bodyPr/>
          <a:lstStyle>
            <a:lvl1pPr>
              <a:lnSpc>
                <a:spcPts val="3000"/>
              </a:lnSpc>
              <a:spcBef>
                <a:spcPts val="300"/>
              </a:spcBef>
              <a:defRPr sz="2800"/>
            </a:lvl1pPr>
            <a:lvl2pPr>
              <a:lnSpc>
                <a:spcPts val="2600"/>
              </a:lnSpc>
              <a:spcBef>
                <a:spcPts val="300"/>
              </a:spcBef>
              <a:defRPr sz="2400"/>
            </a:lvl2pPr>
            <a:lvl3pPr>
              <a:lnSpc>
                <a:spcPts val="2200"/>
              </a:lnSpc>
              <a:spcBef>
                <a:spcPts val="300"/>
              </a:spcBef>
              <a:defRPr sz="2000"/>
            </a:lvl3pPr>
            <a:lvl4pPr>
              <a:lnSpc>
                <a:spcPts val="2000"/>
              </a:lnSpc>
              <a:spcBef>
                <a:spcPts val="300"/>
              </a:spcBef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034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9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31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4403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4403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50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61B91-D05C-4906-9304-D1DF2F694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4B74C-3A4B-43A0-B60C-56B48C841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8E4F559-45FC-4209-84AE-4AE286CA03F6}"/>
              </a:ext>
            </a:extLst>
          </p:cNvPr>
          <p:cNvSpPr txBox="1"/>
          <p:nvPr/>
        </p:nvSpPr>
        <p:spPr>
          <a:xfrm>
            <a:off x="11318226" y="638502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fld id="{ED92E319-FBE3-4E05-B7FC-F9F30F9B49F8}" type="slidenum">
              <a:rPr lang="en-US" sz="1400" smtClean="0">
                <a:solidFill>
                  <a:srgbClr val="0046AD"/>
                </a:solidFill>
              </a:rPr>
              <a:pPr/>
              <a:t>‹#›</a:t>
            </a:fld>
            <a:endParaRPr lang="en-US" sz="1400" dirty="0">
              <a:solidFill>
                <a:srgbClr val="0046A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432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8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 title="Decorative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Section Header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04905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 with Im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5" name="Shape 62" title="Decorative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500"/>
          </a:p>
        </p:txBody>
      </p:sp>
      <p:sp>
        <p:nvSpPr>
          <p:cNvPr id="7" name="Rectangle 6" title="Decorative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5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9508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609600" y="2058734"/>
            <a:ext cx="10972800" cy="39163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81916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4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830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3962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3962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08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424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242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9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22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289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1274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15A27B2-0214-4897-8771-D7B7C39A8A2C}"/>
              </a:ext>
            </a:extLst>
          </p:cNvPr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A1B7DF4-B56C-403A-8CF1-F20ABB798E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921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89A1E19-1D6D-4AA0-BDC0-78A09212FD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063751"/>
            <a:ext cx="10972800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pic>
        <p:nvPicPr>
          <p:cNvPr id="1029" name="Picture 4">
            <a:extLst>
              <a:ext uri="{FF2B5EF4-FFF2-40B4-BE49-F238E27FC236}">
                <a16:creationId xmlns:a16="http://schemas.microsoft.com/office/drawing/2014/main" id="{0DFF0648-A28A-47CB-97B8-B2833FF91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733" y="6192839"/>
            <a:ext cx="27432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46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</p:sldLayoutIdLst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  <p:txStyles>
    <p:titleStyle>
      <a:lvl1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400" b="1" kern="1200">
          <a:solidFill>
            <a:srgbClr val="F46A1F"/>
          </a:solidFill>
          <a:latin typeface="Rockwell"/>
          <a:ea typeface="Rockwell" pitchFamily="18" charset="0"/>
          <a:cs typeface="Rockwell"/>
        </a:defRPr>
      </a:lvl1pPr>
      <a:lvl2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rgbClr val="F46A1F"/>
          </a:solidFill>
          <a:latin typeface="Rockwell" pitchFamily="18" charset="0"/>
          <a:ea typeface="Rockwell" pitchFamily="18" charset="0"/>
          <a:cs typeface="Rockwell" pitchFamily="18" charset="0"/>
        </a:defRPr>
      </a:lvl2pPr>
      <a:lvl3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rgbClr val="F46A1F"/>
          </a:solidFill>
          <a:latin typeface="Rockwell" pitchFamily="18" charset="0"/>
          <a:ea typeface="Rockwell" pitchFamily="18" charset="0"/>
          <a:cs typeface="Rockwell" pitchFamily="18" charset="0"/>
        </a:defRPr>
      </a:lvl3pPr>
      <a:lvl4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rgbClr val="F46A1F"/>
          </a:solidFill>
          <a:latin typeface="Rockwell" pitchFamily="18" charset="0"/>
          <a:ea typeface="Rockwell" pitchFamily="18" charset="0"/>
          <a:cs typeface="Rockwell" pitchFamily="18" charset="0"/>
        </a:defRPr>
      </a:lvl4pPr>
      <a:lvl5pPr algn="l" rtl="0" eaLnBrk="1" fontAlgn="base" hangingPunct="1">
        <a:lnSpc>
          <a:spcPts val="4200"/>
        </a:lnSpc>
        <a:spcBef>
          <a:spcPct val="0"/>
        </a:spcBef>
        <a:spcAft>
          <a:spcPct val="0"/>
        </a:spcAft>
        <a:defRPr sz="4400" b="1">
          <a:solidFill>
            <a:srgbClr val="F46A1F"/>
          </a:solidFill>
          <a:latin typeface="Rockwell" pitchFamily="18" charset="0"/>
          <a:ea typeface="Rockwell" pitchFamily="18" charset="0"/>
          <a:cs typeface="Rockwell" pitchFamily="18" charset="0"/>
        </a:defRPr>
      </a:lvl5pPr>
      <a:lvl6pPr marL="4572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Rockwell" pitchFamily="18" charset="0"/>
          <a:ea typeface="Rockwell" pitchFamily="18" charset="0"/>
          <a:cs typeface="Rockwell" pitchFamily="18" charset="0"/>
        </a:defRPr>
      </a:lvl6pPr>
      <a:lvl7pPr marL="9144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Rockwell" pitchFamily="18" charset="0"/>
          <a:ea typeface="Rockwell" pitchFamily="18" charset="0"/>
          <a:cs typeface="Rockwell" pitchFamily="18" charset="0"/>
        </a:defRPr>
      </a:lvl7pPr>
      <a:lvl8pPr marL="13716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Rockwell" pitchFamily="18" charset="0"/>
          <a:ea typeface="Rockwell" pitchFamily="18" charset="0"/>
          <a:cs typeface="Rockwell" pitchFamily="18" charset="0"/>
        </a:defRPr>
      </a:lvl8pPr>
      <a:lvl9pPr marL="1828800"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Rockwell" pitchFamily="18" charset="0"/>
          <a:ea typeface="Rockwell" pitchFamily="18" charset="0"/>
          <a:cs typeface="Rockwell" pitchFamily="18" charset="0"/>
        </a:defRPr>
      </a:lvl9pPr>
    </p:titleStyle>
    <p:bodyStyle>
      <a:lvl1pPr marL="347663" indent="-347663" algn="l" rtl="0" eaLnBrk="1" fontAlgn="base" hangingPunct="1">
        <a:lnSpc>
          <a:spcPts val="3000"/>
        </a:lnSpc>
        <a:spcBef>
          <a:spcPts val="1200"/>
        </a:spcBef>
        <a:spcAft>
          <a:spcPct val="0"/>
        </a:spcAft>
        <a:buClr>
          <a:srgbClr val="F46A1F"/>
        </a:buClr>
        <a:buSzPct val="100000"/>
        <a:buFont typeface="Courier New" panose="02070309020205020404" pitchFamily="49" charset="0"/>
        <a:buChar char="o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1pPr>
      <a:lvl2pPr marL="566738" indent="-219075" algn="l" rtl="0" eaLnBrk="1" fontAlgn="base" hangingPunct="1">
        <a:lnSpc>
          <a:spcPts val="2600"/>
        </a:lnSpc>
        <a:spcBef>
          <a:spcPts val="600"/>
        </a:spcBef>
        <a:spcAft>
          <a:spcPct val="0"/>
        </a:spcAft>
        <a:buClr>
          <a:srgbClr val="F46A1F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798513" indent="-231775" algn="l" rtl="0" eaLnBrk="1" fontAlgn="base" hangingPunct="1">
        <a:lnSpc>
          <a:spcPts val="2200"/>
        </a:lnSpc>
        <a:spcBef>
          <a:spcPts val="600"/>
        </a:spcBef>
        <a:spcAft>
          <a:spcPct val="0"/>
        </a:spcAft>
        <a:buClr>
          <a:srgbClr val="F46A1F"/>
        </a:buClr>
        <a:buSzPct val="10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030288" indent="-231775" algn="l" rtl="0" eaLnBrk="1" fontAlgn="base" hangingPunct="1">
        <a:lnSpc>
          <a:spcPts val="1600"/>
        </a:lnSpc>
        <a:spcBef>
          <a:spcPts val="600"/>
        </a:spcBef>
        <a:spcAft>
          <a:spcPct val="0"/>
        </a:spcAft>
        <a:buClr>
          <a:srgbClr val="F46A1F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chemeClr val="tx2"/>
        </a:buClr>
        <a:buSzPct val="65000"/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114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E5482-EBA0-45B4-981F-CBFFF360E1E3}" type="datetimeFigureOut">
              <a:rPr lang="en-US" smtClean="0"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9B118E-4464-4129-8292-CC8F42DD1DA3}"/>
              </a:ext>
            </a:extLst>
          </p:cNvPr>
          <p:cNvSpPr txBox="1"/>
          <p:nvPr/>
        </p:nvSpPr>
        <p:spPr>
          <a:xfrm>
            <a:off x="11176000" y="6385024"/>
            <a:ext cx="3962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2812506-C5DA-4E10-A4CA-168511A86705}" type="slidenum">
              <a:rPr lang="en-US" sz="1400" smtClean="0">
                <a:solidFill>
                  <a:srgbClr val="0046AD"/>
                </a:solidFill>
              </a:rPr>
              <a:t>‹#›</a:t>
            </a:fld>
            <a:endParaRPr lang="en-US" sz="1400" dirty="0">
              <a:solidFill>
                <a:srgbClr val="0046AD"/>
              </a:solidFill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4CC3F72-2FEA-ADAE-0D48-0E0A2C2D807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3760" y="5840393"/>
            <a:ext cx="3108960" cy="85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Source Sans 3" panose="020B05030304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Source Sans 3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884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</p:sldLayoutIdLst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  <p15:guide id="7" pos="528">
          <p15:clr>
            <a:srgbClr val="F26B43"/>
          </p15:clr>
        </p15:guide>
        <p15:guide id="8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onchamber.com/slides" TargetMode="Externa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sv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svg"/><Relationship Id="rId18" Type="http://schemas.openxmlformats.org/officeDocument/2006/relationships/image" Target="../media/image68.svg"/><Relationship Id="rId26" Type="http://schemas.openxmlformats.org/officeDocument/2006/relationships/image" Target="../media/image76.svg"/><Relationship Id="rId3" Type="http://schemas.openxmlformats.org/officeDocument/2006/relationships/image" Target="../media/image53.svg"/><Relationship Id="rId21" Type="http://schemas.openxmlformats.org/officeDocument/2006/relationships/image" Target="../media/image71.png"/><Relationship Id="rId7" Type="http://schemas.openxmlformats.org/officeDocument/2006/relationships/image" Target="../media/image57.sv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5" Type="http://schemas.openxmlformats.org/officeDocument/2006/relationships/image" Target="../media/image75.png"/><Relationship Id="rId2" Type="http://schemas.openxmlformats.org/officeDocument/2006/relationships/image" Target="../media/image52.png"/><Relationship Id="rId16" Type="http://schemas.openxmlformats.org/officeDocument/2006/relationships/image" Target="../media/image66.svg"/><Relationship Id="rId20" Type="http://schemas.openxmlformats.org/officeDocument/2006/relationships/image" Target="../media/image70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png"/><Relationship Id="rId11" Type="http://schemas.openxmlformats.org/officeDocument/2006/relationships/image" Target="../media/image61.svg"/><Relationship Id="rId24" Type="http://schemas.openxmlformats.org/officeDocument/2006/relationships/image" Target="../media/image74.svg"/><Relationship Id="rId5" Type="http://schemas.openxmlformats.org/officeDocument/2006/relationships/image" Target="../media/image55.svg"/><Relationship Id="rId15" Type="http://schemas.openxmlformats.org/officeDocument/2006/relationships/image" Target="../media/image65.png"/><Relationship Id="rId23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9.png"/><Relationship Id="rId4" Type="http://schemas.openxmlformats.org/officeDocument/2006/relationships/image" Target="../media/image54.pn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4.svg"/><Relationship Id="rId5" Type="http://schemas.openxmlformats.org/officeDocument/2006/relationships/image" Target="../media/image83.png"/><Relationship Id="rId4" Type="http://schemas.openxmlformats.org/officeDocument/2006/relationships/image" Target="../media/image82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sv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5.jpeg"/><Relationship Id="rId5" Type="http://schemas.openxmlformats.org/officeDocument/2006/relationships/image" Target="../media/image114.svg"/><Relationship Id="rId4" Type="http://schemas.openxmlformats.org/officeDocument/2006/relationships/image" Target="../media/image1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13" Type="http://schemas.openxmlformats.org/officeDocument/2006/relationships/image" Target="../media/image127.png"/><Relationship Id="rId18" Type="http://schemas.openxmlformats.org/officeDocument/2006/relationships/image" Target="../media/image132.jpeg"/><Relationship Id="rId3" Type="http://schemas.openxmlformats.org/officeDocument/2006/relationships/image" Target="../media/image117.svg"/><Relationship Id="rId7" Type="http://schemas.openxmlformats.org/officeDocument/2006/relationships/image" Target="../media/image121.jpe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image" Target="../media/image116.png"/><Relationship Id="rId16" Type="http://schemas.openxmlformats.org/officeDocument/2006/relationships/image" Target="../media/image13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0.png"/><Relationship Id="rId11" Type="http://schemas.openxmlformats.org/officeDocument/2006/relationships/image" Target="../media/image125.jpeg"/><Relationship Id="rId5" Type="http://schemas.openxmlformats.org/officeDocument/2006/relationships/image" Target="../media/image119.svg"/><Relationship Id="rId15" Type="http://schemas.openxmlformats.org/officeDocument/2006/relationships/image" Target="../media/image129.png"/><Relationship Id="rId10" Type="http://schemas.openxmlformats.org/officeDocument/2006/relationships/image" Target="../media/image124.svg"/><Relationship Id="rId4" Type="http://schemas.openxmlformats.org/officeDocument/2006/relationships/image" Target="../media/image118.png"/><Relationship Id="rId9" Type="http://schemas.openxmlformats.org/officeDocument/2006/relationships/image" Target="../media/image123.png"/><Relationship Id="rId14" Type="http://schemas.openxmlformats.org/officeDocument/2006/relationships/image" Target="../media/image128.sv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sv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sv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0.svg"/><Relationship Id="rId5" Type="http://schemas.openxmlformats.org/officeDocument/2006/relationships/image" Target="../media/image139.png"/><Relationship Id="rId10" Type="http://schemas.openxmlformats.org/officeDocument/2006/relationships/image" Target="../media/image144.svg"/><Relationship Id="rId4" Type="http://schemas.openxmlformats.org/officeDocument/2006/relationships/image" Target="../media/image138.svg"/><Relationship Id="rId9" Type="http://schemas.openxmlformats.org/officeDocument/2006/relationships/image" Target="../media/image14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2.sv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sv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7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svg"/><Relationship Id="rId3" Type="http://schemas.openxmlformats.org/officeDocument/2006/relationships/image" Target="../media/image159.png"/><Relationship Id="rId7" Type="http://schemas.openxmlformats.org/officeDocument/2006/relationships/image" Target="../media/image161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2.svg"/><Relationship Id="rId5" Type="http://schemas.openxmlformats.org/officeDocument/2006/relationships/image" Target="../media/image151.png"/><Relationship Id="rId4" Type="http://schemas.openxmlformats.org/officeDocument/2006/relationships/image" Target="../media/image16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nks.gd/l/eyJhbGciOiJIUzI1NiJ9.eyJidWxsZXRpbl9saW5rX2lkIjoxMDEsInVyaSI6ImJwMjpjbGljayIsImJ1bGxldGluX2lkIjoiMjAyMTAzMzAuMzc5ODUwMTEiLCJ1cmwiOiJodHRwczovL2luZm8uYndjLm9oaW8uZ292L3dwcy9wb3J0YWwvZ292L2J3Yy9mb3ItZW1wbG95ZXJzL3NhZmV0eS1hbmQtdHJhaW5pbmcvc2FmZXR5LWdyYW50cy9UcmVuY2hTYWZldHlHcmFudCJ9.oP_-yXGquQbDikBcek8DJ9L8Kq05EnuxplswNSuIPf4/s/1433380709/br/101214290092-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nks.gd/l/eyJhbGciOiJIUzI1NiJ9.eyJidWxsZXRpbl9saW5rX2lkIjoxMDQsInVyaSI6ImJwMjpjbGljayIsImJ1bGxldGluX2lkIjoiMjAyMTAzMzAuMzc5ODUwMTEiLCJ1cmwiOiJodHRwczovL2luZm8uYndjLm9oaW8uZ292L3dwcy9wb3J0YWwvZ292L2J3Yy9mb3ItZW1wbG95ZXJzL3NhZmV0eS1hbmQtdHJhaW5pbmcvc2FmZXR5LWdyYW50cy9zY2hvb2wtc2FmZXR5LWdyYW50In0.jEsf8IQdq7WcHij7Rx6xiW-R_ZaRdJcfVCN73zvQ3eE/s/1433380709/br/101214290092-l" TargetMode="External"/><Relationship Id="rId4" Type="http://schemas.openxmlformats.org/officeDocument/2006/relationships/hyperlink" Target="https://lnks.gd/l/eyJhbGciOiJIUzI1NiJ9.eyJidWxsZXRpbl9saW5rX2lkIjoxMDIsInVyaSI6ImJwMjpjbGljayIsImJ1bGxldGluX2lkIjoiMjAyMTAzMzAuMzc5ODUwMTEiLCJ1cmwiOiJodHRwczovL2luZm8uYndjLm9oaW8uZ292L3dwcy9wb3J0YWwvZ292L2J3Yy9mb3ItZW1wbG95ZXJzL3NhZmV0eS1hbmQtdHJhaW5pbmcvc2FmZXR5LWdyYW50cy9maXJlZmlnaHRlci0lMjhmZWVlZyUyOS1ncmFudCJ9.13J7xnLdDpzk1kkyQd-oRkn7avO0MlglUG5ODDuA4f0/s/1433380709/br/101214290092-l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sv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6.svg"/><Relationship Id="rId4" Type="http://schemas.openxmlformats.org/officeDocument/2006/relationships/image" Target="../media/image16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71.svg"/><Relationship Id="rId3" Type="http://schemas.openxmlformats.org/officeDocument/2006/relationships/image" Target="../media/image138.svg"/><Relationship Id="rId7" Type="http://schemas.openxmlformats.org/officeDocument/2006/relationships/image" Target="../media/image125.jpeg"/><Relationship Id="rId12" Type="http://schemas.openxmlformats.org/officeDocument/2006/relationships/image" Target="../media/image170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4.svg"/><Relationship Id="rId11" Type="http://schemas.openxmlformats.org/officeDocument/2006/relationships/image" Target="../media/image169.svg"/><Relationship Id="rId5" Type="http://schemas.openxmlformats.org/officeDocument/2006/relationships/image" Target="../media/image123.png"/><Relationship Id="rId10" Type="http://schemas.openxmlformats.org/officeDocument/2006/relationships/image" Target="../media/image168.png"/><Relationship Id="rId4" Type="http://schemas.openxmlformats.org/officeDocument/2006/relationships/image" Target="../media/image167.jpeg"/><Relationship Id="rId9" Type="http://schemas.openxmlformats.org/officeDocument/2006/relationships/image" Target="../media/image13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7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4.svg"/><Relationship Id="rId5" Type="http://schemas.openxmlformats.org/officeDocument/2006/relationships/image" Target="../media/image173.png"/><Relationship Id="rId4" Type="http://schemas.openxmlformats.org/officeDocument/2006/relationships/image" Target="../media/image124.sv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lonchamber.com/slides" TargetMode="Externa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93" y="2426964"/>
            <a:ext cx="4724750" cy="200407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EC4BC99-03A8-EA4B-2C35-77A66E1C7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593" y="1043637"/>
            <a:ext cx="2874846" cy="2939144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29A8123E-F3E2-DC1F-7F76-15AF34FED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26" y="4642234"/>
            <a:ext cx="6236863" cy="11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53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2B7D9-BFB0-76E8-C64E-D2C2BFB33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4640"/>
            <a:ext cx="10972800" cy="4410457"/>
          </a:xfrm>
        </p:spPr>
        <p:txBody>
          <a:bodyPr/>
          <a:lstStyle/>
          <a:p>
            <a:pPr marL="0" marR="0" lv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NOW ELIGIBLE!!!</a:t>
            </a: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Powered cots without a loading system.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Vehicle lifts outside of the vehicle service industry.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Crash attenuators intended to protect employees.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Food portioning equipment, except for deli slicers.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Oil filtration systems for fryers.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Truck/trailer restraints or dock leveling systems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Wire/cable stripping equipment.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5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Seated equipment that’s primary purpose is not to move or transport people, equipment, or supplies.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65B4FD-4579-B060-38C8-4249D08B3E07}"/>
              </a:ext>
            </a:extLst>
          </p:cNvPr>
          <p:cNvSpPr txBox="1">
            <a:spLocks/>
          </p:cNvSpPr>
          <p:nvPr/>
        </p:nvSpPr>
        <p:spPr bwMode="auto">
          <a:xfrm>
            <a:off x="732528" y="554942"/>
            <a:ext cx="1044659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46A1F"/>
                </a:solidFill>
                <a:latin typeface="Rockwell"/>
                <a:ea typeface="Rockwell" pitchFamily="18" charset="0"/>
                <a:cs typeface="Rockwell"/>
              </a:defRPr>
            </a:lvl1pPr>
            <a:lvl2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46A1F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2pPr>
            <a:lvl3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46A1F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3pPr>
            <a:lvl4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46A1F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4pPr>
            <a:lvl5pPr algn="l" rtl="0" eaLnBrk="1" fontAlgn="base" hangingPunct="1">
              <a:lnSpc>
                <a:spcPts val="42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46A1F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5pPr>
            <a:lvl6pPr marL="4572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6pPr>
            <a:lvl7pPr marL="9144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7pPr>
            <a:lvl8pPr marL="13716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8pPr>
            <a:lvl9pPr marL="1828800"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Rockwell" pitchFamily="18" charset="0"/>
                <a:ea typeface="Rockwell" pitchFamily="18" charset="0"/>
                <a:cs typeface="Rockwell" pitchFamily="18" charset="0"/>
              </a:defRPr>
            </a:lvl9pPr>
          </a:lstStyle>
          <a:p>
            <a:r>
              <a:rPr lang="en-US"/>
              <a:t>NEW!!!!!    BWC Grants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87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717CBF6-19EB-32FC-5F1D-3BE32F23A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296256"/>
            <a:ext cx="11049000" cy="2133600"/>
          </a:xfrm>
        </p:spPr>
        <p:txBody>
          <a:bodyPr>
            <a:normAutofit/>
          </a:bodyPr>
          <a:lstStyle/>
          <a:p>
            <a:r>
              <a:rPr lang="en-US" dirty="0"/>
              <a:t>An Overview of Ohio EPA Regulatory Programs, Common Violations &amp; How to Prevent Them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0B520-0102-40B4-AA1A-48951291E0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Western Reserve Safety Council</a:t>
            </a:r>
          </a:p>
          <a:p>
            <a:r>
              <a:rPr lang="en-US" dirty="0"/>
              <a:t>August 9, 2023</a:t>
            </a:r>
          </a:p>
        </p:txBody>
      </p:sp>
    </p:spTree>
    <p:extLst>
      <p:ext uri="{BB962C8B-B14F-4D97-AF65-F5344CB8AC3E}">
        <p14:creationId xmlns:p14="http://schemas.microsoft.com/office/powerpoint/2010/main" val="2604641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BC4C-71F8-3342-5455-A81423C75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0" y="201885"/>
            <a:ext cx="5103341" cy="1143000"/>
          </a:xfrm>
        </p:spPr>
        <p:txBody>
          <a:bodyPr/>
          <a:lstStyle/>
          <a:p>
            <a:pPr algn="l"/>
            <a:r>
              <a:rPr lang="en-US" dirty="0"/>
              <a:t>Today’s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70356-8474-C3FD-ED2E-7A5AD8EB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0893" y="1569670"/>
            <a:ext cx="5029201" cy="951555"/>
          </a:xfrm>
        </p:spPr>
        <p:txBody>
          <a:bodyPr>
            <a:normAutofit/>
          </a:bodyPr>
          <a:lstStyle/>
          <a:p>
            <a:r>
              <a:rPr lang="en-US" dirty="0"/>
              <a:t>Major areas of regulation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B599CD-0D61-165D-A18C-C3D5262F3652}"/>
              </a:ext>
            </a:extLst>
          </p:cNvPr>
          <p:cNvSpPr txBox="1">
            <a:spLocks/>
          </p:cNvSpPr>
          <p:nvPr/>
        </p:nvSpPr>
        <p:spPr>
          <a:xfrm>
            <a:off x="5860110" y="3203713"/>
            <a:ext cx="5874690" cy="8348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Preventing common violations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CC07EB3-CECC-7D0C-E622-E976491B61D4}"/>
              </a:ext>
            </a:extLst>
          </p:cNvPr>
          <p:cNvSpPr txBox="1">
            <a:spLocks/>
          </p:cNvSpPr>
          <p:nvPr/>
        </p:nvSpPr>
        <p:spPr>
          <a:xfrm>
            <a:off x="5880893" y="4215734"/>
            <a:ext cx="4495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Finding help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2F5445-9C51-948C-47BE-6316E8A93CBC}"/>
              </a:ext>
            </a:extLst>
          </p:cNvPr>
          <p:cNvSpPr txBox="1">
            <a:spLocks/>
          </p:cNvSpPr>
          <p:nvPr/>
        </p:nvSpPr>
        <p:spPr>
          <a:xfrm>
            <a:off x="5880893" y="5257801"/>
            <a:ext cx="4495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Finding funding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3E3CF-2A2D-4D8C-0DA9-FE62D211B5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9B1AC21-C5EE-E0E8-88A8-B4DD8CA14026}"/>
              </a:ext>
            </a:extLst>
          </p:cNvPr>
          <p:cNvSpPr txBox="1">
            <a:spLocks/>
          </p:cNvSpPr>
          <p:nvPr/>
        </p:nvSpPr>
        <p:spPr>
          <a:xfrm>
            <a:off x="5880893" y="2362200"/>
            <a:ext cx="44958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Common violations</a:t>
            </a:r>
          </a:p>
        </p:txBody>
      </p:sp>
    </p:spTree>
    <p:extLst>
      <p:ext uri="{BB962C8B-B14F-4D97-AF65-F5344CB8AC3E}">
        <p14:creationId xmlns:p14="http://schemas.microsoft.com/office/powerpoint/2010/main" val="115829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86B9D9D-3FF9-CC4F-B10C-3220D625B1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04"/>
            <a:ext cx="12192000" cy="44287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9C8E05-C9B0-F156-4F43-665CA7E28C2C}"/>
              </a:ext>
            </a:extLst>
          </p:cNvPr>
          <p:cNvCxnSpPr/>
          <p:nvPr/>
        </p:nvCxnSpPr>
        <p:spPr>
          <a:xfrm>
            <a:off x="0" y="4419600"/>
            <a:ext cx="12192000" cy="0"/>
          </a:xfrm>
          <a:prstGeom prst="line">
            <a:avLst/>
          </a:prstGeom>
          <a:ln w="38100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51A0D4FC-C036-BAC1-1049-902D08977F1F}"/>
              </a:ext>
            </a:extLst>
          </p:cNvPr>
          <p:cNvSpPr txBox="1"/>
          <p:nvPr/>
        </p:nvSpPr>
        <p:spPr>
          <a:xfrm>
            <a:off x="0" y="46482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12637"/>
                </a:solidFill>
                <a:latin typeface="Source Sans 3" panose="020B0503030403020204" pitchFamily="34" charset="0"/>
                <a:ea typeface="+mj-ea"/>
                <a:cs typeface="+mj-cs"/>
              </a:rPr>
              <a:t>Air Permitting</a:t>
            </a:r>
          </a:p>
        </p:txBody>
      </p:sp>
    </p:spTree>
    <p:extLst>
      <p:ext uri="{BB962C8B-B14F-4D97-AF65-F5344CB8AC3E}">
        <p14:creationId xmlns:p14="http://schemas.microsoft.com/office/powerpoint/2010/main" val="404338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D811D6-6BDA-FC58-A886-632926E1F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4914019" cy="2671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CF88B-D02E-2EAA-D5CD-A3E8B5E374C5}"/>
              </a:ext>
            </a:extLst>
          </p:cNvPr>
          <p:cNvSpPr txBox="1"/>
          <p:nvPr/>
        </p:nvSpPr>
        <p:spPr>
          <a:xfrm>
            <a:off x="6096000" y="2057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E3F75"/>
                </a:solidFill>
              </a:rPr>
              <a:t>Sources of air pollution need an air permit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2E72D-5802-8A79-51F0-EBFFCD5992E6}"/>
              </a:ext>
            </a:extLst>
          </p:cNvPr>
          <p:cNvSpPr txBox="1"/>
          <p:nvPr/>
        </p:nvSpPr>
        <p:spPr>
          <a:xfrm>
            <a:off x="6019800" y="301239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12637"/>
                </a:solidFill>
              </a:rPr>
              <a:t>unless they are exempt</a:t>
            </a:r>
          </a:p>
        </p:txBody>
      </p:sp>
    </p:spTree>
    <p:extLst>
      <p:ext uri="{BB962C8B-B14F-4D97-AF65-F5344CB8AC3E}">
        <p14:creationId xmlns:p14="http://schemas.microsoft.com/office/powerpoint/2010/main" val="2285268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Checklist outline">
            <a:extLst>
              <a:ext uri="{FF2B5EF4-FFF2-40B4-BE49-F238E27FC236}">
                <a16:creationId xmlns:a16="http://schemas.microsoft.com/office/drawing/2014/main" id="{890CB0E7-551A-A4C4-F26A-607D58E93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731" y="1460299"/>
            <a:ext cx="3087759" cy="30877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FB7A75-31B7-C295-7B0A-F52E88D6F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441"/>
            <a:ext cx="12192000" cy="1143000"/>
          </a:xfrm>
        </p:spPr>
        <p:txBody>
          <a:bodyPr/>
          <a:lstStyle/>
          <a:p>
            <a:r>
              <a:rPr lang="en-US" dirty="0"/>
              <a:t>What needs an air permit?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3D6DF8-4CE3-BD5C-37EA-C069FC9C1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5247" y="1943142"/>
            <a:ext cx="8077200" cy="194305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No set list of what needs an air permit </a:t>
            </a:r>
          </a:p>
          <a:p>
            <a:pPr>
              <a:spcAft>
                <a:spcPts val="600"/>
              </a:spcAft>
            </a:pPr>
            <a:r>
              <a:rPr lang="en-US" dirty="0"/>
              <a:t>Some exemptions exist</a:t>
            </a:r>
          </a:p>
          <a:p>
            <a:pPr>
              <a:spcAft>
                <a:spcPts val="600"/>
              </a:spcAft>
            </a:pPr>
            <a:r>
              <a:rPr lang="en-US" dirty="0"/>
              <a:t>Need to evaluate your air pollution 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2DD3A7-B513-789F-9422-B1C2A5261DE7}"/>
              </a:ext>
            </a:extLst>
          </p:cNvPr>
          <p:cNvSpPr txBox="1"/>
          <p:nvPr/>
        </p:nvSpPr>
        <p:spPr>
          <a:xfrm>
            <a:off x="304800" y="6326705"/>
            <a:ext cx="333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3" panose="020B0503030403020204" pitchFamily="34" charset="0"/>
              </a:rPr>
              <a:t>Air Permit Exemptions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F228D-838E-BD03-945E-812A317630AC}"/>
              </a:ext>
            </a:extLst>
          </p:cNvPr>
          <p:cNvSpPr/>
          <p:nvPr/>
        </p:nvSpPr>
        <p:spPr>
          <a:xfrm>
            <a:off x="609395" y="3429000"/>
            <a:ext cx="16002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No sign with solid fill">
            <a:extLst>
              <a:ext uri="{FF2B5EF4-FFF2-40B4-BE49-F238E27FC236}">
                <a16:creationId xmlns:a16="http://schemas.microsoft.com/office/drawing/2014/main" id="{79936709-7AA2-B157-DB29-D20E37F7E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5158" y="2209800"/>
            <a:ext cx="1447800" cy="1447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B455A3-804B-403D-71EC-87BF3B2A2E61}"/>
              </a:ext>
            </a:extLst>
          </p:cNvPr>
          <p:cNvSpPr txBox="1"/>
          <p:nvPr/>
        </p:nvSpPr>
        <p:spPr>
          <a:xfrm>
            <a:off x="740921" y="3593812"/>
            <a:ext cx="1316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46AD"/>
                </a:solidFill>
                <a:latin typeface="Source Sans 3" panose="020B0503030403020204" pitchFamily="34" charset="0"/>
              </a:rPr>
              <a:t>No list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9E56A8-0A22-1E9C-5791-2DADE2D54057}"/>
              </a:ext>
            </a:extLst>
          </p:cNvPr>
          <p:cNvGrpSpPr/>
          <p:nvPr/>
        </p:nvGrpSpPr>
        <p:grpSpPr>
          <a:xfrm>
            <a:off x="304800" y="5560165"/>
            <a:ext cx="889966" cy="766540"/>
            <a:chOff x="5968034" y="5762772"/>
            <a:chExt cx="889966" cy="766540"/>
          </a:xfrm>
          <a:solidFill>
            <a:srgbClr val="0E3F75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7F3349-08D2-1D40-5F21-D794900268AC}"/>
                </a:ext>
              </a:extLst>
            </p:cNvPr>
            <p:cNvSpPr/>
            <p:nvPr/>
          </p:nvSpPr>
          <p:spPr>
            <a:xfrm>
              <a:off x="5968034" y="5762772"/>
              <a:ext cx="889966" cy="766540"/>
            </a:xfrm>
            <a:prstGeom prst="rect">
              <a:avLst/>
            </a:prstGeom>
            <a:grpFill/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Qr code&#10;&#10;Description automatically generated">
              <a:extLst>
                <a:ext uri="{FF2B5EF4-FFF2-40B4-BE49-F238E27FC236}">
                  <a16:creationId xmlns:a16="http://schemas.microsoft.com/office/drawing/2014/main" id="{BBBEA798-A109-400A-93FD-8B8D3B3D8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5086" y="5808111"/>
              <a:ext cx="675862" cy="675862"/>
            </a:xfrm>
            <a:prstGeom prst="rect">
              <a:avLst/>
            </a:prstGeom>
            <a:grpFill/>
            <a:ln>
              <a:solidFill>
                <a:srgbClr val="0E3F75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2F33C68-1AC9-7E88-1496-FFFF86B4524B}"/>
              </a:ext>
            </a:extLst>
          </p:cNvPr>
          <p:cNvSpPr txBox="1"/>
          <p:nvPr/>
        </p:nvSpPr>
        <p:spPr>
          <a:xfrm>
            <a:off x="1194766" y="5715000"/>
            <a:ext cx="2005634" cy="400110"/>
          </a:xfrm>
          <a:prstGeom prst="rect">
            <a:avLst/>
          </a:prstGeom>
          <a:solidFill>
            <a:srgbClr val="0E3F75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ource Sans 3" panose="020B0503030403020204" pitchFamily="34" charset="0"/>
              </a:rPr>
              <a:t>Learn More</a:t>
            </a:r>
          </a:p>
        </p:txBody>
      </p:sp>
    </p:spTree>
    <p:extLst>
      <p:ext uri="{BB962C8B-B14F-4D97-AF65-F5344CB8AC3E}">
        <p14:creationId xmlns:p14="http://schemas.microsoft.com/office/powerpoint/2010/main" val="407188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503" y="1120928"/>
            <a:ext cx="11960996" cy="3436945"/>
            <a:chOff x="237156" y="2588358"/>
            <a:chExt cx="23921992" cy="687389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7156" y="2667748"/>
              <a:ext cx="11554890" cy="67945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604258" y="2588358"/>
              <a:ext cx="11554890" cy="6794500"/>
            </a:xfrm>
            <a:prstGeom prst="rect">
              <a:avLst/>
            </a:prstGeom>
          </p:spPr>
        </p:pic>
      </p:grpSp>
      <p:sp>
        <p:nvSpPr>
          <p:cNvPr id="8" name="TextBox 8"/>
          <p:cNvSpPr txBox="1"/>
          <p:nvPr/>
        </p:nvSpPr>
        <p:spPr>
          <a:xfrm>
            <a:off x="9523776" y="4006220"/>
            <a:ext cx="2660203" cy="427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453"/>
              </a:lnSpc>
              <a:defRPr sz="2400">
                <a:latin typeface="Leelawadee 2"/>
              </a:defRPr>
            </a:lvl1pPr>
          </a:lstStyle>
          <a:p>
            <a:r>
              <a:rPr lang="en-US" dirty="0">
                <a:latin typeface="Source Sans 3" panose="020B0503030403020204" pitchFamily="34" charset="0"/>
              </a:rPr>
              <a:t>Solvent Degreaser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10000" y="4006221"/>
            <a:ext cx="1730903" cy="427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</a:pPr>
            <a:r>
              <a:rPr lang="en-US" sz="2400" dirty="0">
                <a:latin typeface="Source Sans 3" panose="020B0503030403020204" pitchFamily="34" charset="0"/>
              </a:rPr>
              <a:t>Spray Booth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3674AEB-5706-EAAF-EB03-93643A6C297F}"/>
              </a:ext>
            </a:extLst>
          </p:cNvPr>
          <p:cNvSpPr txBox="1">
            <a:spLocks/>
          </p:cNvSpPr>
          <p:nvPr/>
        </p:nvSpPr>
        <p:spPr>
          <a:xfrm>
            <a:off x="-1" y="228600"/>
            <a:ext cx="12183979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12637"/>
                </a:solidFill>
                <a:latin typeface="Source Sans 3" panose="020B0503030403020204" pitchFamily="34" charset="0"/>
              </a:rPr>
              <a:t>Common Permitted Sources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4D337A-495C-2D02-2B6C-3756BA82B04C}"/>
              </a:ext>
            </a:extLst>
          </p:cNvPr>
          <p:cNvSpPr/>
          <p:nvPr/>
        </p:nvSpPr>
        <p:spPr>
          <a:xfrm>
            <a:off x="-228789" y="4557873"/>
            <a:ext cx="12572999" cy="158151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61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3674AEB-5706-EAAF-EB03-93643A6C297F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12637"/>
                </a:solidFill>
                <a:latin typeface="Source Sans 3" panose="020B0503030403020204" pitchFamily="34" charset="0"/>
              </a:rPr>
              <a:t>Common Permitted Sources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4D337A-495C-2D02-2B6C-3756BA82B04C}"/>
              </a:ext>
            </a:extLst>
          </p:cNvPr>
          <p:cNvSpPr/>
          <p:nvPr/>
        </p:nvSpPr>
        <p:spPr>
          <a:xfrm>
            <a:off x="-228789" y="4557873"/>
            <a:ext cx="12572999" cy="158151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85981D1B-FADE-1215-0CA5-5B0CC7E49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105" y="1073193"/>
            <a:ext cx="5092439" cy="339725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067800" y="3933108"/>
            <a:ext cx="2057400" cy="427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453"/>
              </a:lnSpc>
              <a:defRPr sz="2400">
                <a:latin typeface="Leelawadee 2"/>
              </a:defRPr>
            </a:lvl1pPr>
          </a:lstStyle>
          <a:p>
            <a:r>
              <a:rPr lang="en-US" dirty="0">
                <a:latin typeface="Source Sans 3" panose="020B0503030403020204" pitchFamily="34" charset="0"/>
              </a:rPr>
              <a:t>Large boilers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FF4846D-CF34-BCEB-A44E-C0CBED13FD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833" y="1073193"/>
            <a:ext cx="5092439" cy="339725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438400" y="3933109"/>
            <a:ext cx="2880320" cy="427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</a:pPr>
            <a:r>
              <a:rPr lang="en-US" sz="2400" dirty="0">
                <a:latin typeface="Source Sans 3" panose="020B0503030403020204" pitchFamily="34" charset="0"/>
              </a:rPr>
              <a:t>Aggregate Processing</a:t>
            </a:r>
          </a:p>
        </p:txBody>
      </p:sp>
    </p:spTree>
    <p:extLst>
      <p:ext uri="{BB962C8B-B14F-4D97-AF65-F5344CB8AC3E}">
        <p14:creationId xmlns:p14="http://schemas.microsoft.com/office/powerpoint/2010/main" val="3891888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03674AEB-5706-EAAF-EB03-93643A6C297F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12192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12637"/>
                </a:solidFill>
                <a:latin typeface="Source Sans 3" panose="020B0503030403020204" pitchFamily="34" charset="0"/>
              </a:rPr>
              <a:t>Common Permitted Sources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4D337A-495C-2D02-2B6C-3756BA82B04C}"/>
              </a:ext>
            </a:extLst>
          </p:cNvPr>
          <p:cNvSpPr/>
          <p:nvPr/>
        </p:nvSpPr>
        <p:spPr>
          <a:xfrm>
            <a:off x="-228789" y="4557873"/>
            <a:ext cx="12572999" cy="158151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Placeholder 11" descr="A person standing on a bed&#10;&#10;Description automatically generated">
            <a:extLst>
              <a:ext uri="{FF2B5EF4-FFF2-40B4-BE49-F238E27FC236}">
                <a16:creationId xmlns:a16="http://schemas.microsoft.com/office/drawing/2014/main" id="{2DCCF0D1-C612-BFDE-A2BC-D658409656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300" y="1055376"/>
            <a:ext cx="4495800" cy="3393313"/>
          </a:xfrm>
          <a:prstGeom prst="rect">
            <a:avLst/>
          </a:prstGeom>
        </p:spPr>
      </p:pic>
      <p:pic>
        <p:nvPicPr>
          <p:cNvPr id="4" name="Picture Placeholder 9" descr="A close up of a machine&#10;&#10;Description automatically generated">
            <a:extLst>
              <a:ext uri="{FF2B5EF4-FFF2-40B4-BE49-F238E27FC236}">
                <a16:creationId xmlns:a16="http://schemas.microsoft.com/office/drawing/2014/main" id="{6F0FEFC5-383D-1302-2A2D-10922DD7B4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5600" y="1180715"/>
            <a:ext cx="5156200" cy="316268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514600" y="3915975"/>
            <a:ext cx="2667000" cy="427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53"/>
              </a:lnSpc>
            </a:pPr>
            <a:r>
              <a:rPr lang="en-US" sz="2400" dirty="0">
                <a:latin typeface="Source Sans 3" panose="020B0503030403020204" pitchFamily="34" charset="0"/>
              </a:rPr>
              <a:t>Solvent Drycleaning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067800" y="3845579"/>
            <a:ext cx="2630557" cy="4274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453"/>
              </a:lnSpc>
              <a:defRPr sz="2400">
                <a:latin typeface="Leelawadee 2"/>
              </a:defRPr>
            </a:lvl1pPr>
          </a:lstStyle>
          <a:p>
            <a:r>
              <a:rPr lang="en-US" dirty="0">
                <a:latin typeface="Source Sans 3" panose="020B0503030403020204" pitchFamily="34" charset="0"/>
              </a:rPr>
              <a:t>Printing Operations</a:t>
            </a:r>
          </a:p>
        </p:txBody>
      </p:sp>
    </p:spTree>
    <p:extLst>
      <p:ext uri="{BB962C8B-B14F-4D97-AF65-F5344CB8AC3E}">
        <p14:creationId xmlns:p14="http://schemas.microsoft.com/office/powerpoint/2010/main" val="801302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A186-A7AB-9A9B-BBBD-01AA0601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160336"/>
            <a:ext cx="10972800" cy="1143000"/>
          </a:xfrm>
        </p:spPr>
        <p:txBody>
          <a:bodyPr/>
          <a:lstStyle/>
          <a:p>
            <a:r>
              <a:rPr lang="en-US" dirty="0"/>
              <a:t>Common Air Permit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5D0EB-3CDA-1720-17A9-D96EBEF4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0" y="1981200"/>
            <a:ext cx="7239000" cy="2667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Not evaluating all air pollution sources</a:t>
            </a:r>
          </a:p>
          <a:p>
            <a:r>
              <a:rPr lang="en-US" dirty="0"/>
              <a:t>Operating without an air permit</a:t>
            </a:r>
          </a:p>
          <a:p>
            <a:r>
              <a:rPr lang="en-US" dirty="0"/>
              <a:t>Failing to keep required records</a:t>
            </a:r>
          </a:p>
          <a:p>
            <a:r>
              <a:rPr lang="en-US" dirty="0"/>
              <a:t>Not re-evaluating permit needs if operations or equipment changes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97E3B06-E627-D0CC-FA5A-60BE7B5A8A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" y="0"/>
            <a:ext cx="441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5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1FDF194-C99A-4C11-8A97-58FF75F6E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CAB5A9-13C6-4C85-AB53-C7D8B895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3199D-2015-4F72-83EB-C6A3ED4C4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03" y="1181901"/>
            <a:ext cx="10622354" cy="18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spc="0">
                <a:solidFill>
                  <a:schemeClr val="tx2"/>
                </a:solidFill>
                <a:latin typeface="Gill Sans MT"/>
              </a:rPr>
              <a:t>Slides, External resources &amp; registration can be found at</a:t>
            </a:r>
            <a:br>
              <a:rPr lang="en-US" sz="4000" spc="0">
                <a:solidFill>
                  <a:schemeClr val="tx2"/>
                </a:solidFill>
                <a:latin typeface="Gill Sans MT"/>
              </a:rPr>
            </a:br>
            <a:r>
              <a:rPr lang="en-US" sz="4000" spc="0">
                <a:solidFill>
                  <a:schemeClr val="tx2"/>
                </a:solidFill>
                <a:latin typeface="Gill Sans MT"/>
                <a:hlinkClick r:id="rId2"/>
              </a:rPr>
              <a:t>www.solonchamber.com/slides</a:t>
            </a:r>
            <a:endParaRPr lang="en-US" sz="4000" b="0" spc="0">
              <a:solidFill>
                <a:schemeClr val="tx2"/>
              </a:solidFill>
              <a:latin typeface="Gill Sans M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C3D4EFD-F9AF-4231-89CF-74A9A513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5F1C8-2D37-4E74-9173-14198641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98B1EC6-8CCA-A6D1-3B43-8E066CB15F34}"/>
              </a:ext>
            </a:extLst>
          </p:cNvPr>
          <p:cNvSpPr txBox="1">
            <a:spLocks/>
          </p:cNvSpPr>
          <p:nvPr/>
        </p:nvSpPr>
        <p:spPr>
          <a:xfrm>
            <a:off x="1663344" y="3670738"/>
            <a:ext cx="9467672" cy="1857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0">
                <a:solidFill>
                  <a:schemeClr val="tx2"/>
                </a:solidFill>
                <a:latin typeface="Gill Sans MT"/>
              </a:rPr>
              <a:t>Materials will also be distributed by email after the program!</a:t>
            </a:r>
          </a:p>
        </p:txBody>
      </p:sp>
    </p:spTree>
    <p:extLst>
      <p:ext uri="{BB962C8B-B14F-4D97-AF65-F5344CB8AC3E}">
        <p14:creationId xmlns:p14="http://schemas.microsoft.com/office/powerpoint/2010/main" val="95605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People working on a machine">
            <a:extLst>
              <a:ext uri="{FF2B5EF4-FFF2-40B4-BE49-F238E27FC236}">
                <a16:creationId xmlns:a16="http://schemas.microsoft.com/office/drawing/2014/main" id="{7FCDF776-C470-71C8-072B-187AF6C7A2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60288"/>
            <a:ext cx="12268200" cy="2471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800" y="3810"/>
            <a:ext cx="9813199" cy="1143000"/>
          </a:xfrm>
        </p:spPr>
        <p:txBody>
          <a:bodyPr>
            <a:normAutofit/>
          </a:bodyPr>
          <a:lstStyle/>
          <a:p>
            <a:r>
              <a:rPr lang="en-US" dirty="0"/>
              <a:t>Tips To Avoid Air Permit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BB9A-2BF9-934A-67CF-6A49FDE7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611" y="4066334"/>
            <a:ext cx="4953000" cy="7280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/>
              <a:t>Evaluate your operations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3707D-CC33-99B2-6586-88A5EEFE5F3D}"/>
              </a:ext>
            </a:extLst>
          </p:cNvPr>
          <p:cNvSpPr txBox="1">
            <a:spLocks/>
          </p:cNvSpPr>
          <p:nvPr/>
        </p:nvSpPr>
        <p:spPr>
          <a:xfrm>
            <a:off x="5791200" y="4066334"/>
            <a:ext cx="6583532" cy="7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/>
              <a:t>Identify air pollution sources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648DC266-DED5-0F35-246D-E6CC9829A5BF}"/>
              </a:ext>
            </a:extLst>
          </p:cNvPr>
          <p:cNvSpPr/>
          <p:nvPr/>
        </p:nvSpPr>
        <p:spPr>
          <a:xfrm>
            <a:off x="-36443" y="1368587"/>
            <a:ext cx="12374732" cy="246292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DA3E4C-7CFD-224F-F8E7-1B523A908E23}"/>
              </a:ext>
            </a:extLst>
          </p:cNvPr>
          <p:cNvSpPr txBox="1">
            <a:spLocks/>
          </p:cNvSpPr>
          <p:nvPr/>
        </p:nvSpPr>
        <p:spPr>
          <a:xfrm>
            <a:off x="1203408" y="1929714"/>
            <a:ext cx="9813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EVALUATE YOUR FACILITY</a:t>
            </a:r>
          </a:p>
        </p:txBody>
      </p:sp>
    </p:spTree>
    <p:extLst>
      <p:ext uri="{BB962C8B-B14F-4D97-AF65-F5344CB8AC3E}">
        <p14:creationId xmlns:p14="http://schemas.microsoft.com/office/powerpoint/2010/main" val="588887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22471"/>
            <a:ext cx="8458199" cy="1143000"/>
          </a:xfrm>
        </p:spPr>
        <p:txBody>
          <a:bodyPr>
            <a:normAutofit/>
          </a:bodyPr>
          <a:lstStyle/>
          <a:p>
            <a:r>
              <a:rPr lang="en-US" dirty="0"/>
              <a:t>Tips To Avoid Air Permit Violations</a:t>
            </a:r>
          </a:p>
        </p:txBody>
      </p:sp>
      <p:pic>
        <p:nvPicPr>
          <p:cNvPr id="5" name="Picture 4" descr="Filling out forms on a table">
            <a:extLst>
              <a:ext uri="{FF2B5EF4-FFF2-40B4-BE49-F238E27FC236}">
                <a16:creationId xmlns:a16="http://schemas.microsoft.com/office/drawing/2014/main" id="{1591101F-CD7A-6EB7-628A-90F9B45D88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726"/>
          <a:stretch/>
        </p:blipFill>
        <p:spPr>
          <a:xfrm>
            <a:off x="-152400" y="1136892"/>
            <a:ext cx="13487400" cy="249076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EB1AB1-8586-9726-F7EA-2B72FA30E700}"/>
              </a:ext>
            </a:extLst>
          </p:cNvPr>
          <p:cNvCxnSpPr>
            <a:cxnSpLocks/>
          </p:cNvCxnSpPr>
          <p:nvPr/>
        </p:nvCxnSpPr>
        <p:spPr>
          <a:xfrm>
            <a:off x="-91366" y="37338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EF6256B-6B16-B14F-127A-8C0A1C030130}"/>
              </a:ext>
            </a:extLst>
          </p:cNvPr>
          <p:cNvSpPr/>
          <p:nvPr/>
        </p:nvSpPr>
        <p:spPr>
          <a:xfrm>
            <a:off x="-91366" y="1146810"/>
            <a:ext cx="12389898" cy="2480843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D2CE935-CB68-B1A6-FCAB-15FA7285DCA4}"/>
              </a:ext>
            </a:extLst>
          </p:cNvPr>
          <p:cNvSpPr txBox="1">
            <a:spLocks/>
          </p:cNvSpPr>
          <p:nvPr/>
        </p:nvSpPr>
        <p:spPr>
          <a:xfrm>
            <a:off x="1203408" y="1929714"/>
            <a:ext cx="9813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CONSIDER EXEMPTIONS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4B823-D053-676D-5A7E-622331BA1E31}"/>
              </a:ext>
            </a:extLst>
          </p:cNvPr>
          <p:cNvSpPr txBox="1"/>
          <p:nvPr/>
        </p:nvSpPr>
        <p:spPr>
          <a:xfrm>
            <a:off x="304800" y="6326705"/>
            <a:ext cx="333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ource Sans 3" panose="020B0503030403020204" pitchFamily="34" charset="0"/>
              </a:rPr>
              <a:t>Air Permit Exemptions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EA2B87-26BD-840F-BA29-4552BF64B04D}"/>
              </a:ext>
            </a:extLst>
          </p:cNvPr>
          <p:cNvGrpSpPr/>
          <p:nvPr/>
        </p:nvGrpSpPr>
        <p:grpSpPr>
          <a:xfrm>
            <a:off x="329682" y="5505624"/>
            <a:ext cx="889966" cy="766540"/>
            <a:chOff x="5968034" y="5762772"/>
            <a:chExt cx="889966" cy="766540"/>
          </a:xfrm>
          <a:solidFill>
            <a:srgbClr val="0E3F75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73B082C-D4A3-707E-F7EB-9642C2843DA7}"/>
                </a:ext>
              </a:extLst>
            </p:cNvPr>
            <p:cNvSpPr/>
            <p:nvPr/>
          </p:nvSpPr>
          <p:spPr>
            <a:xfrm>
              <a:off x="5968034" y="5762772"/>
              <a:ext cx="889966" cy="7665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Qr code&#10;&#10;Description automatically generated">
              <a:extLst>
                <a:ext uri="{FF2B5EF4-FFF2-40B4-BE49-F238E27FC236}">
                  <a16:creationId xmlns:a16="http://schemas.microsoft.com/office/drawing/2014/main" id="{E5747C9C-93FC-E671-4699-56983CE0B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5086" y="5808111"/>
              <a:ext cx="675862" cy="675862"/>
            </a:xfrm>
            <a:prstGeom prst="rect">
              <a:avLst/>
            </a:prstGeom>
            <a:grpFill/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1F503B6-A621-BAA5-B60C-B3253CF6AFF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596" y="5665618"/>
            <a:ext cx="2072820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17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2" y="-47439"/>
            <a:ext cx="12179967" cy="1143000"/>
          </a:xfrm>
        </p:spPr>
        <p:txBody>
          <a:bodyPr/>
          <a:lstStyle/>
          <a:p>
            <a:r>
              <a:rPr lang="en-US" dirty="0"/>
              <a:t>Tips To Avoid Air Permit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BB9A-2BF9-934A-67CF-6A49FDE7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833" y="3952605"/>
            <a:ext cx="4953000" cy="7280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Many ways to track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3707D-CC33-99B2-6586-88A5EEFE5F3D}"/>
              </a:ext>
            </a:extLst>
          </p:cNvPr>
          <p:cNvSpPr txBox="1">
            <a:spLocks/>
          </p:cNvSpPr>
          <p:nvPr/>
        </p:nvSpPr>
        <p:spPr>
          <a:xfrm>
            <a:off x="6934200" y="3952605"/>
            <a:ext cx="6583532" cy="7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Keep it simple</a:t>
            </a:r>
            <a:endParaRPr lang="en-US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EB1AB1-8586-9726-F7EA-2B72FA30E700}"/>
              </a:ext>
            </a:extLst>
          </p:cNvPr>
          <p:cNvCxnSpPr>
            <a:cxnSpLocks/>
          </p:cNvCxnSpPr>
          <p:nvPr/>
        </p:nvCxnSpPr>
        <p:spPr>
          <a:xfrm>
            <a:off x="-91366" y="37338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ollection of different record albums">
            <a:extLst>
              <a:ext uri="{FF2B5EF4-FFF2-40B4-BE49-F238E27FC236}">
                <a16:creationId xmlns:a16="http://schemas.microsoft.com/office/drawing/2014/main" id="{3A7AC114-7F64-8DEB-BFEF-492023306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32" y="1373612"/>
            <a:ext cx="12179968" cy="22839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6470FB-CA2B-4C0E-A46F-F6A76E334C7A}"/>
              </a:ext>
            </a:extLst>
          </p:cNvPr>
          <p:cNvSpPr/>
          <p:nvPr/>
        </p:nvSpPr>
        <p:spPr>
          <a:xfrm>
            <a:off x="0" y="1373612"/>
            <a:ext cx="12374732" cy="2283986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4CC872-B060-373E-DA6F-DFBE237F7DEF}"/>
              </a:ext>
            </a:extLst>
          </p:cNvPr>
          <p:cNvSpPr txBox="1">
            <a:spLocks/>
          </p:cNvSpPr>
          <p:nvPr/>
        </p:nvSpPr>
        <p:spPr>
          <a:xfrm>
            <a:off x="1203408" y="1929714"/>
            <a:ext cx="9813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UNDERSTAND RECORDKEEPING</a:t>
            </a:r>
          </a:p>
        </p:txBody>
      </p:sp>
    </p:spTree>
    <p:extLst>
      <p:ext uri="{BB962C8B-B14F-4D97-AF65-F5344CB8AC3E}">
        <p14:creationId xmlns:p14="http://schemas.microsoft.com/office/powerpoint/2010/main" val="38846923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43000"/>
          </a:xfrm>
        </p:spPr>
        <p:txBody>
          <a:bodyPr/>
          <a:lstStyle/>
          <a:p>
            <a:r>
              <a:rPr lang="en-US" dirty="0"/>
              <a:t>Tips To Avoid Air Permit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BB9A-2BF9-934A-67CF-6A49FDE7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7833" y="3952605"/>
            <a:ext cx="4953000" cy="72804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● Operational changes</a:t>
            </a: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9073707D-CC33-99B2-6586-88A5EEFE5F3D}"/>
              </a:ext>
            </a:extLst>
          </p:cNvPr>
          <p:cNvSpPr txBox="1">
            <a:spLocks/>
          </p:cNvSpPr>
          <p:nvPr/>
        </p:nvSpPr>
        <p:spPr>
          <a:xfrm>
            <a:off x="6934200" y="3952605"/>
            <a:ext cx="6583532" cy="7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Equipment changes</a:t>
            </a:r>
            <a:endParaRPr lang="en-US" dirty="0"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8EB1AB1-8586-9726-F7EA-2B72FA30E700}"/>
              </a:ext>
            </a:extLst>
          </p:cNvPr>
          <p:cNvCxnSpPr>
            <a:cxnSpLocks/>
          </p:cNvCxnSpPr>
          <p:nvPr/>
        </p:nvCxnSpPr>
        <p:spPr>
          <a:xfrm>
            <a:off x="-91366" y="3733800"/>
            <a:ext cx="12374732" cy="0"/>
          </a:xfrm>
          <a:prstGeom prst="line">
            <a:avLst/>
          </a:prstGeom>
          <a:ln w="28575">
            <a:solidFill>
              <a:srgbClr val="0046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ools at mechanic workshop">
            <a:extLst>
              <a:ext uri="{FF2B5EF4-FFF2-40B4-BE49-F238E27FC236}">
                <a16:creationId xmlns:a16="http://schemas.microsoft.com/office/drawing/2014/main" id="{4352CA2B-8B92-6F3D-62B7-21CA5A9E8A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1188" y="1433849"/>
            <a:ext cx="12356318" cy="24975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F6470FB-CA2B-4C0E-A46F-F6A76E334C7A}"/>
              </a:ext>
            </a:extLst>
          </p:cNvPr>
          <p:cNvSpPr/>
          <p:nvPr/>
        </p:nvSpPr>
        <p:spPr>
          <a:xfrm>
            <a:off x="-109780" y="1449702"/>
            <a:ext cx="12374732" cy="2481663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4CC872-B060-373E-DA6F-DFBE237F7DEF}"/>
              </a:ext>
            </a:extLst>
          </p:cNvPr>
          <p:cNvSpPr txBox="1">
            <a:spLocks/>
          </p:cNvSpPr>
          <p:nvPr/>
        </p:nvSpPr>
        <p:spPr>
          <a:xfrm>
            <a:off x="576470" y="2123564"/>
            <a:ext cx="1086688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RE-EVALUATE AS NEEDED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4C679E-C79F-8F7A-472B-963773D63AB0}"/>
              </a:ext>
            </a:extLst>
          </p:cNvPr>
          <p:cNvCxnSpPr>
            <a:cxnSpLocks/>
          </p:cNvCxnSpPr>
          <p:nvPr/>
        </p:nvCxnSpPr>
        <p:spPr>
          <a:xfrm>
            <a:off x="76200" y="40386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75F6D098-23A0-85CA-3176-46D8D6F53D8C}"/>
              </a:ext>
            </a:extLst>
          </p:cNvPr>
          <p:cNvSpPr/>
          <p:nvPr/>
        </p:nvSpPr>
        <p:spPr>
          <a:xfrm>
            <a:off x="316245" y="4343400"/>
            <a:ext cx="6236955" cy="2362200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02704A3-62E9-7D12-5DCE-DDC3B93B1F08}"/>
              </a:ext>
            </a:extLst>
          </p:cNvPr>
          <p:cNvSpPr/>
          <p:nvPr/>
        </p:nvSpPr>
        <p:spPr>
          <a:xfrm>
            <a:off x="316244" y="214815"/>
            <a:ext cx="6236956" cy="3901024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158809-B1F4-2972-32CF-E18C5EFEA3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90" y="506951"/>
            <a:ext cx="5831064" cy="3316752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1A88750-D173-CAA4-9D7E-9DF3ACE25390}"/>
              </a:ext>
            </a:extLst>
          </p:cNvPr>
          <p:cNvSpPr txBox="1">
            <a:spLocks/>
          </p:cNvSpPr>
          <p:nvPr/>
        </p:nvSpPr>
        <p:spPr>
          <a:xfrm>
            <a:off x="6553200" y="2592984"/>
            <a:ext cx="5638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350" dirty="0">
                <a:solidFill>
                  <a:srgbClr val="0E3F75"/>
                </a:solidFill>
                <a:latin typeface="Source Sans 3" panose="020B0503030403020204" pitchFamily="34" charset="0"/>
              </a:rPr>
              <a:t>Need help evaluating?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C51531E-732F-AB4E-1ED6-C75F63EE37D6}"/>
              </a:ext>
            </a:extLst>
          </p:cNvPr>
          <p:cNvSpPr/>
          <p:nvPr/>
        </p:nvSpPr>
        <p:spPr>
          <a:xfrm>
            <a:off x="541705" y="4577406"/>
            <a:ext cx="5831064" cy="1904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353DB50-9782-A00A-09E3-6A299A447AF8}"/>
              </a:ext>
            </a:extLst>
          </p:cNvPr>
          <p:cNvCxnSpPr/>
          <p:nvPr/>
        </p:nvCxnSpPr>
        <p:spPr>
          <a:xfrm>
            <a:off x="7391400" y="3435626"/>
            <a:ext cx="3657600" cy="0"/>
          </a:xfrm>
          <a:prstGeom prst="line">
            <a:avLst/>
          </a:prstGeom>
          <a:ln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3CF01FA-4878-1BAD-6B79-429DA17F47B4}"/>
              </a:ext>
            </a:extLst>
          </p:cNvPr>
          <p:cNvSpPr txBox="1"/>
          <p:nvPr/>
        </p:nvSpPr>
        <p:spPr>
          <a:xfrm>
            <a:off x="667222" y="4981262"/>
            <a:ext cx="1702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E3F75"/>
                </a:solidFill>
                <a:latin typeface="Source Sans 3" panose="020B0503030403020204" pitchFamily="34" charset="0"/>
              </a:rPr>
              <a:t>See our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CCCDF3-1B34-A6C4-9481-F1CF64883C65}"/>
              </a:ext>
            </a:extLst>
          </p:cNvPr>
          <p:cNvGrpSpPr/>
          <p:nvPr/>
        </p:nvGrpSpPr>
        <p:grpSpPr>
          <a:xfrm>
            <a:off x="2363347" y="4809488"/>
            <a:ext cx="1507992" cy="1671968"/>
            <a:chOff x="9782161" y="4663415"/>
            <a:chExt cx="1250831" cy="1493402"/>
          </a:xfrm>
        </p:grpSpPr>
        <p:sp>
          <p:nvSpPr>
            <p:cNvPr id="39" name="Flowchart: Document 38">
              <a:extLst>
                <a:ext uri="{FF2B5EF4-FFF2-40B4-BE49-F238E27FC236}">
                  <a16:creationId xmlns:a16="http://schemas.microsoft.com/office/drawing/2014/main" id="{E7CA1FEB-9C8B-5449-82B5-5DFBC6FABB32}"/>
                </a:ext>
              </a:extLst>
            </p:cNvPr>
            <p:cNvSpPr/>
            <p:nvPr/>
          </p:nvSpPr>
          <p:spPr>
            <a:xfrm>
              <a:off x="9792901" y="4663415"/>
              <a:ext cx="1165335" cy="1201257"/>
            </a:xfrm>
            <a:prstGeom prst="flowChartDocument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  <a:scene3d>
              <a:camera prst="orthographicFront"/>
              <a:lightRig rig="threePt" dir="t"/>
            </a:scene3d>
            <a:sp3d contourW="12700" prstMaterial="plastic">
              <a:bevelT w="127000" prst="artDeco"/>
              <a:bevelB w="12700"/>
              <a:contourClr>
                <a:schemeClr val="tx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52F3B7A-A119-2691-4DB8-1617FF348436}"/>
                </a:ext>
              </a:extLst>
            </p:cNvPr>
            <p:cNvSpPr txBox="1"/>
            <p:nvPr/>
          </p:nvSpPr>
          <p:spPr>
            <a:xfrm>
              <a:off x="9782161" y="4742661"/>
              <a:ext cx="1165336" cy="742247"/>
            </a:xfrm>
            <a:prstGeom prst="rect">
              <a:avLst/>
            </a:prstGeom>
            <a:solidFill>
              <a:srgbClr val="0E3F7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ource Sans 3" panose="020B0503030403020204" pitchFamily="34" charset="0"/>
                </a:rPr>
                <a:t>Video Tutorial</a:t>
              </a:r>
            </a:p>
          </p:txBody>
        </p:sp>
        <p:sp>
          <p:nvSpPr>
            <p:cNvPr id="44" name="Flowchart: Connector 43">
              <a:extLst>
                <a:ext uri="{FF2B5EF4-FFF2-40B4-BE49-F238E27FC236}">
                  <a16:creationId xmlns:a16="http://schemas.microsoft.com/office/drawing/2014/main" id="{AB6AA4F0-E699-EBCE-6E00-7191E05B9DB6}"/>
                </a:ext>
              </a:extLst>
            </p:cNvPr>
            <p:cNvSpPr/>
            <p:nvPr/>
          </p:nvSpPr>
          <p:spPr>
            <a:xfrm>
              <a:off x="10394843" y="5546761"/>
              <a:ext cx="638149" cy="610056"/>
            </a:xfrm>
            <a:prstGeom prst="flowChartConnector">
              <a:avLst/>
            </a:prstGeom>
            <a:solidFill>
              <a:srgbClr val="759364"/>
            </a:solidFill>
            <a:ln>
              <a:solidFill>
                <a:srgbClr val="759364"/>
              </a:solidFill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>
              <a:extLst>
                <a:ext uri="{FF2B5EF4-FFF2-40B4-BE49-F238E27FC236}">
                  <a16:creationId xmlns:a16="http://schemas.microsoft.com/office/drawing/2014/main" id="{A501E18E-4C9C-4DFD-F37E-F21F9B5357FE}"/>
                </a:ext>
              </a:extLst>
            </p:cNvPr>
            <p:cNvSpPr/>
            <p:nvPr/>
          </p:nvSpPr>
          <p:spPr>
            <a:xfrm>
              <a:off x="10439400" y="5572537"/>
              <a:ext cx="537570" cy="523463"/>
            </a:xfrm>
            <a:prstGeom prst="flowChartConnector">
              <a:avLst/>
            </a:prstGeom>
            <a:solidFill>
              <a:srgbClr val="759364"/>
            </a:solidFill>
            <a:ln>
              <a:noFill/>
            </a:ln>
            <a:scene3d>
              <a:camera prst="perspective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Graphic 35" descr="Play with solid fill">
              <a:extLst>
                <a:ext uri="{FF2B5EF4-FFF2-40B4-BE49-F238E27FC236}">
                  <a16:creationId xmlns:a16="http://schemas.microsoft.com/office/drawing/2014/main" id="{6C15360A-B50D-FDA8-4694-2B8A4A5BB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547372" y="5653262"/>
              <a:ext cx="356917" cy="356917"/>
            </a:xfrm>
            <a:prstGeom prst="rect">
              <a:avLst/>
            </a:prstGeom>
          </p:spPr>
        </p:pic>
      </p:grpSp>
      <p:grpSp>
        <p:nvGrpSpPr>
          <p:cNvPr id="48" name="Group 2">
            <a:extLst>
              <a:ext uri="{FF2B5EF4-FFF2-40B4-BE49-F238E27FC236}">
                <a16:creationId xmlns:a16="http://schemas.microsoft.com/office/drawing/2014/main" id="{1A150E74-ECB6-7D14-DFDE-2364B985428A}"/>
              </a:ext>
            </a:extLst>
          </p:cNvPr>
          <p:cNvGrpSpPr/>
          <p:nvPr/>
        </p:nvGrpSpPr>
        <p:grpSpPr>
          <a:xfrm>
            <a:off x="4112564" y="4969473"/>
            <a:ext cx="1005676" cy="1017633"/>
            <a:chOff x="0" y="0"/>
            <a:chExt cx="2164516" cy="2164516"/>
          </a:xfrm>
        </p:grpSpPr>
        <p:pic>
          <p:nvPicPr>
            <p:cNvPr id="49" name="Picture 3">
              <a:extLst>
                <a:ext uri="{FF2B5EF4-FFF2-40B4-BE49-F238E27FC236}">
                  <a16:creationId xmlns:a16="http://schemas.microsoft.com/office/drawing/2014/main" id="{500A3790-5067-6582-2852-B09493581D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164516" cy="2164516"/>
            </a:xfrm>
            <a:prstGeom prst="rect">
              <a:avLst/>
            </a:prstGeom>
          </p:spPr>
        </p:pic>
      </p:grpSp>
      <p:sp>
        <p:nvSpPr>
          <p:cNvPr id="50" name="Double Bracket 49">
            <a:extLst>
              <a:ext uri="{FF2B5EF4-FFF2-40B4-BE49-F238E27FC236}">
                <a16:creationId xmlns:a16="http://schemas.microsoft.com/office/drawing/2014/main" id="{8DB354B3-3FD4-DB62-DC47-E1F0AB4862F3}"/>
              </a:ext>
            </a:extLst>
          </p:cNvPr>
          <p:cNvSpPr/>
          <p:nvPr/>
        </p:nvSpPr>
        <p:spPr>
          <a:xfrm>
            <a:off x="4019819" y="4957929"/>
            <a:ext cx="1178928" cy="1029177"/>
          </a:xfrm>
          <a:prstGeom prst="bracketPair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04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3982907"/>
            <a:ext cx="12185011" cy="0"/>
          </a:xfrm>
          <a:prstGeom prst="line">
            <a:avLst/>
          </a:prstGeom>
          <a:ln w="209550" cap="flat">
            <a:solidFill>
              <a:srgbClr val="0E3F7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89" y="0"/>
            <a:ext cx="12192000" cy="3913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37D872-8A7F-0711-0FAE-5D3960D338EE}"/>
              </a:ext>
            </a:extLst>
          </p:cNvPr>
          <p:cNvSpPr txBox="1"/>
          <p:nvPr/>
        </p:nvSpPr>
        <p:spPr>
          <a:xfrm>
            <a:off x="-6989" y="44196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12637"/>
                </a:solidFill>
                <a:latin typeface="Source Sans 3" panose="020B0503030403020204" pitchFamily="34" charset="0"/>
                <a:ea typeface="+mj-ea"/>
                <a:cs typeface="+mj-cs"/>
              </a:rPr>
              <a:t>Wastewater Permitting</a:t>
            </a:r>
          </a:p>
        </p:txBody>
      </p:sp>
    </p:spTree>
    <p:extLst>
      <p:ext uri="{BB962C8B-B14F-4D97-AF65-F5344CB8AC3E}">
        <p14:creationId xmlns:p14="http://schemas.microsoft.com/office/powerpoint/2010/main" val="2443621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D811D6-6BDA-FC58-A886-632926E1F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4914019" cy="2671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CF88B-D02E-2EAA-D5CD-A3E8B5E374C5}"/>
              </a:ext>
            </a:extLst>
          </p:cNvPr>
          <p:cNvSpPr txBox="1"/>
          <p:nvPr/>
        </p:nvSpPr>
        <p:spPr>
          <a:xfrm>
            <a:off x="6096000" y="2057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E3F75"/>
                </a:solidFill>
                <a:latin typeface="Source Sans 3" panose="020B0503030403020204" pitchFamily="34" charset="0"/>
              </a:rPr>
              <a:t>Discharging wastewater to “waters of the state”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2E72D-5802-8A79-51F0-EBFFCD5992E6}"/>
              </a:ext>
            </a:extLst>
          </p:cNvPr>
          <p:cNvSpPr txBox="1"/>
          <p:nvPr/>
        </p:nvSpPr>
        <p:spPr>
          <a:xfrm>
            <a:off x="6248400" y="3038425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12637"/>
                </a:solidFill>
                <a:latin typeface="Source Sans 3" panose="020B0503030403020204" pitchFamily="34" charset="0"/>
              </a:rPr>
              <a:t>requires a permit</a:t>
            </a:r>
          </a:p>
        </p:txBody>
      </p:sp>
    </p:spTree>
    <p:extLst>
      <p:ext uri="{BB962C8B-B14F-4D97-AF65-F5344CB8AC3E}">
        <p14:creationId xmlns:p14="http://schemas.microsoft.com/office/powerpoint/2010/main" val="3270683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6858000"/>
            <a:chOff x="0" y="0"/>
            <a:chExt cx="24384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4384000" cy="905933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9186333"/>
              <a:ext cx="8085667" cy="45296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12667" y="9186333"/>
              <a:ext cx="16171333" cy="4529667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" y="298874"/>
            <a:ext cx="3398179" cy="41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3200" dirty="0">
                <a:solidFill>
                  <a:srgbClr val="FFFFFF"/>
                </a:solidFill>
                <a:cs typeface="Calibri" panose="020F0502020204030204" pitchFamily="34" charset="0"/>
              </a:rPr>
              <a:t>Direct Discharges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34400" y="6292821"/>
            <a:ext cx="3438789" cy="428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3200" dirty="0">
                <a:solidFill>
                  <a:srgbClr val="FFFFFF"/>
                </a:solidFill>
                <a:latin typeface="Source Sans 3" panose="020B0503030403020204" pitchFamily="34" charset="0"/>
                <a:cs typeface="Calibri" panose="020F0502020204030204" pitchFamily="34" charset="0"/>
              </a:rPr>
              <a:t>Indirect Discharges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9136" y="6429165"/>
            <a:ext cx="3740543" cy="428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3200" dirty="0">
                <a:solidFill>
                  <a:srgbClr val="FFFFFF"/>
                </a:solidFill>
                <a:latin typeface="Source Sans 3" panose="020B0503030403020204" pitchFamily="34" charset="0"/>
                <a:cs typeface="Calibri" panose="020F0502020204030204" pitchFamily="34" charset="0"/>
              </a:rPr>
              <a:t>Indirect Discharges</a:t>
            </a:r>
          </a:p>
        </p:txBody>
      </p:sp>
    </p:spTree>
    <p:extLst>
      <p:ext uri="{BB962C8B-B14F-4D97-AF65-F5344CB8AC3E}">
        <p14:creationId xmlns:p14="http://schemas.microsoft.com/office/powerpoint/2010/main" val="39876357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EB71-579A-796B-6444-670192F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276622"/>
            <a:ext cx="6705600" cy="1143000"/>
          </a:xfrm>
        </p:spPr>
        <p:txBody>
          <a:bodyPr/>
          <a:lstStyle/>
          <a:p>
            <a:r>
              <a:rPr lang="en-US" dirty="0"/>
              <a:t>Wastewater From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DDC87-14BA-2A38-E956-9D97AE83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98625"/>
            <a:ext cx="54102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Equipment cleaning</a:t>
            </a:r>
          </a:p>
        </p:txBody>
      </p:sp>
      <p:grpSp>
        <p:nvGrpSpPr>
          <p:cNvPr id="9" name="Group 2">
            <a:extLst>
              <a:ext uri="{FF2B5EF4-FFF2-40B4-BE49-F238E27FC236}">
                <a16:creationId xmlns:a16="http://schemas.microsoft.com/office/drawing/2014/main" id="{FF649D55-9650-F58D-E7E3-154BC744DA0A}"/>
              </a:ext>
            </a:extLst>
          </p:cNvPr>
          <p:cNvGrpSpPr/>
          <p:nvPr/>
        </p:nvGrpSpPr>
        <p:grpSpPr>
          <a:xfrm>
            <a:off x="0" y="0"/>
            <a:ext cx="5486401" cy="6858000"/>
            <a:chOff x="0" y="0"/>
            <a:chExt cx="11554890" cy="13716000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963E862B-8A9C-442F-1FDC-48D7DA75A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554890" cy="6794500"/>
            </a:xfrm>
            <a:prstGeom prst="rect">
              <a:avLst/>
            </a:prstGeom>
          </p:spPr>
        </p:pic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id="{42410FE6-37A4-A20E-12C2-55E44BD4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6921500"/>
              <a:ext cx="11554890" cy="67945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F2D898-FBE2-3109-3D87-FE77C1589299}"/>
              </a:ext>
            </a:extLst>
          </p:cNvPr>
          <p:cNvGrpSpPr/>
          <p:nvPr/>
        </p:nvGrpSpPr>
        <p:grpSpPr>
          <a:xfrm>
            <a:off x="5187563" y="1696243"/>
            <a:ext cx="685801" cy="685800"/>
            <a:chOff x="5187563" y="1696243"/>
            <a:chExt cx="685801" cy="685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C65D35A-581D-BED6-EEC7-C4C653F29DE0}"/>
                </a:ext>
              </a:extLst>
            </p:cNvPr>
            <p:cNvSpPr/>
            <p:nvPr/>
          </p:nvSpPr>
          <p:spPr>
            <a:xfrm>
              <a:off x="5187563" y="1696243"/>
              <a:ext cx="685801" cy="685800"/>
            </a:xfrm>
            <a:prstGeom prst="ellipse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04F9AB-0CE0-9C00-1202-6C2CD2B150B0}"/>
                </a:ext>
              </a:extLst>
            </p:cNvPr>
            <p:cNvSpPr/>
            <p:nvPr/>
          </p:nvSpPr>
          <p:spPr>
            <a:xfrm>
              <a:off x="5257800" y="1772443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Checkmark with solid fill">
              <a:extLst>
                <a:ext uri="{FF2B5EF4-FFF2-40B4-BE49-F238E27FC236}">
                  <a16:creationId xmlns:a16="http://schemas.microsoft.com/office/drawing/2014/main" id="{B97E4112-6EFD-F4E2-72A7-136E51591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6375" y="1816893"/>
              <a:ext cx="488950" cy="48895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3E516B-BD0C-F9F5-E1AF-E38F52895172}"/>
              </a:ext>
            </a:extLst>
          </p:cNvPr>
          <p:cNvGrpSpPr/>
          <p:nvPr/>
        </p:nvGrpSpPr>
        <p:grpSpPr>
          <a:xfrm>
            <a:off x="5277100" y="4800600"/>
            <a:ext cx="685801" cy="685800"/>
            <a:chOff x="5187563" y="1696243"/>
            <a:chExt cx="685801" cy="685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4A2A60E-4254-8467-3EEF-4D16A819A9A3}"/>
                </a:ext>
              </a:extLst>
            </p:cNvPr>
            <p:cNvSpPr/>
            <p:nvPr/>
          </p:nvSpPr>
          <p:spPr>
            <a:xfrm>
              <a:off x="5187563" y="1696243"/>
              <a:ext cx="685801" cy="685800"/>
            </a:xfrm>
            <a:prstGeom prst="ellipse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BA178A-222B-807F-099E-39DBCDEC95B1}"/>
                </a:ext>
              </a:extLst>
            </p:cNvPr>
            <p:cNvSpPr/>
            <p:nvPr/>
          </p:nvSpPr>
          <p:spPr>
            <a:xfrm>
              <a:off x="5257800" y="1772443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Graphic 20" descr="Checkmark with solid fill">
              <a:extLst>
                <a:ext uri="{FF2B5EF4-FFF2-40B4-BE49-F238E27FC236}">
                  <a16:creationId xmlns:a16="http://schemas.microsoft.com/office/drawing/2014/main" id="{0D50B934-88BA-CD82-794D-278D74898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6375" y="1816893"/>
              <a:ext cx="488950" cy="488950"/>
            </a:xfrm>
            <a:prstGeom prst="rect">
              <a:avLst/>
            </a:prstGeom>
          </p:spPr>
        </p:pic>
      </p:grp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959CD710-B911-9807-215F-8AF80BD15480}"/>
              </a:ext>
            </a:extLst>
          </p:cNvPr>
          <p:cNvSpPr txBox="1">
            <a:spLocks/>
          </p:cNvSpPr>
          <p:nvPr/>
        </p:nvSpPr>
        <p:spPr>
          <a:xfrm>
            <a:off x="6477000" y="4746266"/>
            <a:ext cx="5410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Source Sans 3" panose="020B0503030403020204" pitchFamily="34" charset="0"/>
              </a:rPr>
              <a:t>Power washing</a:t>
            </a:r>
          </a:p>
        </p:txBody>
      </p:sp>
    </p:spTree>
    <p:extLst>
      <p:ext uri="{BB962C8B-B14F-4D97-AF65-F5344CB8AC3E}">
        <p14:creationId xmlns:p14="http://schemas.microsoft.com/office/powerpoint/2010/main" val="3802599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91E62F0-F9BA-15F9-5041-181D3DF8BDD9}"/>
              </a:ext>
            </a:extLst>
          </p:cNvPr>
          <p:cNvGrpSpPr/>
          <p:nvPr/>
        </p:nvGrpSpPr>
        <p:grpSpPr>
          <a:xfrm>
            <a:off x="7787" y="-152400"/>
            <a:ext cx="4853524" cy="7010400"/>
            <a:chOff x="0" y="0"/>
            <a:chExt cx="11554890" cy="1371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8A7E0C9-2377-FFC5-DC17-739AFC9BC5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554890" cy="6794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61BEA2-8218-6A05-2AB0-2CC7FA0FD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6921500"/>
              <a:ext cx="11554890" cy="67945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EDEB71-579A-796B-6444-670192F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646" y="329679"/>
            <a:ext cx="7338354" cy="1143000"/>
          </a:xfrm>
        </p:spPr>
        <p:txBody>
          <a:bodyPr/>
          <a:lstStyle/>
          <a:p>
            <a:r>
              <a:rPr lang="en-US" dirty="0"/>
              <a:t>Wastewater From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DDC87-14BA-2A38-E956-9D97AE83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7400" y="1968940"/>
            <a:ext cx="54102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Discharging septic systems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959CD710-B911-9807-215F-8AF80BD15480}"/>
              </a:ext>
            </a:extLst>
          </p:cNvPr>
          <p:cNvSpPr txBox="1">
            <a:spLocks/>
          </p:cNvSpPr>
          <p:nvPr/>
        </p:nvSpPr>
        <p:spPr>
          <a:xfrm>
            <a:off x="6096000" y="4768491"/>
            <a:ext cx="5410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Source Sans 3" panose="020B0503030403020204" pitchFamily="34" charset="0"/>
              </a:rPr>
              <a:t>Industrial processes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F79991F-7C72-8D6D-4F4E-B8253744EE8C}"/>
              </a:ext>
            </a:extLst>
          </p:cNvPr>
          <p:cNvGrpSpPr/>
          <p:nvPr/>
        </p:nvGrpSpPr>
        <p:grpSpPr>
          <a:xfrm>
            <a:off x="4518134" y="1837853"/>
            <a:ext cx="685801" cy="685800"/>
            <a:chOff x="5187563" y="1696243"/>
            <a:chExt cx="685801" cy="685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A0AB412-6094-763E-A81B-FA3DA419F00B}"/>
                </a:ext>
              </a:extLst>
            </p:cNvPr>
            <p:cNvSpPr/>
            <p:nvPr/>
          </p:nvSpPr>
          <p:spPr>
            <a:xfrm>
              <a:off x="5187563" y="1696243"/>
              <a:ext cx="685801" cy="685800"/>
            </a:xfrm>
            <a:prstGeom prst="ellipse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C8E61DC-6D43-8104-87E7-EAB99BB249A1}"/>
                </a:ext>
              </a:extLst>
            </p:cNvPr>
            <p:cNvSpPr/>
            <p:nvPr/>
          </p:nvSpPr>
          <p:spPr>
            <a:xfrm>
              <a:off x="5257800" y="1772443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3CF8C377-0E47-458F-4580-E3BD7DFC3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6375" y="1816893"/>
              <a:ext cx="488950" cy="4889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B4185C-59A4-4124-290D-EA073C297206}"/>
              </a:ext>
            </a:extLst>
          </p:cNvPr>
          <p:cNvGrpSpPr/>
          <p:nvPr/>
        </p:nvGrpSpPr>
        <p:grpSpPr>
          <a:xfrm>
            <a:off x="4518133" y="4625350"/>
            <a:ext cx="685801" cy="685800"/>
            <a:chOff x="5187563" y="1696243"/>
            <a:chExt cx="685801" cy="685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FD4CFB4-46AF-432F-4912-B93825F0C5F5}"/>
                </a:ext>
              </a:extLst>
            </p:cNvPr>
            <p:cNvSpPr/>
            <p:nvPr/>
          </p:nvSpPr>
          <p:spPr>
            <a:xfrm>
              <a:off x="5187563" y="1696243"/>
              <a:ext cx="685801" cy="685800"/>
            </a:xfrm>
            <a:prstGeom prst="ellipse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9F5F7D-4F13-3446-53D9-15194870F37F}"/>
                </a:ext>
              </a:extLst>
            </p:cNvPr>
            <p:cNvSpPr/>
            <p:nvPr/>
          </p:nvSpPr>
          <p:spPr>
            <a:xfrm>
              <a:off x="5257800" y="1772443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heckmark with solid fill">
              <a:extLst>
                <a:ext uri="{FF2B5EF4-FFF2-40B4-BE49-F238E27FC236}">
                  <a16:creationId xmlns:a16="http://schemas.microsoft.com/office/drawing/2014/main" id="{DAABC8A6-4A50-E070-7030-452BF8FD0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6375" y="1816893"/>
              <a:ext cx="488950" cy="48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096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93" y="2426964"/>
            <a:ext cx="4724750" cy="20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6F57-2B15-154D-BD00-85BDCBF8EB88}"/>
              </a:ext>
            </a:extLst>
          </p:cNvPr>
          <p:cNvSpPr txBox="1"/>
          <p:nvPr/>
        </p:nvSpPr>
        <p:spPr>
          <a:xfrm>
            <a:off x="730939" y="1355530"/>
            <a:ext cx="5891455" cy="351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13</a:t>
            </a:r>
            <a:r>
              <a:rPr lang="en-US" sz="2800" b="1" baseline="30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dirty="0">
                <a:effectLst/>
                <a:latin typeface="Lato" panose="020F0502020204030203" pitchFamily="34" charset="0"/>
              </a:rPr>
              <a:t>Basic Electrical Safety with Andrew Johnson, </a:t>
            </a:r>
            <a:r>
              <a:rPr lang="en-US" sz="2800" b="1" i="0" dirty="0" err="1">
                <a:effectLst/>
                <a:latin typeface="Lato" panose="020F0502020204030203" pitchFamily="34" charset="0"/>
              </a:rPr>
              <a:t>Sotaris</a:t>
            </a:r>
            <a:endParaRPr lang="en-US" sz="2800" b="1" i="0" dirty="0">
              <a:effectLst/>
              <a:latin typeface="Lato" panose="020F0502020204030203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11th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Fire Safety with Brian DiRocco, Solon Fire Rescue</a:t>
            </a:r>
          </a:p>
        </p:txBody>
      </p:sp>
    </p:spTree>
    <p:extLst>
      <p:ext uri="{BB962C8B-B14F-4D97-AF65-F5344CB8AC3E}">
        <p14:creationId xmlns:p14="http://schemas.microsoft.com/office/powerpoint/2010/main" val="2137587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EEA2CB8-FACF-68F1-4A50-224EE80C5E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0" y="0"/>
            <a:ext cx="507227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EDEB71-579A-796B-6444-670192F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5400" y="282934"/>
            <a:ext cx="7086600" cy="1143000"/>
          </a:xfrm>
        </p:spPr>
        <p:txBody>
          <a:bodyPr>
            <a:noAutofit/>
          </a:bodyPr>
          <a:lstStyle/>
          <a:p>
            <a:r>
              <a:rPr lang="en-US" dirty="0"/>
              <a:t>Wastewater Pretreatment System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959CD710-B911-9807-215F-8AF80BD15480}"/>
              </a:ext>
            </a:extLst>
          </p:cNvPr>
          <p:cNvSpPr txBox="1">
            <a:spLocks/>
          </p:cNvSpPr>
          <p:nvPr/>
        </p:nvSpPr>
        <p:spPr>
          <a:xfrm>
            <a:off x="5817209" y="2819400"/>
            <a:ext cx="5410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Source Sans 3" panose="020B0503030403020204" pitchFamily="34" charset="0"/>
              </a:rPr>
              <a:t>Additional approval &amp; permits needed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0E1F5D-5857-E9D5-3D57-0FCD9C4D19CD}"/>
              </a:ext>
            </a:extLst>
          </p:cNvPr>
          <p:cNvGrpSpPr/>
          <p:nvPr/>
        </p:nvGrpSpPr>
        <p:grpSpPr>
          <a:xfrm>
            <a:off x="4862978" y="3048000"/>
            <a:ext cx="685801" cy="685800"/>
            <a:chOff x="5187563" y="1696243"/>
            <a:chExt cx="685801" cy="6858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B19F08A-A963-674A-DA6B-1474B2721878}"/>
                </a:ext>
              </a:extLst>
            </p:cNvPr>
            <p:cNvSpPr/>
            <p:nvPr/>
          </p:nvSpPr>
          <p:spPr>
            <a:xfrm>
              <a:off x="5187563" y="1696243"/>
              <a:ext cx="685801" cy="685800"/>
            </a:xfrm>
            <a:prstGeom prst="ellipse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6CAC4A-0BE6-8F3E-BB5F-A97AC307DE13}"/>
                </a:ext>
              </a:extLst>
            </p:cNvPr>
            <p:cNvSpPr/>
            <p:nvPr/>
          </p:nvSpPr>
          <p:spPr>
            <a:xfrm>
              <a:off x="5257800" y="1772443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Checkmark with solid fill">
              <a:extLst>
                <a:ext uri="{FF2B5EF4-FFF2-40B4-BE49-F238E27FC236}">
                  <a16:creationId xmlns:a16="http://schemas.microsoft.com/office/drawing/2014/main" id="{6884F659-D531-221B-3F33-58BBA040D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86375" y="1816893"/>
              <a:ext cx="488950" cy="48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99862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44F11-3281-0170-7BB3-BD3E5FB1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590" y="0"/>
            <a:ext cx="7858409" cy="1143000"/>
          </a:xfrm>
        </p:spPr>
        <p:txBody>
          <a:bodyPr>
            <a:normAutofit/>
          </a:bodyPr>
          <a:lstStyle/>
          <a:p>
            <a:r>
              <a:rPr lang="en-US" dirty="0"/>
              <a:t>Common Wastewater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7763D-AFE7-7EFD-C440-D14BF3F28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00" y="1600201"/>
            <a:ext cx="7086600" cy="4525963"/>
          </a:xfrm>
        </p:spPr>
        <p:txBody>
          <a:bodyPr/>
          <a:lstStyle/>
          <a:p>
            <a:r>
              <a:rPr lang="en-US" dirty="0"/>
              <a:t>Discharging wastewater without a permit</a:t>
            </a:r>
          </a:p>
          <a:p>
            <a:r>
              <a:rPr lang="en-US" dirty="0"/>
              <a:t>Not completing permit reporting and monitoring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A09E01-7DEB-8034-D29B-5589467911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-214403"/>
            <a:ext cx="4333590" cy="707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59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"/>
            <a:ext cx="12192000" cy="1143000"/>
          </a:xfrm>
        </p:spPr>
        <p:txBody>
          <a:bodyPr/>
          <a:lstStyle/>
          <a:p>
            <a:r>
              <a:rPr lang="en-US" dirty="0"/>
              <a:t>Tips To Avoid Wastewater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BB9A-2BF9-934A-67CF-6A49FDE7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2" y="4043969"/>
            <a:ext cx="7035339" cy="728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>
                <a:cs typeface="Arial" panose="020B0604020202020204" pitchFamily="34" charset="0"/>
                <a:sym typeface="Wingdings" panose="05000000000000000000" pitchFamily="2" charset="2"/>
              </a:rPr>
              <a:t>● Know where you generate </a:t>
            </a:r>
            <a:r>
              <a:rPr lang="en-US" sz="3000" dirty="0"/>
              <a:t>wastewater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ffluent - Wikipedia">
            <a:extLst>
              <a:ext uri="{FF2B5EF4-FFF2-40B4-BE49-F238E27FC236}">
                <a16:creationId xmlns:a16="http://schemas.microsoft.com/office/drawing/2014/main" id="{24852357-71F8-0C64-27FD-EBFC02A90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15144"/>
            <a:ext cx="12192001" cy="24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BBEF0D-2525-3C10-B80B-C7CDE873801E}"/>
              </a:ext>
            </a:extLst>
          </p:cNvPr>
          <p:cNvSpPr/>
          <p:nvPr/>
        </p:nvSpPr>
        <p:spPr>
          <a:xfrm>
            <a:off x="-44967" y="1307062"/>
            <a:ext cx="12374732" cy="244681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3A8CBB-AE93-927D-8772-646CA3919C37}"/>
              </a:ext>
            </a:extLst>
          </p:cNvPr>
          <p:cNvSpPr txBox="1">
            <a:spLocks/>
          </p:cNvSpPr>
          <p:nvPr/>
        </p:nvSpPr>
        <p:spPr>
          <a:xfrm>
            <a:off x="1203408" y="1929714"/>
            <a:ext cx="98131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UNDERSTAND YOUR WASTEWATER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962905-F2EF-3E19-594B-B9FC666D261F}"/>
              </a:ext>
            </a:extLst>
          </p:cNvPr>
          <p:cNvSpPr txBox="1">
            <a:spLocks/>
          </p:cNvSpPr>
          <p:nvPr/>
        </p:nvSpPr>
        <p:spPr>
          <a:xfrm>
            <a:off x="6553200" y="4043968"/>
            <a:ext cx="5395565" cy="7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000" dirty="0">
                <a:latin typeface="Source Sans 3" panose="020B0503030403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Know your discharge locations</a:t>
            </a:r>
            <a:endParaRPr lang="en-US" sz="3000" dirty="0">
              <a:latin typeface="Source Sans 3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493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71"/>
            <a:ext cx="12172121" cy="1143000"/>
          </a:xfrm>
        </p:spPr>
        <p:txBody>
          <a:bodyPr>
            <a:normAutofit/>
          </a:bodyPr>
          <a:lstStyle/>
          <a:p>
            <a:r>
              <a:rPr lang="en-US" dirty="0"/>
              <a:t>Tips To Avoid Wastewater Violations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ffluent - Wikipedia">
            <a:extLst>
              <a:ext uri="{FF2B5EF4-FFF2-40B4-BE49-F238E27FC236}">
                <a16:creationId xmlns:a16="http://schemas.microsoft.com/office/drawing/2014/main" id="{24852357-71F8-0C64-27FD-EBFC02A90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15144"/>
            <a:ext cx="12192001" cy="24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8FD7A8-06EA-6389-DFA0-9E60BD54AA5C}"/>
              </a:ext>
            </a:extLst>
          </p:cNvPr>
          <p:cNvSpPr/>
          <p:nvPr/>
        </p:nvSpPr>
        <p:spPr>
          <a:xfrm>
            <a:off x="-44967" y="1307063"/>
            <a:ext cx="12374732" cy="242051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634649-A52A-E7A0-8BFE-5F40EC6B2DF6}"/>
              </a:ext>
            </a:extLst>
          </p:cNvPr>
          <p:cNvSpPr txBox="1">
            <a:spLocks/>
          </p:cNvSpPr>
          <p:nvPr/>
        </p:nvSpPr>
        <p:spPr>
          <a:xfrm>
            <a:off x="-324678" y="1984320"/>
            <a:ext cx="1249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ELIMINATE ANY UNAUTHORIZED DISCHARGES</a:t>
            </a:r>
          </a:p>
        </p:txBody>
      </p:sp>
    </p:spTree>
    <p:extLst>
      <p:ext uri="{BB962C8B-B14F-4D97-AF65-F5344CB8AC3E}">
        <p14:creationId xmlns:p14="http://schemas.microsoft.com/office/powerpoint/2010/main" val="298174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71"/>
            <a:ext cx="12191999" cy="1143000"/>
          </a:xfrm>
        </p:spPr>
        <p:txBody>
          <a:bodyPr>
            <a:normAutofit/>
          </a:bodyPr>
          <a:lstStyle/>
          <a:p>
            <a:r>
              <a:rPr lang="en-US" dirty="0"/>
              <a:t>Tips To Avoid Wastewater Violations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ffluent - Wikipedia">
            <a:extLst>
              <a:ext uri="{FF2B5EF4-FFF2-40B4-BE49-F238E27FC236}">
                <a16:creationId xmlns:a16="http://schemas.microsoft.com/office/drawing/2014/main" id="{24852357-71F8-0C64-27FD-EBFC02A90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315144"/>
            <a:ext cx="12192001" cy="241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08FD7A8-06EA-6389-DFA0-9E60BD54AA5C}"/>
              </a:ext>
            </a:extLst>
          </p:cNvPr>
          <p:cNvSpPr/>
          <p:nvPr/>
        </p:nvSpPr>
        <p:spPr>
          <a:xfrm>
            <a:off x="-44967" y="1307063"/>
            <a:ext cx="12374732" cy="2420514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634649-A52A-E7A0-8BFE-5F40EC6B2DF6}"/>
              </a:ext>
            </a:extLst>
          </p:cNvPr>
          <p:cNvSpPr txBox="1">
            <a:spLocks/>
          </p:cNvSpPr>
          <p:nvPr/>
        </p:nvSpPr>
        <p:spPr>
          <a:xfrm>
            <a:off x="-137766" y="1678119"/>
            <a:ext cx="11983278" cy="1777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PERMIT AUTHORIZED DISCHARGES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 &amp; PRE-TREATMENT SYSTEMS</a:t>
            </a:r>
          </a:p>
        </p:txBody>
      </p:sp>
    </p:spTree>
    <p:extLst>
      <p:ext uri="{BB962C8B-B14F-4D97-AF65-F5344CB8AC3E}">
        <p14:creationId xmlns:p14="http://schemas.microsoft.com/office/powerpoint/2010/main" val="2109185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3A24791-495C-AC42-CDBA-9FBCCA035448}"/>
              </a:ext>
            </a:extLst>
          </p:cNvPr>
          <p:cNvSpPr/>
          <p:nvPr/>
        </p:nvSpPr>
        <p:spPr>
          <a:xfrm>
            <a:off x="838200" y="5562600"/>
            <a:ext cx="7620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FB85EC-CA56-7006-E660-C537AA2E1C5A}"/>
              </a:ext>
            </a:extLst>
          </p:cNvPr>
          <p:cNvSpPr txBox="1">
            <a:spLocks/>
          </p:cNvSpPr>
          <p:nvPr/>
        </p:nvSpPr>
        <p:spPr>
          <a:xfrm>
            <a:off x="3796321" y="2592984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350" dirty="0">
                <a:latin typeface="Source Sans 3" panose="020B0503030403020204" pitchFamily="34" charset="0"/>
              </a:rPr>
              <a:t>Need more help?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C6B47F-C583-175A-76AE-2B348CD5E87A}"/>
              </a:ext>
            </a:extLst>
          </p:cNvPr>
          <p:cNvCxnSpPr/>
          <p:nvPr/>
        </p:nvCxnSpPr>
        <p:spPr>
          <a:xfrm>
            <a:off x="7391400" y="3435626"/>
            <a:ext cx="3657600" cy="0"/>
          </a:xfrm>
          <a:prstGeom prst="line">
            <a:avLst/>
          </a:prstGeom>
          <a:ln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B494A6D-B453-D3EC-76C4-A15A082DB57E}"/>
              </a:ext>
            </a:extLst>
          </p:cNvPr>
          <p:cNvSpPr/>
          <p:nvPr/>
        </p:nvSpPr>
        <p:spPr>
          <a:xfrm>
            <a:off x="1" y="4495800"/>
            <a:ext cx="6400799" cy="2153120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6D8930-F0B9-CFD2-C769-EA23B2A74A8D}"/>
              </a:ext>
            </a:extLst>
          </p:cNvPr>
          <p:cNvSpPr/>
          <p:nvPr/>
        </p:nvSpPr>
        <p:spPr>
          <a:xfrm>
            <a:off x="0" y="-2"/>
            <a:ext cx="6400800" cy="4336629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85E8FE-EFDD-E60E-E5BA-BCF9BA7E35F2}"/>
              </a:ext>
            </a:extLst>
          </p:cNvPr>
          <p:cNvSpPr/>
          <p:nvPr/>
        </p:nvSpPr>
        <p:spPr>
          <a:xfrm>
            <a:off x="198369" y="4698216"/>
            <a:ext cx="5945545" cy="17025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Young woman reading documents">
            <a:extLst>
              <a:ext uri="{FF2B5EF4-FFF2-40B4-BE49-F238E27FC236}">
                <a16:creationId xmlns:a16="http://schemas.microsoft.com/office/drawing/2014/main" id="{A7ADDE4E-60F0-ADF3-FA06-45F5587DCC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455" y="76199"/>
            <a:ext cx="6041374" cy="40225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0596C1B-35AD-6E42-1520-06D27E3E8AE1}"/>
              </a:ext>
            </a:extLst>
          </p:cNvPr>
          <p:cNvSpPr txBox="1"/>
          <p:nvPr/>
        </p:nvSpPr>
        <p:spPr>
          <a:xfrm>
            <a:off x="1599286" y="5331767"/>
            <a:ext cx="407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E3F75"/>
                </a:solidFill>
                <a:latin typeface="Source Sans 3" panose="020B0503030403020204" pitchFamily="34" charset="0"/>
              </a:rPr>
              <a:t>Wastewater Permit Webpage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5E624-220B-8128-FBB5-449D210526FF}"/>
              </a:ext>
            </a:extLst>
          </p:cNvPr>
          <p:cNvSpPr/>
          <p:nvPr/>
        </p:nvSpPr>
        <p:spPr>
          <a:xfrm>
            <a:off x="411506" y="5058009"/>
            <a:ext cx="1098101" cy="1028700"/>
          </a:xfrm>
          <a:prstGeom prst="rect">
            <a:avLst/>
          </a:prstGeom>
          <a:solidFill>
            <a:srgbClr val="0E3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34148-BFFC-07FD-5F7A-B769A1FF68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3" y="5127356"/>
            <a:ext cx="911883" cy="9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133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3982907"/>
            <a:ext cx="12185011" cy="0"/>
          </a:xfrm>
          <a:prstGeom prst="line">
            <a:avLst/>
          </a:prstGeom>
          <a:ln w="209550" cap="flat">
            <a:solidFill>
              <a:srgbClr val="0E3F7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85011" cy="39130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63C5B4-BD0A-B050-DF0C-E69274D7B82E}"/>
              </a:ext>
            </a:extLst>
          </p:cNvPr>
          <p:cNvSpPr txBox="1"/>
          <p:nvPr/>
        </p:nvSpPr>
        <p:spPr>
          <a:xfrm>
            <a:off x="0" y="4419600"/>
            <a:ext cx="1218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12637"/>
                </a:solidFill>
                <a:latin typeface="Source Sans 3" panose="020B0503030403020204" pitchFamily="34" charset="0"/>
                <a:ea typeface="+mj-ea"/>
                <a:cs typeface="+mj-cs"/>
              </a:rPr>
              <a:t>Industrial Stormwater Permitting</a:t>
            </a:r>
          </a:p>
        </p:txBody>
      </p:sp>
    </p:spTree>
    <p:extLst>
      <p:ext uri="{BB962C8B-B14F-4D97-AF65-F5344CB8AC3E}">
        <p14:creationId xmlns:p14="http://schemas.microsoft.com/office/powerpoint/2010/main" val="2178474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D811D6-6BDA-FC58-A886-632926E1F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4914019" cy="2671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CF88B-D02E-2EAA-D5CD-A3E8B5E374C5}"/>
              </a:ext>
            </a:extLst>
          </p:cNvPr>
          <p:cNvSpPr txBox="1"/>
          <p:nvPr/>
        </p:nvSpPr>
        <p:spPr>
          <a:xfrm>
            <a:off x="6096000" y="205740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E3F75"/>
                </a:solidFill>
                <a:latin typeface="Source Sans 3" panose="020B0503030403020204" pitchFamily="34" charset="0"/>
              </a:rPr>
              <a:t>Discharging stormwater to “waters of the state”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2E72D-5802-8A79-51F0-EBFFCD5992E6}"/>
              </a:ext>
            </a:extLst>
          </p:cNvPr>
          <p:cNvSpPr txBox="1"/>
          <p:nvPr/>
        </p:nvSpPr>
        <p:spPr>
          <a:xfrm>
            <a:off x="6248400" y="30480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rgbClr val="C12637"/>
                </a:solidFill>
                <a:latin typeface="Source Sans 3" panose="020B0503030403020204" pitchFamily="34" charset="0"/>
              </a:defRPr>
            </a:lvl1pPr>
          </a:lstStyle>
          <a:p>
            <a:r>
              <a:rPr lang="en-US" dirty="0"/>
              <a:t>may require a permit</a:t>
            </a:r>
          </a:p>
        </p:txBody>
      </p:sp>
    </p:spTree>
    <p:extLst>
      <p:ext uri="{BB962C8B-B14F-4D97-AF65-F5344CB8AC3E}">
        <p14:creationId xmlns:p14="http://schemas.microsoft.com/office/powerpoint/2010/main" val="516973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B114A88-7452-F692-51AF-F32E9751F619}"/>
              </a:ext>
            </a:extLst>
          </p:cNvPr>
          <p:cNvGrpSpPr/>
          <p:nvPr/>
        </p:nvGrpSpPr>
        <p:grpSpPr>
          <a:xfrm>
            <a:off x="-1981200" y="7233"/>
            <a:ext cx="6477000" cy="6858000"/>
            <a:chOff x="0" y="0"/>
            <a:chExt cx="11554890" cy="13716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66985E-A395-939E-A973-E403FD754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554890" cy="67945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1227347-485B-17EF-CFA6-0A7A4194C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6921500"/>
              <a:ext cx="11554890" cy="67945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8EDEB71-579A-796B-6444-670192F0F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0" y="92075"/>
            <a:ext cx="7696200" cy="1143000"/>
          </a:xfrm>
        </p:spPr>
        <p:txBody>
          <a:bodyPr/>
          <a:lstStyle/>
          <a:p>
            <a:pPr algn="r"/>
            <a:r>
              <a:rPr lang="en-US" dirty="0"/>
              <a:t>Industrial Stormwater From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44DDC87-14BA-2A38-E956-9D97AE831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699" y="1447800"/>
            <a:ext cx="5410200" cy="685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Certain industrial operations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959CD710-B911-9807-215F-8AF80BD15480}"/>
              </a:ext>
            </a:extLst>
          </p:cNvPr>
          <p:cNvSpPr txBox="1">
            <a:spLocks/>
          </p:cNvSpPr>
          <p:nvPr/>
        </p:nvSpPr>
        <p:spPr>
          <a:xfrm>
            <a:off x="5029199" y="4420041"/>
            <a:ext cx="5791199" cy="149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Source Sans 3" panose="020B0503030403020204" pitchFamily="34" charset="0"/>
              </a:rPr>
              <a:t>Based on your Standard Industrial Classification (SIC) Code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D80C32-E1D3-4587-97E2-84B7D3CEF19B}"/>
              </a:ext>
            </a:extLst>
          </p:cNvPr>
          <p:cNvGrpSpPr/>
          <p:nvPr/>
        </p:nvGrpSpPr>
        <p:grpSpPr>
          <a:xfrm>
            <a:off x="4153285" y="4420041"/>
            <a:ext cx="685801" cy="685800"/>
            <a:chOff x="5187563" y="1696243"/>
            <a:chExt cx="685801" cy="6858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BB37984-16F2-B0F9-9CEF-8C6EAA2C00B0}"/>
                </a:ext>
              </a:extLst>
            </p:cNvPr>
            <p:cNvSpPr/>
            <p:nvPr/>
          </p:nvSpPr>
          <p:spPr>
            <a:xfrm>
              <a:off x="5187563" y="1696243"/>
              <a:ext cx="685801" cy="685800"/>
            </a:xfrm>
            <a:prstGeom prst="ellipse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2B9C80-F291-DE33-89F8-F1FEDEDA9582}"/>
                </a:ext>
              </a:extLst>
            </p:cNvPr>
            <p:cNvSpPr/>
            <p:nvPr/>
          </p:nvSpPr>
          <p:spPr>
            <a:xfrm>
              <a:off x="5257800" y="1772443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Graphic 8" descr="Checkmark with solid fill">
              <a:extLst>
                <a:ext uri="{FF2B5EF4-FFF2-40B4-BE49-F238E27FC236}">
                  <a16:creationId xmlns:a16="http://schemas.microsoft.com/office/drawing/2014/main" id="{71E13ACD-DFB4-F4FD-78F2-6A8178BBE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6375" y="1816893"/>
              <a:ext cx="488950" cy="48895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0D5812-2AF1-4B04-7305-A369C459481F}"/>
              </a:ext>
            </a:extLst>
          </p:cNvPr>
          <p:cNvGrpSpPr/>
          <p:nvPr/>
        </p:nvGrpSpPr>
        <p:grpSpPr>
          <a:xfrm>
            <a:off x="4152899" y="1447800"/>
            <a:ext cx="685801" cy="685800"/>
            <a:chOff x="5187563" y="1696243"/>
            <a:chExt cx="685801" cy="6858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00FC7A8-26C6-DAB7-8271-A06C1E518E1B}"/>
                </a:ext>
              </a:extLst>
            </p:cNvPr>
            <p:cNvSpPr/>
            <p:nvPr/>
          </p:nvSpPr>
          <p:spPr>
            <a:xfrm>
              <a:off x="5187563" y="1696243"/>
              <a:ext cx="685801" cy="685800"/>
            </a:xfrm>
            <a:prstGeom prst="ellipse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682953F-7C6E-33AC-032B-C1D8FE64BDCE}"/>
                </a:ext>
              </a:extLst>
            </p:cNvPr>
            <p:cNvSpPr/>
            <p:nvPr/>
          </p:nvSpPr>
          <p:spPr>
            <a:xfrm>
              <a:off x="5257800" y="1772443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Graphic 22" descr="Checkmark with solid fill">
              <a:extLst>
                <a:ext uri="{FF2B5EF4-FFF2-40B4-BE49-F238E27FC236}">
                  <a16:creationId xmlns:a16="http://schemas.microsoft.com/office/drawing/2014/main" id="{EAA04C5A-A0CC-3958-A7DB-4B3DA7FE4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86375" y="1816893"/>
              <a:ext cx="488950" cy="48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337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6978793" y="1571036"/>
            <a:ext cx="6710484" cy="37159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994348" y="2479770"/>
            <a:ext cx="741369" cy="7413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6269"/>
          <a:stretch>
            <a:fillRect/>
          </a:stretch>
        </p:blipFill>
        <p:spPr>
          <a:xfrm>
            <a:off x="184455" y="1866135"/>
            <a:ext cx="2129409" cy="2571219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479747" y="2170655"/>
            <a:ext cx="1538825" cy="1538819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916" b="7987"/>
          <a:stretch>
            <a:fillRect/>
          </a:stretch>
        </p:blipFill>
        <p:spPr>
          <a:xfrm rot="5400000">
            <a:off x="4682010" y="887386"/>
            <a:ext cx="2109901" cy="2524084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164404" y="1361823"/>
            <a:ext cx="1538825" cy="1538819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41537" y="2426959"/>
            <a:ext cx="846991" cy="846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30451" y="1494657"/>
            <a:ext cx="784340" cy="78434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0883926" y="1548133"/>
            <a:ext cx="677389" cy="677389"/>
            <a:chOff x="0" y="0"/>
            <a:chExt cx="1354778" cy="1354778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54778" cy="1354778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179" b="7987"/>
          <a:stretch>
            <a:fillRect/>
          </a:stretch>
        </p:blipFill>
        <p:spPr>
          <a:xfrm rot="5400000">
            <a:off x="4674166" y="4017663"/>
            <a:ext cx="2125590" cy="2524084"/>
          </a:xfrm>
          <a:prstGeom prst="rect">
            <a:avLst/>
          </a:prstGeom>
        </p:spPr>
      </p:pic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5172719" y="4506834"/>
            <a:ext cx="1538825" cy="1538819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80646" y="4413822"/>
            <a:ext cx="354986" cy="35498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144223" y="5104122"/>
            <a:ext cx="330697" cy="33069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242239" y="2003130"/>
            <a:ext cx="330697" cy="33069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10883927" y="3976181"/>
            <a:ext cx="705027" cy="70502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30451" y="3926982"/>
            <a:ext cx="803425" cy="8034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8941537" y="5455858"/>
            <a:ext cx="703101" cy="70310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891376" y="5405696"/>
            <a:ext cx="803425" cy="80342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8994348" y="533804"/>
            <a:ext cx="571770" cy="57177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8941537" y="1744598"/>
            <a:ext cx="2054652" cy="224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600" dirty="0">
                <a:solidFill>
                  <a:srgbClr val="FFFFFF"/>
                </a:solidFill>
                <a:latin typeface="Source Sans 3" panose="020B0503030403020204" pitchFamily="34" charset="0"/>
              </a:rPr>
              <a:t>What is your SIC code?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93160" y="2741869"/>
            <a:ext cx="1914165" cy="224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600" dirty="0">
                <a:solidFill>
                  <a:srgbClr val="FFFFFF"/>
                </a:solidFill>
                <a:latin typeface="Source Sans 3" panose="020B0503030403020204" pitchFamily="34" charset="0"/>
              </a:rPr>
              <a:t>Is your SIC listed?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799919" y="4037882"/>
            <a:ext cx="191416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680"/>
              </a:lnSpc>
            </a:pPr>
            <a:r>
              <a:rPr lang="en-US" sz="1600" dirty="0">
                <a:solidFill>
                  <a:srgbClr val="FFFFFF"/>
                </a:solidFill>
                <a:latin typeface="Source Sans 3" panose="020B0503030403020204" pitchFamily="34" charset="0"/>
              </a:rPr>
              <a:t>Do you qualify for the No Exposure exemption</a:t>
            </a:r>
            <a:r>
              <a:rPr lang="en-US" sz="1200" dirty="0">
                <a:solidFill>
                  <a:srgbClr val="FFFFFF"/>
                </a:solidFill>
                <a:latin typeface="Source Sans 3" panose="020B0503030403020204" pitchFamily="34" charset="0"/>
              </a:rPr>
              <a:t>?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788528" y="5604284"/>
            <a:ext cx="1914165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600" dirty="0">
                <a:solidFill>
                  <a:srgbClr val="FFFFFF"/>
                </a:solidFill>
                <a:latin typeface="Source Sans 3" panose="020B0503030403020204" pitchFamily="34" charset="0"/>
              </a:rPr>
              <a:t>How do you apply for the stormwater permit?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88528" y="567340"/>
            <a:ext cx="1648169" cy="39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r>
              <a:rPr lang="en-US" sz="2266" dirty="0">
                <a:solidFill>
                  <a:srgbClr val="FFFFFF"/>
                </a:solidFill>
                <a:latin typeface="Source Sans 3" panose="020B0503030403020204" pitchFamily="34" charset="0"/>
              </a:rPr>
              <a:t>Need help?</a:t>
            </a:r>
          </a:p>
        </p:txBody>
      </p:sp>
      <p:sp>
        <p:nvSpPr>
          <p:cNvPr id="33" name="AutoShape 33"/>
          <p:cNvSpPr/>
          <p:nvPr/>
        </p:nvSpPr>
        <p:spPr>
          <a:xfrm>
            <a:off x="9796924" y="1037451"/>
            <a:ext cx="1639774" cy="63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5FE928B-694B-8357-A815-50D1F4EC05E2}"/>
              </a:ext>
            </a:extLst>
          </p:cNvPr>
          <p:cNvSpPr txBox="1">
            <a:spLocks/>
          </p:cNvSpPr>
          <p:nvPr/>
        </p:nvSpPr>
        <p:spPr>
          <a:xfrm>
            <a:off x="610681" y="157589"/>
            <a:ext cx="7139901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</a:pPr>
            <a:r>
              <a:rPr lang="en-US" dirty="0"/>
              <a:t>Industrial Stormwater Permit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7D42F7-17B0-BFF9-7773-D2998B631929}"/>
              </a:ext>
            </a:extLst>
          </p:cNvPr>
          <p:cNvSpPr txBox="1"/>
          <p:nvPr/>
        </p:nvSpPr>
        <p:spPr>
          <a:xfrm>
            <a:off x="316479" y="4845822"/>
            <a:ext cx="1911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Your SIC code is listed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EBD430-F58C-415B-4A3D-A71C60D2B414}"/>
              </a:ext>
            </a:extLst>
          </p:cNvPr>
          <p:cNvSpPr txBox="1"/>
          <p:nvPr/>
        </p:nvSpPr>
        <p:spPr>
          <a:xfrm>
            <a:off x="3514561" y="3232020"/>
            <a:ext cx="4728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Qualify for No Exposure exemption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E6B681-EAE9-8F92-723A-D1DB4A631F35}"/>
              </a:ext>
            </a:extLst>
          </p:cNvPr>
          <p:cNvSpPr txBox="1"/>
          <p:nvPr/>
        </p:nvSpPr>
        <p:spPr>
          <a:xfrm>
            <a:off x="4267200" y="6320135"/>
            <a:ext cx="3666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Obtain stormwater permit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E9D549-C83D-F339-97BD-FE9EDF8F6427}"/>
              </a:ext>
            </a:extLst>
          </p:cNvPr>
          <p:cNvSpPr txBox="1"/>
          <p:nvPr/>
        </p:nvSpPr>
        <p:spPr>
          <a:xfrm>
            <a:off x="5543587" y="3677096"/>
            <a:ext cx="690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E3F75"/>
                </a:solidFill>
                <a:latin typeface="Source Sans 3" panose="020B0503030403020204" pitchFamily="34" charset="0"/>
              </a:rPr>
              <a:t>OR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7A1145F-C173-A867-95D7-B639520A08C1}"/>
              </a:ext>
            </a:extLst>
          </p:cNvPr>
          <p:cNvCxnSpPr>
            <a:stCxn id="4" idx="3"/>
            <a:endCxn id="19" idx="1"/>
          </p:cNvCxnSpPr>
          <p:nvPr/>
        </p:nvCxnSpPr>
        <p:spPr>
          <a:xfrm flipV="1">
            <a:off x="2313864" y="2168479"/>
            <a:ext cx="1928375" cy="983266"/>
          </a:xfrm>
          <a:prstGeom prst="line">
            <a:avLst/>
          </a:prstGeom>
          <a:ln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F0CDE06-C7E3-FE60-923C-C151B280DDAD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>
            <a:off x="2313864" y="3151745"/>
            <a:ext cx="1830359" cy="2117726"/>
          </a:xfrm>
          <a:prstGeom prst="line">
            <a:avLst/>
          </a:prstGeom>
          <a:ln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11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BD307-F6AB-4200-8973-E479475D2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Private Employers Important Dates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5BA38-D2BE-459C-A833-40752181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39304"/>
            <a:ext cx="11226800" cy="5030755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b="1" i="0" u="sng" dirty="0">
                <a:solidFill>
                  <a:srgbClr val="4A4A4A"/>
                </a:solidFill>
                <a:effectLst/>
                <a:latin typeface="+mn-lt"/>
              </a:rPr>
              <a:t>Aug 15</a:t>
            </a:r>
            <a:endParaRPr lang="en-US" b="0" i="0" u="sng" dirty="0">
              <a:solidFill>
                <a:srgbClr val="4A4A4A"/>
              </a:solidFill>
              <a:effectLst/>
              <a:latin typeface="+mn-lt"/>
            </a:endParaRP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b="0" i="0" dirty="0">
                <a:solidFill>
                  <a:srgbClr val="4A4A4A"/>
                </a:solidFill>
                <a:effectLst/>
                <a:latin typeface="+mj-lt"/>
              </a:rPr>
              <a:t>Payroll true-up deadline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defRPr/>
            </a:pPr>
            <a:endParaRPr lang="en-US" b="0" i="0" dirty="0">
              <a:solidFill>
                <a:srgbClr val="4A4A4A"/>
              </a:solidFill>
              <a:effectLst/>
              <a:latin typeface="+mj-lt"/>
            </a:endParaRPr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2400" b="1" i="0" u="sng" dirty="0">
                <a:solidFill>
                  <a:srgbClr val="4A4A4A"/>
                </a:solidFill>
                <a:effectLst/>
                <a:latin typeface="+mn-lt"/>
              </a:rPr>
              <a:t>Aug 31</a:t>
            </a:r>
            <a:endParaRPr lang="en-US" sz="2400" b="0" i="0" u="sng" dirty="0">
              <a:solidFill>
                <a:srgbClr val="4A4A4A"/>
              </a:solidFill>
              <a:effectLst/>
              <a:latin typeface="+mn-lt"/>
            </a:endParaRP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dirty="0">
                <a:solidFill>
                  <a:srgbClr val="4A4A4A"/>
                </a:solidFill>
                <a:latin typeface="+mj-lt"/>
              </a:rPr>
              <a:t>DFSP Safety Action Plan (DFSP-5) advanced level due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defRPr/>
            </a:pPr>
            <a:endParaRPr lang="en-US" dirty="0">
              <a:solidFill>
                <a:srgbClr val="4A4A4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618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4941510" y="2743200"/>
            <a:ext cx="6900159" cy="839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17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Source Sans 3" panose="020B0503030403020204" pitchFamily="34" charset="0"/>
                <a:cs typeface="Calibri" panose="020F0502020204030204" pitchFamily="34" charset="0"/>
              </a:rPr>
              <a:t>Discharging stormwater without a permit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058686" y="3796108"/>
            <a:ext cx="7133314" cy="839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3173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Source Sans 3" panose="020B0503030403020204" pitchFamily="34" charset="0"/>
                <a:cs typeface="Calibri" panose="020F0502020204030204" pitchFamily="34" charset="0"/>
              </a:rPr>
              <a:t>Not developing or complying with SWPPP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42936"/>
            <a:ext cx="4377382" cy="7143871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E1AD96DB-255D-2E69-0554-FF21DA26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4068" y="152400"/>
            <a:ext cx="7817931" cy="1143000"/>
          </a:xfrm>
        </p:spPr>
        <p:txBody>
          <a:bodyPr>
            <a:normAutofit/>
          </a:bodyPr>
          <a:lstStyle/>
          <a:p>
            <a:r>
              <a:rPr lang="en-US" dirty="0"/>
              <a:t>Common Stormwater Violations</a:t>
            </a:r>
          </a:p>
        </p:txBody>
      </p:sp>
    </p:spTree>
    <p:extLst>
      <p:ext uri="{BB962C8B-B14F-4D97-AF65-F5344CB8AC3E}">
        <p14:creationId xmlns:p14="http://schemas.microsoft.com/office/powerpoint/2010/main" val="24533386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03"/>
            <a:ext cx="12178187" cy="1143000"/>
          </a:xfrm>
        </p:spPr>
        <p:txBody>
          <a:bodyPr/>
          <a:lstStyle/>
          <a:p>
            <a:r>
              <a:rPr lang="en-US" dirty="0"/>
              <a:t>Tips To Avoid Stormwater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BB9A-2BF9-934A-67CF-6A49FDE7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038600"/>
            <a:ext cx="7035339" cy="728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/>
              <a:t>Know your SIC code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ild splashing in water, wearing rainboots, coat, and jeans">
            <a:extLst>
              <a:ext uri="{FF2B5EF4-FFF2-40B4-BE49-F238E27FC236}">
                <a16:creationId xmlns:a16="http://schemas.microsoft.com/office/drawing/2014/main" id="{E2404517-4B16-D463-3914-1E879862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058" y="1256766"/>
            <a:ext cx="12402355" cy="24376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8B743-C04E-79C8-EB69-E94CC1694D00}"/>
              </a:ext>
            </a:extLst>
          </p:cNvPr>
          <p:cNvSpPr/>
          <p:nvPr/>
        </p:nvSpPr>
        <p:spPr>
          <a:xfrm>
            <a:off x="-69058" y="1235280"/>
            <a:ext cx="12247245" cy="244927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FA0432-8CEE-76A2-5C9D-12CA14E3C605}"/>
              </a:ext>
            </a:extLst>
          </p:cNvPr>
          <p:cNvSpPr txBox="1">
            <a:spLocks/>
          </p:cNvSpPr>
          <p:nvPr/>
        </p:nvSpPr>
        <p:spPr>
          <a:xfrm>
            <a:off x="537785" y="1904101"/>
            <a:ext cx="110335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DETERMINE IF PERMITS APPLY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5C74BD3-AD3D-B25F-3AD2-0A4FB8B04CA4}"/>
              </a:ext>
            </a:extLst>
          </p:cNvPr>
          <p:cNvSpPr txBox="1">
            <a:spLocks/>
          </p:cNvSpPr>
          <p:nvPr/>
        </p:nvSpPr>
        <p:spPr>
          <a:xfrm>
            <a:off x="4734615" y="3985593"/>
            <a:ext cx="7035339" cy="728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dirty="0">
                <a:latin typeface="Source Sans 3" panose="020B0503030403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>
                <a:latin typeface="Source Sans 3" panose="020B0503030403020204" pitchFamily="34" charset="0"/>
              </a:rPr>
              <a:t>Evaluate No Exposure exemption</a:t>
            </a:r>
          </a:p>
        </p:txBody>
      </p:sp>
    </p:spTree>
    <p:extLst>
      <p:ext uri="{BB962C8B-B14F-4D97-AF65-F5344CB8AC3E}">
        <p14:creationId xmlns:p14="http://schemas.microsoft.com/office/powerpoint/2010/main" val="382455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78187" cy="1143000"/>
          </a:xfrm>
        </p:spPr>
        <p:txBody>
          <a:bodyPr/>
          <a:lstStyle/>
          <a:p>
            <a:r>
              <a:rPr lang="en-US" dirty="0"/>
              <a:t>Tips To Avoid Stormwater Violations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hild splashing in water, wearing rainboots, coat, and jeans">
            <a:extLst>
              <a:ext uri="{FF2B5EF4-FFF2-40B4-BE49-F238E27FC236}">
                <a16:creationId xmlns:a16="http://schemas.microsoft.com/office/drawing/2014/main" id="{E2404517-4B16-D463-3914-1E8798628D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9058" y="1256766"/>
            <a:ext cx="12402355" cy="24376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8B743-C04E-79C8-EB69-E94CC1694D00}"/>
              </a:ext>
            </a:extLst>
          </p:cNvPr>
          <p:cNvSpPr/>
          <p:nvPr/>
        </p:nvSpPr>
        <p:spPr>
          <a:xfrm>
            <a:off x="-69058" y="1235280"/>
            <a:ext cx="12247245" cy="244927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FA0432-8CEE-76A2-5C9D-12CA14E3C605}"/>
              </a:ext>
            </a:extLst>
          </p:cNvPr>
          <p:cNvSpPr txBox="1">
            <a:spLocks/>
          </p:cNvSpPr>
          <p:nvPr/>
        </p:nvSpPr>
        <p:spPr>
          <a:xfrm>
            <a:off x="579221" y="1493297"/>
            <a:ext cx="11033558" cy="1998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IMPLEMENT EFFECTIVE STORMWATER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MANAGEMENT PRACTICES</a:t>
            </a:r>
          </a:p>
        </p:txBody>
      </p:sp>
    </p:spTree>
    <p:extLst>
      <p:ext uri="{BB962C8B-B14F-4D97-AF65-F5344CB8AC3E}">
        <p14:creationId xmlns:p14="http://schemas.microsoft.com/office/powerpoint/2010/main" val="32720840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3A24791-495C-AC42-CDBA-9FBCCA035448}"/>
              </a:ext>
            </a:extLst>
          </p:cNvPr>
          <p:cNvSpPr/>
          <p:nvPr/>
        </p:nvSpPr>
        <p:spPr>
          <a:xfrm>
            <a:off x="838200" y="5562600"/>
            <a:ext cx="7620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FB85EC-CA56-7006-E660-C537AA2E1C5A}"/>
              </a:ext>
            </a:extLst>
          </p:cNvPr>
          <p:cNvSpPr txBox="1">
            <a:spLocks/>
          </p:cNvSpPr>
          <p:nvPr/>
        </p:nvSpPr>
        <p:spPr>
          <a:xfrm>
            <a:off x="6314922" y="2592984"/>
            <a:ext cx="580087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350" dirty="0">
                <a:solidFill>
                  <a:srgbClr val="0E3F75"/>
                </a:solidFill>
                <a:latin typeface="Source Sans 3" panose="020B0503030403020204" pitchFamily="34" charset="0"/>
              </a:rPr>
              <a:t>Need more help?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C6B47F-C583-175A-76AE-2B348CD5E87A}"/>
              </a:ext>
            </a:extLst>
          </p:cNvPr>
          <p:cNvCxnSpPr/>
          <p:nvPr/>
        </p:nvCxnSpPr>
        <p:spPr>
          <a:xfrm>
            <a:off x="7391400" y="3435626"/>
            <a:ext cx="3657600" cy="0"/>
          </a:xfrm>
          <a:prstGeom prst="line">
            <a:avLst/>
          </a:prstGeom>
          <a:ln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B494A6D-B453-D3EC-76C4-A15A082DB57E}"/>
              </a:ext>
            </a:extLst>
          </p:cNvPr>
          <p:cNvSpPr/>
          <p:nvPr/>
        </p:nvSpPr>
        <p:spPr>
          <a:xfrm>
            <a:off x="1" y="4020082"/>
            <a:ext cx="6236955" cy="2761718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6D8930-F0B9-CFD2-C769-EA23B2A74A8D}"/>
              </a:ext>
            </a:extLst>
          </p:cNvPr>
          <p:cNvSpPr/>
          <p:nvPr/>
        </p:nvSpPr>
        <p:spPr>
          <a:xfrm>
            <a:off x="0" y="-20193"/>
            <a:ext cx="6096000" cy="3882686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85E8FE-EFDD-E60E-E5BA-BCF9BA7E35F2}"/>
              </a:ext>
            </a:extLst>
          </p:cNvPr>
          <p:cNvSpPr/>
          <p:nvPr/>
        </p:nvSpPr>
        <p:spPr>
          <a:xfrm>
            <a:off x="76200" y="4135180"/>
            <a:ext cx="6019800" cy="2585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5E624-220B-8128-FBB5-449D210526FF}"/>
              </a:ext>
            </a:extLst>
          </p:cNvPr>
          <p:cNvSpPr/>
          <p:nvPr/>
        </p:nvSpPr>
        <p:spPr>
          <a:xfrm>
            <a:off x="184117" y="4573863"/>
            <a:ext cx="997862" cy="918539"/>
          </a:xfrm>
          <a:prstGeom prst="rect">
            <a:avLst/>
          </a:prstGeom>
          <a:solidFill>
            <a:srgbClr val="0E3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afety professional in front of power plant">
            <a:extLst>
              <a:ext uri="{FF2B5EF4-FFF2-40B4-BE49-F238E27FC236}">
                <a16:creationId xmlns:a16="http://schemas.microsoft.com/office/drawing/2014/main" id="{B7827136-1BA1-6C73-E34D-19C0C60816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922" y="137396"/>
            <a:ext cx="5572278" cy="3568546"/>
          </a:xfrm>
          <a:prstGeom prst="rect">
            <a:avLst/>
          </a:prstGeom>
        </p:spPr>
      </p:pic>
      <p:grpSp>
        <p:nvGrpSpPr>
          <p:cNvPr id="2" name="Group 2">
            <a:extLst>
              <a:ext uri="{FF2B5EF4-FFF2-40B4-BE49-F238E27FC236}">
                <a16:creationId xmlns:a16="http://schemas.microsoft.com/office/drawing/2014/main" id="{681B171B-411D-CC4F-177D-58AA75F27114}"/>
              </a:ext>
            </a:extLst>
          </p:cNvPr>
          <p:cNvGrpSpPr/>
          <p:nvPr/>
        </p:nvGrpSpPr>
        <p:grpSpPr>
          <a:xfrm>
            <a:off x="218922" y="4586319"/>
            <a:ext cx="918114" cy="838200"/>
            <a:chOff x="0" y="0"/>
            <a:chExt cx="2968457" cy="2968457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2D746F8B-13D3-0116-05AF-1587A89337B6}"/>
                </a:ext>
              </a:extLst>
            </p:cNvPr>
            <p:cNvSpPr/>
            <p:nvPr/>
          </p:nvSpPr>
          <p:spPr>
            <a:xfrm>
              <a:off x="0" y="0"/>
              <a:ext cx="2968457" cy="2968457"/>
            </a:xfrm>
            <a:custGeom>
              <a:avLst/>
              <a:gdLst/>
              <a:ahLst/>
              <a:cxnLst/>
              <a:rect l="l" t="t" r="r" b="b"/>
              <a:pathLst>
                <a:path w="2968457" h="2968457">
                  <a:moveTo>
                    <a:pt x="0" y="0"/>
                  </a:moveTo>
                  <a:lnTo>
                    <a:pt x="2968457" y="0"/>
                  </a:lnTo>
                  <a:lnTo>
                    <a:pt x="2968457" y="2968457"/>
                  </a:lnTo>
                  <a:lnTo>
                    <a:pt x="0" y="2968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ED4CACE-C32A-3F5E-3631-3C6FDFA41B29}"/>
              </a:ext>
            </a:extLst>
          </p:cNvPr>
          <p:cNvSpPr txBox="1"/>
          <p:nvPr/>
        </p:nvSpPr>
        <p:spPr>
          <a:xfrm>
            <a:off x="1200119" y="4464886"/>
            <a:ext cx="1702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Industrial stormwater webpage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F100D-A1D6-3BF1-2272-7C490F05E404}"/>
              </a:ext>
            </a:extLst>
          </p:cNvPr>
          <p:cNvSpPr txBox="1"/>
          <p:nvPr/>
        </p:nvSpPr>
        <p:spPr>
          <a:xfrm>
            <a:off x="4418638" y="4329268"/>
            <a:ext cx="21361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Industrial stormwater SWPPP tips webinar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9B8BD0-5653-8B5B-027D-446F43AFD7C8}"/>
              </a:ext>
            </a:extLst>
          </p:cNvPr>
          <p:cNvSpPr/>
          <p:nvPr/>
        </p:nvSpPr>
        <p:spPr>
          <a:xfrm>
            <a:off x="3276696" y="4618494"/>
            <a:ext cx="997862" cy="918539"/>
          </a:xfrm>
          <a:prstGeom prst="rect">
            <a:avLst/>
          </a:prstGeom>
          <a:solidFill>
            <a:srgbClr val="0E3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7D7FA2C-C48B-818C-0829-AEEA411D95B0}"/>
              </a:ext>
            </a:extLst>
          </p:cNvPr>
          <p:cNvGrpSpPr/>
          <p:nvPr/>
        </p:nvGrpSpPr>
        <p:grpSpPr>
          <a:xfrm>
            <a:off x="3339779" y="4632688"/>
            <a:ext cx="871695" cy="871695"/>
            <a:chOff x="0" y="0"/>
            <a:chExt cx="3034554" cy="303455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AFC0E5E-D6AC-FC87-1573-29C363BCEB49}"/>
                </a:ext>
              </a:extLst>
            </p:cNvPr>
            <p:cNvSpPr/>
            <p:nvPr/>
          </p:nvSpPr>
          <p:spPr>
            <a:xfrm>
              <a:off x="0" y="0"/>
              <a:ext cx="3034554" cy="3034554"/>
            </a:xfrm>
            <a:custGeom>
              <a:avLst/>
              <a:gdLst/>
              <a:ahLst/>
              <a:cxnLst/>
              <a:rect l="l" t="t" r="r" b="b"/>
              <a:pathLst>
                <a:path w="3034554" h="3034554">
                  <a:moveTo>
                    <a:pt x="0" y="0"/>
                  </a:moveTo>
                  <a:lnTo>
                    <a:pt x="3034554" y="0"/>
                  </a:lnTo>
                  <a:lnTo>
                    <a:pt x="3034554" y="3034554"/>
                  </a:lnTo>
                  <a:lnTo>
                    <a:pt x="0" y="303455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2622B61-4CC7-E601-DD79-0C30F8E690C4}"/>
              </a:ext>
            </a:extLst>
          </p:cNvPr>
          <p:cNvSpPr/>
          <p:nvPr/>
        </p:nvSpPr>
        <p:spPr>
          <a:xfrm>
            <a:off x="1458071" y="5618312"/>
            <a:ext cx="997862" cy="918539"/>
          </a:xfrm>
          <a:prstGeom prst="rect">
            <a:avLst/>
          </a:prstGeom>
          <a:solidFill>
            <a:srgbClr val="0E3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8">
            <a:extLst>
              <a:ext uri="{FF2B5EF4-FFF2-40B4-BE49-F238E27FC236}">
                <a16:creationId xmlns:a16="http://schemas.microsoft.com/office/drawing/2014/main" id="{94041134-B222-930E-40E0-3F0F031F0D7C}"/>
              </a:ext>
            </a:extLst>
          </p:cNvPr>
          <p:cNvGrpSpPr/>
          <p:nvPr/>
        </p:nvGrpSpPr>
        <p:grpSpPr>
          <a:xfrm>
            <a:off x="1541151" y="5638138"/>
            <a:ext cx="862154" cy="862154"/>
            <a:chOff x="0" y="0"/>
            <a:chExt cx="3336059" cy="3336059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494CF050-9C90-65B0-B7D7-D5DFF2D06E16}"/>
                </a:ext>
              </a:extLst>
            </p:cNvPr>
            <p:cNvSpPr/>
            <p:nvPr/>
          </p:nvSpPr>
          <p:spPr>
            <a:xfrm>
              <a:off x="0" y="0"/>
              <a:ext cx="3336059" cy="3336059"/>
            </a:xfrm>
            <a:custGeom>
              <a:avLst/>
              <a:gdLst/>
              <a:ahLst/>
              <a:cxnLst/>
              <a:rect l="l" t="t" r="r" b="b"/>
              <a:pathLst>
                <a:path w="3336059" h="3336059">
                  <a:moveTo>
                    <a:pt x="0" y="0"/>
                  </a:moveTo>
                  <a:lnTo>
                    <a:pt x="3336059" y="0"/>
                  </a:lnTo>
                  <a:lnTo>
                    <a:pt x="3336059" y="3336059"/>
                  </a:lnTo>
                  <a:lnTo>
                    <a:pt x="0" y="333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FD9071D-3C36-DC6C-E187-557D55B403CE}"/>
              </a:ext>
            </a:extLst>
          </p:cNvPr>
          <p:cNvSpPr txBox="1"/>
          <p:nvPr/>
        </p:nvSpPr>
        <p:spPr>
          <a:xfrm>
            <a:off x="2546531" y="5689373"/>
            <a:ext cx="25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Construction stormwater webinar</a:t>
            </a:r>
          </a:p>
        </p:txBody>
      </p:sp>
    </p:spTree>
    <p:extLst>
      <p:ext uri="{BB962C8B-B14F-4D97-AF65-F5344CB8AC3E}">
        <p14:creationId xmlns:p14="http://schemas.microsoft.com/office/powerpoint/2010/main" val="4195977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3982907"/>
            <a:ext cx="12185011" cy="0"/>
          </a:xfrm>
          <a:prstGeom prst="line">
            <a:avLst/>
          </a:prstGeom>
          <a:ln w="209550" cap="flat">
            <a:solidFill>
              <a:srgbClr val="0E3F75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989" y="0"/>
            <a:ext cx="12192000" cy="3982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4F5E98-0312-41B8-9F52-64C00C3EB505}"/>
              </a:ext>
            </a:extLst>
          </p:cNvPr>
          <p:cNvSpPr txBox="1"/>
          <p:nvPr/>
        </p:nvSpPr>
        <p:spPr>
          <a:xfrm>
            <a:off x="-6989" y="434340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12637"/>
                </a:solidFill>
                <a:latin typeface="+mj-lt"/>
                <a:ea typeface="+mj-ea"/>
                <a:cs typeface="+mj-cs"/>
              </a:rPr>
              <a:t>Hazardous 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1368448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D811D6-6BDA-FC58-A886-632926E1FD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4914019" cy="26719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CF88B-D02E-2EAA-D5CD-A3E8B5E374C5}"/>
              </a:ext>
            </a:extLst>
          </p:cNvPr>
          <p:cNvSpPr txBox="1"/>
          <p:nvPr/>
        </p:nvSpPr>
        <p:spPr>
          <a:xfrm>
            <a:off x="5791200" y="2057400"/>
            <a:ext cx="6172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E3F75"/>
                </a:solidFill>
                <a:latin typeface="Source Sans 3" panose="020B0503030403020204" pitchFamily="34" charset="0"/>
              </a:rPr>
              <a:t>You should not throw anything in the trash until you have determined that it 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72E72D-5802-8A79-51F0-EBFFCD5992E6}"/>
              </a:ext>
            </a:extLst>
          </p:cNvPr>
          <p:cNvSpPr txBox="1"/>
          <p:nvPr/>
        </p:nvSpPr>
        <p:spPr>
          <a:xfrm>
            <a:off x="5791200" y="362706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12637"/>
                </a:solidFill>
              </a:rPr>
              <a:t>NOT hazardous waste</a:t>
            </a:r>
          </a:p>
        </p:txBody>
      </p:sp>
    </p:spTree>
    <p:extLst>
      <p:ext uri="{BB962C8B-B14F-4D97-AF65-F5344CB8AC3E}">
        <p14:creationId xmlns:p14="http://schemas.microsoft.com/office/powerpoint/2010/main" val="32504584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17164-84B9-4EA2-A877-B44C1C11A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476" y="36443"/>
            <a:ext cx="7003524" cy="1143000"/>
          </a:xfrm>
        </p:spPr>
        <p:txBody>
          <a:bodyPr/>
          <a:lstStyle/>
          <a:p>
            <a:r>
              <a:rPr lang="en-US" dirty="0"/>
              <a:t>Waste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7863D-4431-48AC-961A-9284C97E6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391" y="1600200"/>
            <a:ext cx="6781800" cy="4525963"/>
          </a:xfrm>
        </p:spPr>
        <p:txBody>
          <a:bodyPr/>
          <a:lstStyle/>
          <a:p>
            <a:r>
              <a:rPr lang="en-US" dirty="0"/>
              <a:t>Specific requirements for managing hazardous waste</a:t>
            </a:r>
          </a:p>
          <a:p>
            <a:r>
              <a:rPr lang="en-US" dirty="0"/>
              <a:t>Requirements depend on generator category</a:t>
            </a:r>
          </a:p>
          <a:p>
            <a:r>
              <a:rPr lang="en-US" dirty="0"/>
              <a:t>Some wastes have alternate management options</a:t>
            </a:r>
          </a:p>
        </p:txBody>
      </p:sp>
      <p:pic>
        <p:nvPicPr>
          <p:cNvPr id="5" name="Picture 4" descr="A person in a hard hat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75D31497-CB3F-4570-B534-8DF343AEF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884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34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CC64A-7098-4F08-A339-E53EAF6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6858"/>
            <a:ext cx="12192000" cy="1143000"/>
          </a:xfrm>
        </p:spPr>
        <p:txBody>
          <a:bodyPr/>
          <a:lstStyle/>
          <a:p>
            <a:r>
              <a:rPr lang="en-US" dirty="0"/>
              <a:t>Commonly Generated Hazardous Waste</a:t>
            </a:r>
          </a:p>
        </p:txBody>
      </p:sp>
      <p:pic>
        <p:nvPicPr>
          <p:cNvPr id="4" name="Content Placeholder 7" descr="A picture containing indoor&#10;&#10;Description automatically generated">
            <a:extLst>
              <a:ext uri="{FF2B5EF4-FFF2-40B4-BE49-F238E27FC236}">
                <a16:creationId xmlns:a16="http://schemas.microsoft.com/office/drawing/2014/main" id="{03B9D4A8-8E12-2521-2DBD-16D84D709D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" y="1180808"/>
            <a:ext cx="5386388" cy="3581375"/>
          </a:xfrm>
          <a:prstGeom prst="rect">
            <a:avLst/>
          </a:prstGeom>
        </p:spPr>
      </p:pic>
      <p:pic>
        <p:nvPicPr>
          <p:cNvPr id="5" name="Picture 4" descr="haz watse drum">
            <a:extLst>
              <a:ext uri="{FF2B5EF4-FFF2-40B4-BE49-F238E27FC236}">
                <a16:creationId xmlns:a16="http://schemas.microsoft.com/office/drawing/2014/main" id="{F92EEACE-FC07-56EC-56EC-ABA5967B7D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67450" y="1169378"/>
            <a:ext cx="5386387" cy="3581376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00C7954-FB66-FD6A-06FA-85D564058852}"/>
              </a:ext>
            </a:extLst>
          </p:cNvPr>
          <p:cNvSpPr/>
          <p:nvPr/>
        </p:nvSpPr>
        <p:spPr>
          <a:xfrm>
            <a:off x="-224790" y="4826104"/>
            <a:ext cx="12572999" cy="158151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49F4BB-8F82-80AD-C6D5-AEC526F08EA4}"/>
              </a:ext>
            </a:extLst>
          </p:cNvPr>
          <p:cNvSpPr txBox="1"/>
          <p:nvPr/>
        </p:nvSpPr>
        <p:spPr>
          <a:xfrm>
            <a:off x="761999" y="4158425"/>
            <a:ext cx="27974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Spent lamps/bulbs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D23933-F05B-7DBC-0E2C-A4D4EAECA362}"/>
              </a:ext>
            </a:extLst>
          </p:cNvPr>
          <p:cNvSpPr txBox="1"/>
          <p:nvPr/>
        </p:nvSpPr>
        <p:spPr>
          <a:xfrm>
            <a:off x="6477000" y="4158425"/>
            <a:ext cx="3200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Waste paints/solvents</a:t>
            </a:r>
          </a:p>
        </p:txBody>
      </p:sp>
    </p:spTree>
    <p:extLst>
      <p:ext uri="{BB962C8B-B14F-4D97-AF65-F5344CB8AC3E}">
        <p14:creationId xmlns:p14="http://schemas.microsoft.com/office/powerpoint/2010/main" val="36913402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6FE1-87F2-8B9D-BE76-132D8B7E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/>
              <a:t>Commonly Generated Hazardous Waste</a:t>
            </a:r>
          </a:p>
        </p:txBody>
      </p:sp>
      <p:pic>
        <p:nvPicPr>
          <p:cNvPr id="4" name="Picture 3" descr="A picture containing text, office, pile, stack&#10;&#10;Description automatically generated">
            <a:extLst>
              <a:ext uri="{FF2B5EF4-FFF2-40B4-BE49-F238E27FC236}">
                <a16:creationId xmlns:a16="http://schemas.microsoft.com/office/drawing/2014/main" id="{6D2C0B8F-A793-DAA9-A415-6CAB6C69AE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281" y="1552891"/>
            <a:ext cx="4852219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C48FC6-A9FB-CE61-2DFC-CD9CE6E0C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532086"/>
            <a:ext cx="4877619" cy="323407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77A798D-9B15-199D-9F43-6BBFF6A7C57E}"/>
              </a:ext>
            </a:extLst>
          </p:cNvPr>
          <p:cNvSpPr/>
          <p:nvPr/>
        </p:nvSpPr>
        <p:spPr>
          <a:xfrm>
            <a:off x="-224790" y="4826104"/>
            <a:ext cx="12572999" cy="158151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68E300-4F91-C97D-0DE4-14C56AEA6362}"/>
              </a:ext>
            </a:extLst>
          </p:cNvPr>
          <p:cNvSpPr txBox="1"/>
          <p:nvPr/>
        </p:nvSpPr>
        <p:spPr>
          <a:xfrm>
            <a:off x="693406" y="4214114"/>
            <a:ext cx="287527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Spent batteries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C68FE6-5158-7B61-AD34-7714F7EBEBC0}"/>
              </a:ext>
            </a:extLst>
          </p:cNvPr>
          <p:cNvSpPr txBox="1"/>
          <p:nvPr/>
        </p:nvSpPr>
        <p:spPr>
          <a:xfrm>
            <a:off x="6324600" y="4214113"/>
            <a:ext cx="3733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Spent plating solutions</a:t>
            </a:r>
          </a:p>
        </p:txBody>
      </p:sp>
    </p:spTree>
    <p:extLst>
      <p:ext uri="{BB962C8B-B14F-4D97-AF65-F5344CB8AC3E}">
        <p14:creationId xmlns:p14="http://schemas.microsoft.com/office/powerpoint/2010/main" val="53142375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EEC6C-F566-3914-C087-E27430F7F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367"/>
            <a:ext cx="12192000" cy="1143000"/>
          </a:xfrm>
        </p:spPr>
        <p:txBody>
          <a:bodyPr/>
          <a:lstStyle/>
          <a:p>
            <a:r>
              <a:rPr lang="en-US" dirty="0"/>
              <a:t>Alternate Management Standards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8CD2998-2612-EB4B-C588-26528017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503" y="2164080"/>
            <a:ext cx="9495836" cy="4114799"/>
          </a:xfrm>
        </p:spPr>
        <p:txBody>
          <a:bodyPr/>
          <a:lstStyle/>
          <a:p>
            <a:r>
              <a:rPr lang="en-US" dirty="0"/>
              <a:t>Specific hazardous wastes</a:t>
            </a:r>
          </a:p>
          <a:p>
            <a:r>
              <a:rPr lang="en-US" u="sng" dirty="0"/>
              <a:t>Do not count </a:t>
            </a:r>
            <a:r>
              <a:rPr lang="en-US" dirty="0"/>
              <a:t>towards your hazardous waste generator status</a:t>
            </a:r>
          </a:p>
          <a:p>
            <a:r>
              <a:rPr lang="en-US" dirty="0"/>
              <a:t>Waste evaluation </a:t>
            </a:r>
            <a:r>
              <a:rPr lang="en-US" u="sng" dirty="0"/>
              <a:t>not required</a:t>
            </a:r>
          </a:p>
          <a:p>
            <a:r>
              <a:rPr lang="en-US" dirty="0"/>
              <a:t>Encourages recycling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52181-ED5B-3E1E-C79D-385275BC316E}"/>
              </a:ext>
            </a:extLst>
          </p:cNvPr>
          <p:cNvSpPr txBox="1"/>
          <p:nvPr/>
        </p:nvSpPr>
        <p:spPr>
          <a:xfrm>
            <a:off x="438041" y="5113233"/>
            <a:ext cx="11315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59364"/>
                </a:solidFill>
                <a:latin typeface="Source Sans 3" panose="020B0503030403020204" pitchFamily="34" charset="0"/>
              </a:rPr>
              <a:t>Take advantage of UW rules to reduce your regulatory burden</a:t>
            </a:r>
          </a:p>
        </p:txBody>
      </p:sp>
      <p:pic>
        <p:nvPicPr>
          <p:cNvPr id="6" name="Picture 31">
            <a:extLst>
              <a:ext uri="{FF2B5EF4-FFF2-40B4-BE49-F238E27FC236}">
                <a16:creationId xmlns:a16="http://schemas.microsoft.com/office/drawing/2014/main" id="{4042A7A8-9A04-BF3E-561F-52CA070F23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03610" y="2133600"/>
            <a:ext cx="1854155" cy="28971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0E377E-7530-A5F3-EED2-E9BE1D3ADDFB}"/>
              </a:ext>
            </a:extLst>
          </p:cNvPr>
          <p:cNvSpPr txBox="1"/>
          <p:nvPr/>
        </p:nvSpPr>
        <p:spPr>
          <a:xfrm>
            <a:off x="1062348" y="2598003"/>
            <a:ext cx="1536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Universal Waste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F0FA7E-86BD-9692-3EA5-AC1083C873B5}"/>
              </a:ext>
            </a:extLst>
          </p:cNvPr>
          <p:cNvSpPr txBox="1"/>
          <p:nvPr/>
        </p:nvSpPr>
        <p:spPr>
          <a:xfrm>
            <a:off x="3162300" y="1159992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dirty="0">
                <a:solidFill>
                  <a:srgbClr val="759364"/>
                </a:solidFill>
                <a:latin typeface="Source Sans 3" panose="020B0503030403020204" pitchFamily="34" charset="0"/>
              </a:rPr>
              <a:t>Universal Waste</a:t>
            </a:r>
          </a:p>
        </p:txBody>
      </p:sp>
    </p:spTree>
    <p:extLst>
      <p:ext uri="{BB962C8B-B14F-4D97-AF65-F5344CB8AC3E}">
        <p14:creationId xmlns:p14="http://schemas.microsoft.com/office/powerpoint/2010/main" val="729901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D3937-6A9E-41EB-80E1-93EED5D95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Employers Important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C3C1E-6EA4-449D-B244-0A716C3C8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2021"/>
            <a:ext cx="11236959" cy="5082139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endParaRPr lang="en-US" b="0" i="0" u="sng" dirty="0">
              <a:solidFill>
                <a:srgbClr val="4A4A4A"/>
              </a:solidFill>
              <a:effectLst/>
              <a:latin typeface="+mn-lt"/>
            </a:endParaRP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400" b="0" i="0" dirty="0">
                <a:solidFill>
                  <a:srgbClr val="4A4A4A"/>
                </a:solidFill>
                <a:effectLst/>
                <a:latin typeface="+mj-lt"/>
              </a:rPr>
              <a:t>None </a:t>
            </a:r>
            <a:r>
              <a:rPr lang="en-US" dirty="0">
                <a:solidFill>
                  <a:srgbClr val="4A4A4A"/>
                </a:solidFill>
                <a:latin typeface="+mj-lt"/>
              </a:rPr>
              <a:t>coming up</a:t>
            </a:r>
            <a:endParaRPr lang="en-US" sz="3200" b="1" i="0" u="sng" dirty="0">
              <a:solidFill>
                <a:srgbClr val="4A4A4A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8536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erosol Can Left in Hot Vehicle Explodes, Leaving Man with &amp;#39;Life-changing&amp;#39;  Injuries">
            <a:extLst>
              <a:ext uri="{FF2B5EF4-FFF2-40B4-BE49-F238E27FC236}">
                <a16:creationId xmlns:a16="http://schemas.microsoft.com/office/drawing/2014/main" id="{83428C60-5696-C7A4-F0B2-94C686ED3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20" y="10"/>
            <a:ext cx="4003019" cy="33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4748DC-3758-8891-D3C8-27B4137352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7" name="Picture 6" descr="A picture containing text, suitcase, indoor, case&#10;&#10;Description automatically generated">
            <a:extLst>
              <a:ext uri="{FF2B5EF4-FFF2-40B4-BE49-F238E27FC236}">
                <a16:creationId xmlns:a16="http://schemas.microsoft.com/office/drawing/2014/main" id="{5DA83FFD-E24E-B055-19F9-8BD55738DE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8" name="Picture 7" descr="A picture containing blue, indoor&#10;&#10;Description automatically generated">
            <a:extLst>
              <a:ext uri="{FF2B5EF4-FFF2-40B4-BE49-F238E27FC236}">
                <a16:creationId xmlns:a16="http://schemas.microsoft.com/office/drawing/2014/main" id="{61B6CD35-B2D2-C91E-68C1-F32D930374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9B216F-FE52-159C-F448-34EDBEEA0299}"/>
              </a:ext>
            </a:extLst>
          </p:cNvPr>
          <p:cNvSpPr txBox="1"/>
          <p:nvPr/>
        </p:nvSpPr>
        <p:spPr>
          <a:xfrm>
            <a:off x="381000" y="6334770"/>
            <a:ext cx="30670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Waste Lamps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71599E-735B-351F-6BDE-D17F93D4B122}"/>
              </a:ext>
            </a:extLst>
          </p:cNvPr>
          <p:cNvSpPr txBox="1"/>
          <p:nvPr/>
        </p:nvSpPr>
        <p:spPr>
          <a:xfrm>
            <a:off x="4520015" y="6325890"/>
            <a:ext cx="31519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Discarded Batteries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6E6A97-F4F2-3FF4-DB05-D60C0BDCF430}"/>
              </a:ext>
            </a:extLst>
          </p:cNvPr>
          <p:cNvSpPr txBox="1"/>
          <p:nvPr/>
        </p:nvSpPr>
        <p:spPr>
          <a:xfrm>
            <a:off x="8763000" y="6334770"/>
            <a:ext cx="31620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Recalled Pesticides</a:t>
            </a:r>
          </a:p>
        </p:txBody>
      </p:sp>
      <p:pic>
        <p:nvPicPr>
          <p:cNvPr id="1026" name="Picture 2" descr="Mercury-Containing Devices and Demolition | US EPA">
            <a:extLst>
              <a:ext uri="{FF2B5EF4-FFF2-40B4-BE49-F238E27FC236}">
                <a16:creationId xmlns:a16="http://schemas.microsoft.com/office/drawing/2014/main" id="{CCD4C5F0-6773-44EB-A425-F8012017E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3639" y="0"/>
            <a:ext cx="3953680" cy="34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F84328-8B7C-A5D0-6941-D77AD5858145}"/>
              </a:ext>
            </a:extLst>
          </p:cNvPr>
          <p:cNvSpPr txBox="1"/>
          <p:nvPr/>
        </p:nvSpPr>
        <p:spPr>
          <a:xfrm>
            <a:off x="8291955" y="2909068"/>
            <a:ext cx="37970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Mercury-Containing Devices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CA9E9E-250B-ED8A-31CC-09ADBD740259}"/>
              </a:ext>
            </a:extLst>
          </p:cNvPr>
          <p:cNvSpPr txBox="1"/>
          <p:nvPr/>
        </p:nvSpPr>
        <p:spPr>
          <a:xfrm>
            <a:off x="553729" y="2854243"/>
            <a:ext cx="2895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Aerosol Cans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FE2227-B10A-A5BA-94DA-6851A5BC9020}"/>
              </a:ext>
            </a:extLst>
          </p:cNvPr>
          <p:cNvSpPr txBox="1">
            <a:spLocks/>
          </p:cNvSpPr>
          <p:nvPr/>
        </p:nvSpPr>
        <p:spPr>
          <a:xfrm>
            <a:off x="4040226" y="0"/>
            <a:ext cx="4159740" cy="8683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Universal Waste</a:t>
            </a:r>
          </a:p>
        </p:txBody>
      </p:sp>
    </p:spTree>
    <p:extLst>
      <p:ext uri="{BB962C8B-B14F-4D97-AF65-F5344CB8AC3E}">
        <p14:creationId xmlns:p14="http://schemas.microsoft.com/office/powerpoint/2010/main" val="24846193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indoor, can, cluttered&#10;&#10;Description automatically generated">
            <a:extLst>
              <a:ext uri="{FF2B5EF4-FFF2-40B4-BE49-F238E27FC236}">
                <a16:creationId xmlns:a16="http://schemas.microsoft.com/office/drawing/2014/main" id="{2D9031E4-3265-485B-9D65-4880F0A2D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658" y="9897"/>
            <a:ext cx="657419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DE25C0-9B79-4249-A4BC-FBCAF2EA379A}"/>
              </a:ext>
            </a:extLst>
          </p:cNvPr>
          <p:cNvSpPr txBox="1"/>
          <p:nvPr/>
        </p:nvSpPr>
        <p:spPr>
          <a:xfrm>
            <a:off x="85187" y="6292799"/>
            <a:ext cx="380101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Paint/Paint-Related Waste</a:t>
            </a:r>
          </a:p>
        </p:txBody>
      </p:sp>
      <p:pic>
        <p:nvPicPr>
          <p:cNvPr id="2050" name="Picture 2" descr="Antifreeze and car coolant - what is it and where does it go? | The AA">
            <a:extLst>
              <a:ext uri="{FF2B5EF4-FFF2-40B4-BE49-F238E27FC236}">
                <a16:creationId xmlns:a16="http://schemas.microsoft.com/office/drawing/2014/main" id="{E9013D15-3308-5AF3-0E3A-909128097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6975" y="0"/>
            <a:ext cx="5455025" cy="68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1A7E5-C828-4571-86F4-E35BF95A5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2462" y="-12032"/>
            <a:ext cx="6899437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4000" dirty="0"/>
              <a:t>Ohio-Specific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4000" dirty="0"/>
              <a:t>Universal Waste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28AD1A-2335-4B0A-8C1F-C6DF8949847A}"/>
              </a:ext>
            </a:extLst>
          </p:cNvPr>
          <p:cNvSpPr txBox="1"/>
          <p:nvPr/>
        </p:nvSpPr>
        <p:spPr>
          <a:xfrm>
            <a:off x="7010400" y="6292799"/>
            <a:ext cx="26670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Source Sans 3" panose="020B0503030403020204" pitchFamily="34" charset="0"/>
              </a:rPr>
              <a:t>Antifreeze</a:t>
            </a:r>
          </a:p>
        </p:txBody>
      </p:sp>
    </p:spTree>
    <p:extLst>
      <p:ext uri="{BB962C8B-B14F-4D97-AF65-F5344CB8AC3E}">
        <p14:creationId xmlns:p14="http://schemas.microsoft.com/office/powerpoint/2010/main" val="15823100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94CDD-5697-5510-96EA-C52B3BD85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248" y="160336"/>
            <a:ext cx="7745752" cy="1143000"/>
          </a:xfrm>
        </p:spPr>
        <p:txBody>
          <a:bodyPr>
            <a:noAutofit/>
          </a:bodyPr>
          <a:lstStyle/>
          <a:p>
            <a:r>
              <a:rPr lang="en-US" dirty="0"/>
              <a:t>Common Hazardous Waste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77425-0B82-34F2-4107-9602E3954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0" y="1676400"/>
            <a:ext cx="7162800" cy="4525963"/>
          </a:xfrm>
        </p:spPr>
        <p:txBody>
          <a:bodyPr/>
          <a:lstStyle/>
          <a:p>
            <a:r>
              <a:rPr lang="en-US" dirty="0"/>
              <a:t>Not evaluating waste</a:t>
            </a:r>
          </a:p>
          <a:p>
            <a:r>
              <a:rPr lang="en-US" dirty="0"/>
              <a:t>Not knowing your generator category</a:t>
            </a:r>
          </a:p>
          <a:p>
            <a:r>
              <a:rPr lang="en-US" dirty="0"/>
              <a:t>Not managing wastes properly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08463A1-3252-5127-FF69-59DADE3000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443" y="9938"/>
            <a:ext cx="4482692" cy="684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03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03"/>
            <a:ext cx="12191999" cy="1143000"/>
          </a:xfrm>
        </p:spPr>
        <p:txBody>
          <a:bodyPr/>
          <a:lstStyle/>
          <a:p>
            <a:r>
              <a:rPr lang="en-US" dirty="0"/>
              <a:t>Tips To Avoid Hazardous Waste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5BB9A-2BF9-934A-67CF-6A49FDE7B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410" y="4140547"/>
            <a:ext cx="11114189" cy="7280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● </a:t>
            </a:r>
            <a:r>
              <a:rPr lang="en-US" dirty="0"/>
              <a:t>Don’t throw it out unless you have demonstrated it is NOT hazardous waste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zardous Waste Disposal in Columbus, Georgia | Transport and Disposal">
            <a:extLst>
              <a:ext uri="{FF2B5EF4-FFF2-40B4-BE49-F238E27FC236}">
                <a16:creationId xmlns:a16="http://schemas.microsoft.com/office/drawing/2014/main" id="{CF95CBA1-8E47-3750-1022-5E8E8E19B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7307" y="1181802"/>
            <a:ext cx="12441857" cy="25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8B743-C04E-79C8-EB69-E94CC1694D00}"/>
              </a:ext>
            </a:extLst>
          </p:cNvPr>
          <p:cNvSpPr/>
          <p:nvPr/>
        </p:nvSpPr>
        <p:spPr>
          <a:xfrm>
            <a:off x="-97307" y="1181801"/>
            <a:ext cx="12441857" cy="2539051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FA0432-8CEE-76A2-5C9D-12CA14E3C605}"/>
              </a:ext>
            </a:extLst>
          </p:cNvPr>
          <p:cNvSpPr txBox="1">
            <a:spLocks/>
          </p:cNvSpPr>
          <p:nvPr/>
        </p:nvSpPr>
        <p:spPr>
          <a:xfrm>
            <a:off x="544411" y="1823804"/>
            <a:ext cx="110335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THINK BEFORE YOU THROW IT OUT!</a:t>
            </a:r>
          </a:p>
        </p:txBody>
      </p:sp>
    </p:spTree>
    <p:extLst>
      <p:ext uri="{BB962C8B-B14F-4D97-AF65-F5344CB8AC3E}">
        <p14:creationId xmlns:p14="http://schemas.microsoft.com/office/powerpoint/2010/main" val="17529917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03"/>
            <a:ext cx="12191999" cy="1143000"/>
          </a:xfrm>
        </p:spPr>
        <p:txBody>
          <a:bodyPr/>
          <a:lstStyle/>
          <a:p>
            <a:r>
              <a:rPr lang="en-US" dirty="0"/>
              <a:t>Tips To Avoid Hazardous Waste Violations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zardous Waste Disposal in Columbus, Georgia | Transport and Disposal">
            <a:extLst>
              <a:ext uri="{FF2B5EF4-FFF2-40B4-BE49-F238E27FC236}">
                <a16:creationId xmlns:a16="http://schemas.microsoft.com/office/drawing/2014/main" id="{CF95CBA1-8E47-3750-1022-5E8E8E19B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7307" y="1181802"/>
            <a:ext cx="12441857" cy="25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8B743-C04E-79C8-EB69-E94CC1694D00}"/>
              </a:ext>
            </a:extLst>
          </p:cNvPr>
          <p:cNvSpPr/>
          <p:nvPr/>
        </p:nvSpPr>
        <p:spPr>
          <a:xfrm>
            <a:off x="-97307" y="1181802"/>
            <a:ext cx="12441857" cy="2539052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FA0432-8CEE-76A2-5C9D-12CA14E3C605}"/>
              </a:ext>
            </a:extLst>
          </p:cNvPr>
          <p:cNvSpPr txBox="1">
            <a:spLocks/>
          </p:cNvSpPr>
          <p:nvPr/>
        </p:nvSpPr>
        <p:spPr>
          <a:xfrm>
            <a:off x="533400" y="1929714"/>
            <a:ext cx="110335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KNOW YOUR GENERATOR CATEGORY &amp; THE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CATEGORY REQUIREMENTS</a:t>
            </a:r>
          </a:p>
        </p:txBody>
      </p:sp>
    </p:spTree>
    <p:extLst>
      <p:ext uri="{BB962C8B-B14F-4D97-AF65-F5344CB8AC3E}">
        <p14:creationId xmlns:p14="http://schemas.microsoft.com/office/powerpoint/2010/main" val="3828516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362E-8D05-B678-88A3-54E1BE8F7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803"/>
            <a:ext cx="12191999" cy="1143000"/>
          </a:xfrm>
        </p:spPr>
        <p:txBody>
          <a:bodyPr/>
          <a:lstStyle/>
          <a:p>
            <a:r>
              <a:rPr lang="en-US" dirty="0"/>
              <a:t>Tips To Avoid Hazardous Waste Violations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93AF2D-BF65-3EB0-EA48-190B8BD46B87}"/>
              </a:ext>
            </a:extLst>
          </p:cNvPr>
          <p:cNvCxnSpPr>
            <a:cxnSpLocks/>
          </p:cNvCxnSpPr>
          <p:nvPr/>
        </p:nvCxnSpPr>
        <p:spPr>
          <a:xfrm>
            <a:off x="0" y="3962400"/>
            <a:ext cx="12374732" cy="0"/>
          </a:xfrm>
          <a:prstGeom prst="line">
            <a:avLst/>
          </a:prstGeom>
          <a:ln w="28575">
            <a:solidFill>
              <a:srgbClr val="0046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azardous Waste Disposal in Columbus, Georgia | Transport and Disposal">
            <a:extLst>
              <a:ext uri="{FF2B5EF4-FFF2-40B4-BE49-F238E27FC236}">
                <a16:creationId xmlns:a16="http://schemas.microsoft.com/office/drawing/2014/main" id="{CF95CBA1-8E47-3750-1022-5E8E8E19B5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7307" y="1181802"/>
            <a:ext cx="12441857" cy="253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28B743-C04E-79C8-EB69-E94CC1694D00}"/>
              </a:ext>
            </a:extLst>
          </p:cNvPr>
          <p:cNvSpPr/>
          <p:nvPr/>
        </p:nvSpPr>
        <p:spPr>
          <a:xfrm>
            <a:off x="-97307" y="1181801"/>
            <a:ext cx="12441857" cy="2539051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7FA0432-8CEE-76A2-5C9D-12CA14E3C605}"/>
              </a:ext>
            </a:extLst>
          </p:cNvPr>
          <p:cNvSpPr txBox="1">
            <a:spLocks/>
          </p:cNvSpPr>
          <p:nvPr/>
        </p:nvSpPr>
        <p:spPr>
          <a:xfrm>
            <a:off x="544411" y="1823804"/>
            <a:ext cx="110335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3" panose="020B0503030403020204" pitchFamily="34" charset="0"/>
              </a:rPr>
              <a:t>TAKE ADVANTAGE OF UW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83800E-D3DD-8982-9367-53A093BA96AC}"/>
              </a:ext>
            </a:extLst>
          </p:cNvPr>
          <p:cNvSpPr txBox="1"/>
          <p:nvPr/>
        </p:nvSpPr>
        <p:spPr>
          <a:xfrm>
            <a:off x="1717790" y="4390421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759364"/>
                </a:solidFill>
                <a:latin typeface="Source Sans 3" panose="020B0503030403020204" pitchFamily="34" charset="0"/>
              </a:rPr>
              <a:t>UW does not count toward your hazardous waste generator totals</a:t>
            </a:r>
          </a:p>
        </p:txBody>
      </p:sp>
    </p:spTree>
    <p:extLst>
      <p:ext uri="{BB962C8B-B14F-4D97-AF65-F5344CB8AC3E}">
        <p14:creationId xmlns:p14="http://schemas.microsoft.com/office/powerpoint/2010/main" val="36277017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3A24791-495C-AC42-CDBA-9FBCCA035448}"/>
              </a:ext>
            </a:extLst>
          </p:cNvPr>
          <p:cNvSpPr/>
          <p:nvPr/>
        </p:nvSpPr>
        <p:spPr>
          <a:xfrm>
            <a:off x="838200" y="5562600"/>
            <a:ext cx="762000" cy="838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FB85EC-CA56-7006-E660-C537AA2E1C5A}"/>
              </a:ext>
            </a:extLst>
          </p:cNvPr>
          <p:cNvSpPr txBox="1">
            <a:spLocks/>
          </p:cNvSpPr>
          <p:nvPr/>
        </p:nvSpPr>
        <p:spPr>
          <a:xfrm>
            <a:off x="3796321" y="2592984"/>
            <a:ext cx="109728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0E3F75"/>
                </a:solidFill>
                <a:latin typeface="Source Sans 3" panose="020B0503030403020204" pitchFamily="34" charset="0"/>
              </a:rPr>
              <a:t>Need more help?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1C6B47F-C583-175A-76AE-2B348CD5E87A}"/>
              </a:ext>
            </a:extLst>
          </p:cNvPr>
          <p:cNvCxnSpPr/>
          <p:nvPr/>
        </p:nvCxnSpPr>
        <p:spPr>
          <a:xfrm>
            <a:off x="7391400" y="3435626"/>
            <a:ext cx="3657600" cy="0"/>
          </a:xfrm>
          <a:prstGeom prst="line">
            <a:avLst/>
          </a:prstGeom>
          <a:ln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B494A6D-B453-D3EC-76C4-A15A082DB57E}"/>
              </a:ext>
            </a:extLst>
          </p:cNvPr>
          <p:cNvSpPr/>
          <p:nvPr/>
        </p:nvSpPr>
        <p:spPr>
          <a:xfrm>
            <a:off x="1" y="4349132"/>
            <a:ext cx="6236955" cy="2299788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6D8930-F0B9-CFD2-C769-EA23B2A74A8D}"/>
              </a:ext>
            </a:extLst>
          </p:cNvPr>
          <p:cNvSpPr/>
          <p:nvPr/>
        </p:nvSpPr>
        <p:spPr>
          <a:xfrm>
            <a:off x="0" y="-1"/>
            <a:ext cx="6096000" cy="4171477"/>
          </a:xfrm>
          <a:prstGeom prst="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85E8FE-EFDD-E60E-E5BA-BCF9BA7E35F2}"/>
              </a:ext>
            </a:extLst>
          </p:cNvPr>
          <p:cNvSpPr/>
          <p:nvPr/>
        </p:nvSpPr>
        <p:spPr>
          <a:xfrm>
            <a:off x="152400" y="4432005"/>
            <a:ext cx="5904126" cy="1987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35E624-220B-8128-FBB5-449D210526FF}"/>
              </a:ext>
            </a:extLst>
          </p:cNvPr>
          <p:cNvSpPr/>
          <p:nvPr/>
        </p:nvSpPr>
        <p:spPr>
          <a:xfrm>
            <a:off x="323186" y="4480630"/>
            <a:ext cx="1001000" cy="905301"/>
          </a:xfrm>
          <a:prstGeom prst="rect">
            <a:avLst/>
          </a:prstGeom>
          <a:solidFill>
            <a:srgbClr val="0E3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an wearing hard hat">
            <a:extLst>
              <a:ext uri="{FF2B5EF4-FFF2-40B4-BE49-F238E27FC236}">
                <a16:creationId xmlns:a16="http://schemas.microsoft.com/office/drawing/2014/main" id="{A5D7BD52-08E3-693E-102C-FCD9E01E2A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42" y="260528"/>
            <a:ext cx="5592915" cy="3728610"/>
          </a:xfrm>
          <a:prstGeom prst="rect">
            <a:avLst/>
          </a:prstGeom>
        </p:spPr>
      </p:pic>
      <p:grpSp>
        <p:nvGrpSpPr>
          <p:cNvPr id="2" name="Group 13">
            <a:extLst>
              <a:ext uri="{FF2B5EF4-FFF2-40B4-BE49-F238E27FC236}">
                <a16:creationId xmlns:a16="http://schemas.microsoft.com/office/drawing/2014/main" id="{7C4CF43D-2ACB-188E-F654-A26C560E6F1E}"/>
              </a:ext>
            </a:extLst>
          </p:cNvPr>
          <p:cNvGrpSpPr/>
          <p:nvPr/>
        </p:nvGrpSpPr>
        <p:grpSpPr>
          <a:xfrm>
            <a:off x="404586" y="4501818"/>
            <a:ext cx="838200" cy="838200"/>
            <a:chOff x="0" y="0"/>
            <a:chExt cx="2932243" cy="2932243"/>
          </a:xfrm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7A9F781A-B3E6-6081-1A1A-194165BEADAE}"/>
                </a:ext>
              </a:extLst>
            </p:cNvPr>
            <p:cNvSpPr/>
            <p:nvPr/>
          </p:nvSpPr>
          <p:spPr>
            <a:xfrm>
              <a:off x="0" y="0"/>
              <a:ext cx="2932243" cy="2932243"/>
            </a:xfrm>
            <a:custGeom>
              <a:avLst/>
              <a:gdLst/>
              <a:ahLst/>
              <a:cxnLst/>
              <a:rect l="l" t="t" r="r" b="b"/>
              <a:pathLst>
                <a:path w="2932243" h="2932243">
                  <a:moveTo>
                    <a:pt x="0" y="0"/>
                  </a:moveTo>
                  <a:lnTo>
                    <a:pt x="2932243" y="0"/>
                  </a:lnTo>
                  <a:lnTo>
                    <a:pt x="2932243" y="2932243"/>
                  </a:lnTo>
                  <a:lnTo>
                    <a:pt x="0" y="293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A0172BE-0481-D2A4-7925-050CA1BFFD80}"/>
              </a:ext>
            </a:extLst>
          </p:cNvPr>
          <p:cNvSpPr txBox="1"/>
          <p:nvPr/>
        </p:nvSpPr>
        <p:spPr>
          <a:xfrm>
            <a:off x="1552786" y="4623932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Haz. Waste Generator Guidance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62605E-83BB-3512-1224-B67ED2EB26CE}"/>
              </a:ext>
            </a:extLst>
          </p:cNvPr>
          <p:cNvSpPr/>
          <p:nvPr/>
        </p:nvSpPr>
        <p:spPr>
          <a:xfrm>
            <a:off x="337700" y="5434556"/>
            <a:ext cx="1001000" cy="905301"/>
          </a:xfrm>
          <a:prstGeom prst="rect">
            <a:avLst/>
          </a:prstGeom>
          <a:solidFill>
            <a:srgbClr val="0E3F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6">
            <a:extLst>
              <a:ext uri="{FF2B5EF4-FFF2-40B4-BE49-F238E27FC236}">
                <a16:creationId xmlns:a16="http://schemas.microsoft.com/office/drawing/2014/main" id="{24741281-F9B2-FBD8-0F2D-0C0F289057D9}"/>
              </a:ext>
            </a:extLst>
          </p:cNvPr>
          <p:cNvGrpSpPr/>
          <p:nvPr/>
        </p:nvGrpSpPr>
        <p:grpSpPr>
          <a:xfrm>
            <a:off x="424543" y="5447943"/>
            <a:ext cx="827314" cy="827314"/>
            <a:chOff x="0" y="0"/>
            <a:chExt cx="2932243" cy="2932243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5196BC59-3D4D-8963-5C0F-7CBB243D2531}"/>
                </a:ext>
              </a:extLst>
            </p:cNvPr>
            <p:cNvSpPr/>
            <p:nvPr/>
          </p:nvSpPr>
          <p:spPr>
            <a:xfrm>
              <a:off x="0" y="0"/>
              <a:ext cx="2932243" cy="2932243"/>
            </a:xfrm>
            <a:custGeom>
              <a:avLst/>
              <a:gdLst/>
              <a:ahLst/>
              <a:cxnLst/>
              <a:rect l="l" t="t" r="r" b="b"/>
              <a:pathLst>
                <a:path w="2932243" h="2932243">
                  <a:moveTo>
                    <a:pt x="0" y="0"/>
                  </a:moveTo>
                  <a:lnTo>
                    <a:pt x="2932243" y="0"/>
                  </a:lnTo>
                  <a:lnTo>
                    <a:pt x="2932243" y="2932243"/>
                  </a:lnTo>
                  <a:lnTo>
                    <a:pt x="0" y="29322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5DE8FF0-18FE-EF78-B77B-295D339C14F2}"/>
              </a:ext>
            </a:extLst>
          </p:cNvPr>
          <p:cNvSpPr txBox="1"/>
          <p:nvPr/>
        </p:nvSpPr>
        <p:spPr>
          <a:xfrm>
            <a:off x="1575020" y="5533638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Haz. Waste 101 Webinar</a:t>
            </a:r>
          </a:p>
        </p:txBody>
      </p:sp>
    </p:spTree>
    <p:extLst>
      <p:ext uri="{BB962C8B-B14F-4D97-AF65-F5344CB8AC3E}">
        <p14:creationId xmlns:p14="http://schemas.microsoft.com/office/powerpoint/2010/main" val="864459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" y="1352550"/>
            <a:ext cx="7117492" cy="54864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711E683-A7AF-AEF6-4527-B3CA0298EA0F}"/>
              </a:ext>
            </a:extLst>
          </p:cNvPr>
          <p:cNvSpPr txBox="1">
            <a:spLocks/>
          </p:cNvSpPr>
          <p:nvPr/>
        </p:nvSpPr>
        <p:spPr>
          <a:xfrm>
            <a:off x="15240" y="381000"/>
            <a:ext cx="121615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12637"/>
                </a:solidFill>
                <a:latin typeface="Source Sans 3" panose="020B0503030403020204" pitchFamily="34" charset="0"/>
              </a:rPr>
              <a:t>Navigating Environmental Regulations </a:t>
            </a:r>
            <a:br>
              <a:rPr lang="en-US" dirty="0">
                <a:solidFill>
                  <a:srgbClr val="C12637"/>
                </a:solidFill>
                <a:latin typeface="Source Sans 3" panose="020B0503030403020204" pitchFamily="34" charset="0"/>
              </a:rPr>
            </a:br>
            <a:r>
              <a:rPr lang="en-US" dirty="0">
                <a:solidFill>
                  <a:srgbClr val="C12637"/>
                </a:solidFill>
                <a:latin typeface="Source Sans 3" panose="020B0503030403020204" pitchFamily="34" charset="0"/>
              </a:rPr>
              <a:t>Can Be Complex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CE6638-2CF8-382C-5FCE-B7F03AC7B1EE}"/>
              </a:ext>
            </a:extLst>
          </p:cNvPr>
          <p:cNvSpPr txBox="1"/>
          <p:nvPr/>
        </p:nvSpPr>
        <p:spPr>
          <a:xfrm>
            <a:off x="5486400" y="3326309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E3F75"/>
                </a:solidFill>
                <a:latin typeface="Source Sans 3" panose="020B0503030403020204" pitchFamily="34" charset="0"/>
                <a:ea typeface="+mj-ea"/>
                <a:cs typeface="+mj-cs"/>
              </a:rPr>
              <a:t>OCAPP can help!</a:t>
            </a:r>
          </a:p>
        </p:txBody>
      </p:sp>
    </p:spTree>
    <p:extLst>
      <p:ext uri="{BB962C8B-B14F-4D97-AF65-F5344CB8AC3E}">
        <p14:creationId xmlns:p14="http://schemas.microsoft.com/office/powerpoint/2010/main" val="30904140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60" y="1124474"/>
            <a:ext cx="12192000" cy="304800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4199310"/>
            <a:ext cx="12192000" cy="115643"/>
            <a:chOff x="0" y="0"/>
            <a:chExt cx="4816593" cy="456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5686"/>
            </a:xfrm>
            <a:custGeom>
              <a:avLst/>
              <a:gdLst/>
              <a:ahLst/>
              <a:cxnLst/>
              <a:rect l="l" t="t" r="r" b="b"/>
              <a:pathLst>
                <a:path w="4816592" h="45686">
                  <a:moveTo>
                    <a:pt x="0" y="0"/>
                  </a:moveTo>
                  <a:lnTo>
                    <a:pt x="4816592" y="0"/>
                  </a:lnTo>
                  <a:lnTo>
                    <a:pt x="4816592" y="45686"/>
                  </a:lnTo>
                  <a:lnTo>
                    <a:pt x="0" y="45686"/>
                  </a:lnTo>
                  <a:close/>
                </a:path>
              </a:pathLst>
            </a:custGeom>
            <a:solidFill>
              <a:srgbClr val="0E3F7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866"/>
                </a:lnSpc>
              </a:pPr>
              <a:endParaRPr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63E4DC1-CBEB-4E5C-0D49-CCEAA6731519}"/>
              </a:ext>
            </a:extLst>
          </p:cNvPr>
          <p:cNvSpPr txBox="1">
            <a:spLocks/>
          </p:cNvSpPr>
          <p:nvPr/>
        </p:nvSpPr>
        <p:spPr>
          <a:xfrm>
            <a:off x="489778" y="4389492"/>
            <a:ext cx="11098143" cy="588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0" dirty="0">
                <a:solidFill>
                  <a:srgbClr val="0E3F75"/>
                </a:solidFill>
                <a:latin typeface="Source Sans 3" panose="020B0503030403020204" pitchFamily="34" charset="0"/>
              </a:rPr>
              <a:t>Office of Compliance Assistance and Pollution Prevention (OCAPP)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194A72-F0AF-0A3C-ADC7-4604DF25B33D}"/>
              </a:ext>
            </a:extLst>
          </p:cNvPr>
          <p:cNvSpPr txBox="1">
            <a:spLocks/>
          </p:cNvSpPr>
          <p:nvPr/>
        </p:nvSpPr>
        <p:spPr>
          <a:xfrm>
            <a:off x="0" y="228600"/>
            <a:ext cx="12180940" cy="86903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46AD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C12637"/>
                </a:solidFill>
                <a:latin typeface="Source Sans 3" panose="020B0503030403020204" pitchFamily="34" charset="0"/>
              </a:rPr>
              <a:t>We Can Help</a:t>
            </a:r>
          </a:p>
        </p:txBody>
      </p:sp>
    </p:spTree>
    <p:extLst>
      <p:ext uri="{BB962C8B-B14F-4D97-AF65-F5344CB8AC3E}">
        <p14:creationId xmlns:p14="http://schemas.microsoft.com/office/powerpoint/2010/main" val="17740401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6200" y="2977445"/>
            <a:ext cx="12039600" cy="410367"/>
          </a:xfrm>
          <a:custGeom>
            <a:avLst/>
            <a:gdLst/>
            <a:ahLst/>
            <a:cxnLst/>
            <a:rect l="l" t="t" r="r" b="b"/>
            <a:pathLst>
              <a:path w="4671863" h="162120">
                <a:moveTo>
                  <a:pt x="0" y="0"/>
                </a:moveTo>
                <a:lnTo>
                  <a:pt x="4671863" y="0"/>
                </a:lnTo>
                <a:lnTo>
                  <a:pt x="4671863" y="162120"/>
                </a:lnTo>
                <a:lnTo>
                  <a:pt x="0" y="162120"/>
                </a:lnTo>
                <a:close/>
              </a:path>
            </a:pathLst>
          </a:custGeom>
          <a:solidFill>
            <a:srgbClr val="0E3F75"/>
          </a:solidFill>
        </p:spPr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23657" y="1404371"/>
            <a:ext cx="3147217" cy="3147205"/>
            <a:chOff x="0" y="0"/>
            <a:chExt cx="6350025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8701990" y="1404371"/>
            <a:ext cx="3147217" cy="3147205"/>
            <a:chOff x="0" y="0"/>
            <a:chExt cx="6350025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523657" y="4551575"/>
            <a:ext cx="3146425" cy="2057400"/>
            <a:chOff x="0" y="0"/>
            <a:chExt cx="1243032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43032" cy="812800"/>
            </a:xfrm>
            <a:custGeom>
              <a:avLst/>
              <a:gdLst/>
              <a:ahLst/>
              <a:cxnLst/>
              <a:rect l="l" t="t" r="r" b="b"/>
              <a:pathLst>
                <a:path w="1243032" h="812800">
                  <a:moveTo>
                    <a:pt x="0" y="0"/>
                  </a:moveTo>
                  <a:lnTo>
                    <a:pt x="1243032" y="0"/>
                  </a:lnTo>
                  <a:lnTo>
                    <a:pt x="124303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3F7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523657" y="4551576"/>
            <a:ext cx="1184813" cy="1275707"/>
          </a:xfrm>
          <a:custGeom>
            <a:avLst/>
            <a:gdLst/>
            <a:ahLst/>
            <a:cxnLst/>
            <a:rect l="l" t="t" r="r" b="b"/>
            <a:pathLst>
              <a:path w="1777220" h="1913561">
                <a:moveTo>
                  <a:pt x="0" y="0"/>
                </a:moveTo>
                <a:lnTo>
                  <a:pt x="1777220" y="0"/>
                </a:lnTo>
                <a:lnTo>
                  <a:pt x="1777220" y="1913561"/>
                </a:lnTo>
                <a:lnTo>
                  <a:pt x="0" y="19135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66719" y="4955468"/>
            <a:ext cx="3036765" cy="113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000" dirty="0">
                <a:solidFill>
                  <a:srgbClr val="FFFFFF"/>
                </a:solidFill>
                <a:latin typeface="Source Sans 3" panose="020B0503030403020204" pitchFamily="34" charset="0"/>
              </a:rPr>
              <a:t>Non-regulatory</a:t>
            </a:r>
          </a:p>
          <a:p>
            <a:pPr algn="ctr">
              <a:lnSpc>
                <a:spcPts val="2987"/>
              </a:lnSpc>
            </a:pPr>
            <a:r>
              <a:rPr lang="en-US" sz="2000" dirty="0">
                <a:solidFill>
                  <a:srgbClr val="FFFFFF"/>
                </a:solidFill>
                <a:latin typeface="Source Sans 3" panose="020B0503030403020204" pitchFamily="34" charset="0"/>
              </a:rPr>
              <a:t>Confidential Program</a:t>
            </a:r>
          </a:p>
          <a:p>
            <a:pPr algn="ctr">
              <a:lnSpc>
                <a:spcPts val="2987"/>
              </a:lnSpc>
            </a:pPr>
            <a:r>
              <a:rPr lang="en-US" sz="2133" dirty="0">
                <a:solidFill>
                  <a:srgbClr val="FFFFFF"/>
                </a:solidFill>
                <a:latin typeface="Source Sans 3" panose="020B0503030403020204" pitchFamily="34" charset="0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272477"/>
            <a:ext cx="12192000" cy="7521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04"/>
              </a:lnSpc>
            </a:pPr>
            <a:r>
              <a:rPr lang="en-US" sz="5136" b="1" dirty="0">
                <a:solidFill>
                  <a:srgbClr val="C12637"/>
                </a:solidFill>
                <a:latin typeface="Source Sans 3" panose="020B0503030403020204" pitchFamily="34" charset="0"/>
              </a:rPr>
              <a:t>What is OCAPP?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614415" y="4519706"/>
            <a:ext cx="3146425" cy="2057400"/>
            <a:chOff x="0" y="0"/>
            <a:chExt cx="1243032" cy="812800"/>
          </a:xfrm>
          <a:solidFill>
            <a:srgbClr val="759364"/>
          </a:solidFill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43032" cy="812800"/>
            </a:xfrm>
            <a:custGeom>
              <a:avLst/>
              <a:gdLst/>
              <a:ahLst/>
              <a:cxnLst/>
              <a:rect l="l" t="t" r="r" b="b"/>
              <a:pathLst>
                <a:path w="1243032" h="812800">
                  <a:moveTo>
                    <a:pt x="0" y="0"/>
                  </a:moveTo>
                  <a:lnTo>
                    <a:pt x="1243032" y="0"/>
                  </a:lnTo>
                  <a:lnTo>
                    <a:pt x="124303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4625975" y="4551576"/>
            <a:ext cx="1184813" cy="1275707"/>
          </a:xfrm>
          <a:custGeom>
            <a:avLst/>
            <a:gdLst/>
            <a:ahLst/>
            <a:cxnLst/>
            <a:rect l="l" t="t" r="r" b="b"/>
            <a:pathLst>
              <a:path w="1777220" h="1913561">
                <a:moveTo>
                  <a:pt x="0" y="0"/>
                </a:moveTo>
                <a:lnTo>
                  <a:pt x="1777220" y="0"/>
                </a:lnTo>
                <a:lnTo>
                  <a:pt x="1777220" y="1913561"/>
                </a:lnTo>
                <a:lnTo>
                  <a:pt x="0" y="19135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8720847" y="4551575"/>
            <a:ext cx="3146425" cy="2057400"/>
            <a:chOff x="0" y="0"/>
            <a:chExt cx="1243032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43032" cy="812800"/>
            </a:xfrm>
            <a:custGeom>
              <a:avLst/>
              <a:gdLst/>
              <a:ahLst/>
              <a:cxnLst/>
              <a:rect l="l" t="t" r="r" b="b"/>
              <a:pathLst>
                <a:path w="1243032" h="812800">
                  <a:moveTo>
                    <a:pt x="0" y="0"/>
                  </a:moveTo>
                  <a:lnTo>
                    <a:pt x="1243032" y="0"/>
                  </a:lnTo>
                  <a:lnTo>
                    <a:pt x="124303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E3F75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8705069" y="4551576"/>
            <a:ext cx="1184813" cy="1275707"/>
          </a:xfrm>
          <a:custGeom>
            <a:avLst/>
            <a:gdLst/>
            <a:ahLst/>
            <a:cxnLst/>
            <a:rect l="l" t="t" r="r" b="b"/>
            <a:pathLst>
              <a:path w="1777220" h="1913561">
                <a:moveTo>
                  <a:pt x="0" y="0"/>
                </a:moveTo>
                <a:lnTo>
                  <a:pt x="1777220" y="0"/>
                </a:lnTo>
                <a:lnTo>
                  <a:pt x="1777220" y="1913561"/>
                </a:lnTo>
                <a:lnTo>
                  <a:pt x="0" y="1913561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4680408" y="5081951"/>
            <a:ext cx="3036765" cy="1139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sz="2000" dirty="0">
                <a:solidFill>
                  <a:srgbClr val="FFFFFF"/>
                </a:solidFill>
                <a:latin typeface="Source Sans 3" panose="020B0503030403020204" pitchFamily="34" charset="0"/>
              </a:rPr>
              <a:t>We are a </a:t>
            </a:r>
            <a:br>
              <a:rPr lang="en-US" sz="2000" dirty="0">
                <a:solidFill>
                  <a:srgbClr val="FFFFFF"/>
                </a:solidFill>
                <a:latin typeface="Source Sans 3" panose="020B0503030403020204" pitchFamily="34" charset="0"/>
              </a:rPr>
            </a:br>
            <a:r>
              <a:rPr lang="en-US" sz="2000" dirty="0">
                <a:solidFill>
                  <a:srgbClr val="FFFFFF"/>
                </a:solidFill>
                <a:latin typeface="Source Sans 3" panose="020B0503030403020204" pitchFamily="34" charset="0"/>
              </a:rPr>
              <a:t>“One-Stop Shop”</a:t>
            </a:r>
          </a:p>
          <a:p>
            <a:pPr algn="ctr">
              <a:lnSpc>
                <a:spcPts val="2987"/>
              </a:lnSpc>
            </a:pPr>
            <a:r>
              <a:rPr lang="en-US" sz="2000" dirty="0">
                <a:solidFill>
                  <a:srgbClr val="FFFFFF"/>
                </a:solidFill>
                <a:latin typeface="Source Sans 3" panose="020B0503030403020204" pitchFamily="34" charset="0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651472" y="4882441"/>
            <a:ext cx="3540528" cy="19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dirty="0">
                <a:solidFill>
                  <a:srgbClr val="FFFFFF"/>
                </a:solidFill>
                <a:latin typeface="Source Sans 3" panose="020B0503030403020204" pitchFamily="34" charset="0"/>
              </a:rPr>
              <a:t>Help Business/Communities:</a:t>
            </a:r>
          </a:p>
          <a:p>
            <a:pPr algn="ctr">
              <a:lnSpc>
                <a:spcPts val="2987"/>
              </a:lnSpc>
            </a:pPr>
            <a:r>
              <a:rPr lang="en-US" dirty="0">
                <a:solidFill>
                  <a:srgbClr val="FFFFFF"/>
                </a:solidFill>
                <a:latin typeface="Source Sans 3" panose="020B0503030403020204" pitchFamily="34" charset="0"/>
              </a:rPr>
              <a:t>-Achieve Compliance</a:t>
            </a:r>
          </a:p>
          <a:p>
            <a:pPr algn="ctr">
              <a:lnSpc>
                <a:spcPts val="2987"/>
              </a:lnSpc>
            </a:pPr>
            <a:r>
              <a:rPr lang="en-US" dirty="0">
                <a:solidFill>
                  <a:srgbClr val="FFFFFF"/>
                </a:solidFill>
                <a:latin typeface="Source Sans 3" panose="020B0503030403020204" pitchFamily="34" charset="0"/>
              </a:rPr>
              <a:t>-Reduce Waste</a:t>
            </a:r>
          </a:p>
          <a:p>
            <a:pPr algn="ctr">
              <a:lnSpc>
                <a:spcPts val="2987"/>
              </a:lnSpc>
            </a:pPr>
            <a:r>
              <a:rPr lang="en-US" dirty="0">
                <a:solidFill>
                  <a:srgbClr val="FFFFFF"/>
                </a:solidFill>
                <a:latin typeface="Source Sans 3" panose="020B0503030403020204" pitchFamily="34" charset="0"/>
              </a:rPr>
              <a:t>-Prevent Pollution</a:t>
            </a:r>
          </a:p>
          <a:p>
            <a:pPr algn="ctr">
              <a:lnSpc>
                <a:spcPts val="2987"/>
              </a:lnSpc>
            </a:pPr>
            <a:r>
              <a:rPr lang="en-US" sz="2000" dirty="0">
                <a:solidFill>
                  <a:srgbClr val="FFFFFF"/>
                </a:solidFill>
                <a:latin typeface="Source Sans 3" panose="020B0503030403020204" pitchFamily="34" charset="0"/>
              </a:rPr>
              <a:t> </a:t>
            </a: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625183" y="1404371"/>
            <a:ext cx="3147217" cy="3147205"/>
            <a:chOff x="0" y="0"/>
            <a:chExt cx="6350025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26" cy="6350000"/>
            </a:xfrm>
            <a:custGeom>
              <a:avLst/>
              <a:gdLst/>
              <a:ahLst/>
              <a:cxnLst/>
              <a:rect l="l" t="t" r="r" b="b"/>
              <a:pathLst>
                <a:path w="6350026" h="6350000">
                  <a:moveTo>
                    <a:pt x="0" y="0"/>
                  </a:moveTo>
                  <a:lnTo>
                    <a:pt x="6350026" y="0"/>
                  </a:lnTo>
                  <a:lnTo>
                    <a:pt x="6350026" y="6350000"/>
                  </a:lnTo>
                  <a:lnTo>
                    <a:pt x="0" y="635000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77494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EECD-9EEC-476B-A8D0-CEBB8D5A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28" y="554942"/>
            <a:ext cx="10446590" cy="12801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NEW!!!!!    BWC Grants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CF98-EB6E-4AFB-8B31-D84633DCE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528" y="1422401"/>
            <a:ext cx="10986721" cy="508974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effectLst/>
                <a:latin typeface="+mj-lt"/>
                <a:ea typeface="Calibri" panose="020F0502020204030204" pitchFamily="34" charset="0"/>
              </a:rPr>
              <a:t>1,000 safety grant applications of all types for over $20.5 million were approved!</a:t>
            </a:r>
          </a:p>
          <a:p>
            <a:pPr marL="0" indent="0">
              <a:buNone/>
            </a:pPr>
            <a:endParaRPr lang="en-US" sz="2400" b="1" dirty="0">
              <a:latin typeface="+mj-lt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The Firefighter Exposure to Environmental Elements Grant (FEEEG) will now be on a 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three-year eligibility cycle 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with dryers and PPE cleaners now being additional eligible items.  Eligible employers will be able to apply for up to $15,000 every three years. </a:t>
            </a:r>
            <a:r>
              <a:rPr lang="en-US" sz="2000" dirty="0">
                <a:highlight>
                  <a:srgbClr val="FFFF00"/>
                </a:highlight>
                <a:latin typeface="+mj-lt"/>
                <a:ea typeface="Calibri" panose="020F0502020204030204" pitchFamily="34" charset="0"/>
              </a:rPr>
              <a:t>Volunteer Fire depts. can apply for turnout gear.</a:t>
            </a:r>
          </a:p>
          <a:p>
            <a:pPr marL="0" marR="0" lvl="0" indent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effectLst/>
              <a:highlight>
                <a:srgbClr val="FFFF00"/>
              </a:highlight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The School Safety and Security Grant (SSSG) will now be on a 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</a:rPr>
              <a:t>three-year eligibility cycle. 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Eligible employers will be able to apply for up to $40,000 every three years.</a:t>
            </a:r>
          </a:p>
          <a:p>
            <a:pPr marL="0" marR="0" lv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+mj-lt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The Employer working with Person with Developmental Disabilities (EWPDD) grant and Workplace Wellness Grant programs have phased out due to decreasing enrollment.    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49403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769729-D5C1-ACDD-8884-12BDB6FB7663}"/>
              </a:ext>
            </a:extLst>
          </p:cNvPr>
          <p:cNvGrpSpPr/>
          <p:nvPr/>
        </p:nvGrpSpPr>
        <p:grpSpPr>
          <a:xfrm>
            <a:off x="457200" y="276984"/>
            <a:ext cx="4916295" cy="6513876"/>
            <a:chOff x="539612" y="183945"/>
            <a:chExt cx="4916295" cy="651387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6B194585-DF63-C837-DE86-B0697198EF46}"/>
                </a:ext>
              </a:extLst>
            </p:cNvPr>
            <p:cNvSpPr/>
            <p:nvPr/>
          </p:nvSpPr>
          <p:spPr>
            <a:xfrm rot="5400000">
              <a:off x="804354" y="-24797"/>
              <a:ext cx="3655547" cy="4073032"/>
            </a:xfrm>
            <a:custGeom>
              <a:avLst/>
              <a:gdLst/>
              <a:ahLst/>
              <a:cxnLst/>
              <a:rect l="l" t="t" r="r" b="b"/>
              <a:pathLst>
                <a:path w="5483320" h="6109548">
                  <a:moveTo>
                    <a:pt x="0" y="0"/>
                  </a:moveTo>
                  <a:lnTo>
                    <a:pt x="5483319" y="0"/>
                  </a:lnTo>
                  <a:lnTo>
                    <a:pt x="5483319" y="6109549"/>
                  </a:lnTo>
                  <a:lnTo>
                    <a:pt x="0" y="61095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71FA9D3-3EED-2B28-FEA8-1BB5B49F605B}"/>
                </a:ext>
              </a:extLst>
            </p:cNvPr>
            <p:cNvSpPr/>
            <p:nvPr/>
          </p:nvSpPr>
          <p:spPr>
            <a:xfrm rot="14546793">
              <a:off x="2653395" y="3528393"/>
              <a:ext cx="2824595" cy="1903071"/>
            </a:xfrm>
            <a:custGeom>
              <a:avLst/>
              <a:gdLst/>
              <a:ahLst/>
              <a:cxnLst/>
              <a:rect l="l" t="t" r="r" b="b"/>
              <a:pathLst>
                <a:path w="4236892" h="2854606">
                  <a:moveTo>
                    <a:pt x="0" y="0"/>
                  </a:moveTo>
                  <a:lnTo>
                    <a:pt x="4236892" y="0"/>
                  </a:lnTo>
                  <a:lnTo>
                    <a:pt x="4236892" y="2854606"/>
                  </a:lnTo>
                  <a:lnTo>
                    <a:pt x="0" y="28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4982CA4-B0E0-A50E-8AB2-6E97946C25E6}"/>
                </a:ext>
              </a:extLst>
            </p:cNvPr>
            <p:cNvSpPr/>
            <p:nvPr/>
          </p:nvSpPr>
          <p:spPr>
            <a:xfrm rot="-4127536">
              <a:off x="78850" y="3650013"/>
              <a:ext cx="2824595" cy="1903071"/>
            </a:xfrm>
            <a:custGeom>
              <a:avLst/>
              <a:gdLst/>
              <a:ahLst/>
              <a:cxnLst/>
              <a:rect l="l" t="t" r="r" b="b"/>
              <a:pathLst>
                <a:path w="4236892" h="2854606">
                  <a:moveTo>
                    <a:pt x="0" y="0"/>
                  </a:moveTo>
                  <a:lnTo>
                    <a:pt x="4236892" y="0"/>
                  </a:lnTo>
                  <a:lnTo>
                    <a:pt x="4236892" y="2854606"/>
                  </a:lnTo>
                  <a:lnTo>
                    <a:pt x="0" y="28546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63696E-420C-F439-50D3-1C4D79200D21}"/>
                </a:ext>
              </a:extLst>
            </p:cNvPr>
            <p:cNvSpPr/>
            <p:nvPr/>
          </p:nvSpPr>
          <p:spPr>
            <a:xfrm rot="5400000">
              <a:off x="1491148" y="1082725"/>
              <a:ext cx="2228287" cy="2228287"/>
            </a:xfrm>
            <a:custGeom>
              <a:avLst/>
              <a:gdLst/>
              <a:ahLst/>
              <a:cxnLst/>
              <a:rect l="l" t="t" r="r" b="b"/>
              <a:pathLst>
                <a:path w="3342431" h="3342431">
                  <a:moveTo>
                    <a:pt x="0" y="0"/>
                  </a:moveTo>
                  <a:lnTo>
                    <a:pt x="3342431" y="0"/>
                  </a:lnTo>
                  <a:lnTo>
                    <a:pt x="3342431" y="3342430"/>
                  </a:lnTo>
                  <a:lnTo>
                    <a:pt x="0" y="33424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A43F0437-8983-37CA-8CC7-33E59366DA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4067" y="4307416"/>
              <a:ext cx="1520422" cy="1520416"/>
              <a:chOff x="0" y="0"/>
              <a:chExt cx="6350000" cy="6349975"/>
            </a:xfrm>
          </p:grpSpPr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01503350-87E5-9599-9E28-0F2D259E37C9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 dpi="0" rotWithShape="1">
                <a:blip r:embed="rId7" cstate="email">
                  <a:alphaModFix amt="83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</p:sp>
        </p:grpSp>
        <p:grpSp>
          <p:nvGrpSpPr>
            <p:cNvPr id="9" name="Group 10">
              <a:extLst>
                <a:ext uri="{FF2B5EF4-FFF2-40B4-BE49-F238E27FC236}">
                  <a16:creationId xmlns:a16="http://schemas.microsoft.com/office/drawing/2014/main" id="{1AFDF45C-E83D-0507-3A8A-B7811F4E223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08778" y="4161339"/>
              <a:ext cx="1520422" cy="1520416"/>
              <a:chOff x="0" y="0"/>
              <a:chExt cx="6350000" cy="6349975"/>
            </a:xfrm>
          </p:grpSpPr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9EDB7B00-232E-6CA3-B1F2-194375267D3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 dpi="0" rotWithShape="1">
                <a:blip r:embed="rId8" cstate="email">
                  <a:alphaModFix amt="83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a:blipFill>
            </p:spPr>
          </p:sp>
        </p:grpSp>
        <p:sp>
          <p:nvSpPr>
            <p:cNvPr id="10" name="TextBox 13">
              <a:extLst>
                <a:ext uri="{FF2B5EF4-FFF2-40B4-BE49-F238E27FC236}">
                  <a16:creationId xmlns:a16="http://schemas.microsoft.com/office/drawing/2014/main" id="{14C716EB-B8EF-D310-D060-9FC39EB737AF}"/>
                </a:ext>
              </a:extLst>
            </p:cNvPr>
            <p:cNvSpPr txBox="1"/>
            <p:nvPr/>
          </p:nvSpPr>
          <p:spPr>
            <a:xfrm>
              <a:off x="668439" y="4538814"/>
              <a:ext cx="1280708" cy="7654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3200" dirty="0">
                  <a:solidFill>
                    <a:schemeClr val="bg1"/>
                  </a:solidFill>
                  <a:latin typeface="Source Sans 3" panose="020B0503030403020204" pitchFamily="34" charset="0"/>
                </a:rPr>
                <a:t>EAU</a:t>
              </a:r>
            </a:p>
          </p:txBody>
        </p:sp>
        <p:sp>
          <p:nvSpPr>
            <p:cNvPr id="11" name="TextBox 14">
              <a:extLst>
                <a:ext uri="{FF2B5EF4-FFF2-40B4-BE49-F238E27FC236}">
                  <a16:creationId xmlns:a16="http://schemas.microsoft.com/office/drawing/2014/main" id="{901F6DFC-4848-EADE-6662-13EE0D80E83D}"/>
                </a:ext>
              </a:extLst>
            </p:cNvPr>
            <p:cNvSpPr txBox="1"/>
            <p:nvPr/>
          </p:nvSpPr>
          <p:spPr>
            <a:xfrm>
              <a:off x="3624703" y="4504341"/>
              <a:ext cx="1294812" cy="7654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3200" dirty="0">
                  <a:solidFill>
                    <a:schemeClr val="bg1"/>
                  </a:solidFill>
                  <a:latin typeface="Source Sans 3" panose="020B0503030403020204" pitchFamily="34" charset="0"/>
                </a:rPr>
                <a:t>RSU</a:t>
              </a:r>
            </a:p>
          </p:txBody>
        </p:sp>
        <p:sp>
          <p:nvSpPr>
            <p:cNvPr id="12" name="TextBox 15">
              <a:extLst>
                <a:ext uri="{FF2B5EF4-FFF2-40B4-BE49-F238E27FC236}">
                  <a16:creationId xmlns:a16="http://schemas.microsoft.com/office/drawing/2014/main" id="{D1D13684-F3AF-C8D7-3BC7-7DE54641AFE4}"/>
                </a:ext>
              </a:extLst>
            </p:cNvPr>
            <p:cNvSpPr txBox="1"/>
            <p:nvPr/>
          </p:nvSpPr>
          <p:spPr>
            <a:xfrm>
              <a:off x="1549756" y="1769161"/>
              <a:ext cx="2169679" cy="81086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4400" dirty="0">
                  <a:solidFill>
                    <a:srgbClr val="0E3F75"/>
                  </a:solidFill>
                  <a:latin typeface="Source Sans 3" panose="020B0503030403020204" pitchFamily="34" charset="0"/>
                </a:rPr>
                <a:t>OCAPP</a:t>
              </a:r>
            </a:p>
          </p:txBody>
        </p:sp>
        <p:sp>
          <p:nvSpPr>
            <p:cNvPr id="13" name="TextBox 16">
              <a:extLst>
                <a:ext uri="{FF2B5EF4-FFF2-40B4-BE49-F238E27FC236}">
                  <a16:creationId xmlns:a16="http://schemas.microsoft.com/office/drawing/2014/main" id="{EAF1A960-0744-4339-FEB1-4B80766E554A}"/>
                </a:ext>
              </a:extLst>
            </p:cNvPr>
            <p:cNvSpPr txBox="1"/>
            <p:nvPr/>
          </p:nvSpPr>
          <p:spPr>
            <a:xfrm>
              <a:off x="583765" y="6000663"/>
              <a:ext cx="1632247" cy="5020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34"/>
                </a:lnSpc>
              </a:pPr>
              <a:r>
                <a:rPr lang="en-US" sz="2000" dirty="0">
                  <a:solidFill>
                    <a:srgbClr val="0045AD"/>
                  </a:solidFill>
                  <a:latin typeface="Source Sans 3" panose="020B0503030403020204" pitchFamily="34" charset="0"/>
                </a:rPr>
                <a:t>Environmental Assistance Unit</a:t>
              </a:r>
            </a:p>
          </p:txBody>
        </p:sp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4E5904AF-2509-69E3-6CA4-D14FF622A1BF}"/>
                </a:ext>
              </a:extLst>
            </p:cNvPr>
            <p:cNvSpPr txBox="1"/>
            <p:nvPr/>
          </p:nvSpPr>
          <p:spPr>
            <a:xfrm>
              <a:off x="3528347" y="5952104"/>
              <a:ext cx="1927560" cy="745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67"/>
                </a:lnSpc>
              </a:pPr>
              <a:r>
                <a:rPr lang="en-US" sz="2000" dirty="0">
                  <a:solidFill>
                    <a:srgbClr val="0E3F75"/>
                  </a:solidFill>
                  <a:latin typeface="Source Sans 3" panose="020B0503030403020204" pitchFamily="34" charset="0"/>
                </a:rPr>
                <a:t>Recycling &amp; Sustainability Unit</a:t>
              </a:r>
            </a:p>
          </p:txBody>
        </p:sp>
      </p:grpSp>
      <p:grpSp>
        <p:nvGrpSpPr>
          <p:cNvPr id="24" name="Group 4">
            <a:extLst>
              <a:ext uri="{FF2B5EF4-FFF2-40B4-BE49-F238E27FC236}">
                <a16:creationId xmlns:a16="http://schemas.microsoft.com/office/drawing/2014/main" id="{E0B2D360-17D5-9402-B76D-5388C086FB54}"/>
              </a:ext>
            </a:extLst>
          </p:cNvPr>
          <p:cNvGrpSpPr/>
          <p:nvPr/>
        </p:nvGrpSpPr>
        <p:grpSpPr>
          <a:xfrm>
            <a:off x="10220172" y="2829079"/>
            <a:ext cx="1300649" cy="1209521"/>
            <a:chOff x="0" y="0"/>
            <a:chExt cx="4187220" cy="4187220"/>
          </a:xfrm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04A10AEC-5381-E62A-3866-8E1B8F6A11F5}"/>
                </a:ext>
              </a:extLst>
            </p:cNvPr>
            <p:cNvSpPr/>
            <p:nvPr/>
          </p:nvSpPr>
          <p:spPr>
            <a:xfrm>
              <a:off x="0" y="0"/>
              <a:ext cx="4187220" cy="4187220"/>
            </a:xfrm>
            <a:custGeom>
              <a:avLst/>
              <a:gdLst/>
              <a:ahLst/>
              <a:cxnLst/>
              <a:rect l="l" t="t" r="r" b="b"/>
              <a:pathLst>
                <a:path w="4187220" h="4187220">
                  <a:moveTo>
                    <a:pt x="0" y="0"/>
                  </a:moveTo>
                  <a:lnTo>
                    <a:pt x="4187220" y="0"/>
                  </a:lnTo>
                  <a:lnTo>
                    <a:pt x="4187220" y="4187220"/>
                  </a:lnTo>
                  <a:lnTo>
                    <a:pt x="0" y="418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id="{F5269273-BE71-3983-7C49-29A72C011C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1436" y="522503"/>
              <a:ext cx="3184349" cy="3184336"/>
              <a:chOff x="0" y="0"/>
              <a:chExt cx="6350000" cy="6349975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3F596F35-6975-BFCA-775E-817ADB6DFC88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33" name="TextBox 16">
            <a:extLst>
              <a:ext uri="{FF2B5EF4-FFF2-40B4-BE49-F238E27FC236}">
                <a16:creationId xmlns:a16="http://schemas.microsoft.com/office/drawing/2014/main" id="{22C79361-F6B5-1854-473B-73B106308A12}"/>
              </a:ext>
            </a:extLst>
          </p:cNvPr>
          <p:cNvSpPr txBox="1"/>
          <p:nvPr/>
        </p:nvSpPr>
        <p:spPr>
          <a:xfrm>
            <a:off x="10434250" y="8661440"/>
            <a:ext cx="4534353" cy="5968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>
                <a:solidFill>
                  <a:srgbClr val="0045AD"/>
                </a:solidFill>
                <a:latin typeface="Leelawadee 1"/>
              </a:rPr>
              <a:t>Tamara Girard</a:t>
            </a: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1D72B2BD-F70C-2AD2-E2C4-1046EA4332E7}"/>
              </a:ext>
            </a:extLst>
          </p:cNvPr>
          <p:cNvSpPr/>
          <p:nvPr/>
        </p:nvSpPr>
        <p:spPr>
          <a:xfrm rot="17833902">
            <a:off x="9659181" y="2280231"/>
            <a:ext cx="587571" cy="354760"/>
          </a:xfrm>
          <a:custGeom>
            <a:avLst/>
            <a:gdLst/>
            <a:ahLst/>
            <a:cxnLst/>
            <a:rect l="l" t="t" r="r" b="b"/>
            <a:pathLst>
              <a:path w="587571" h="354760">
                <a:moveTo>
                  <a:pt x="0" y="0"/>
                </a:moveTo>
                <a:lnTo>
                  <a:pt x="587571" y="0"/>
                </a:lnTo>
                <a:lnTo>
                  <a:pt x="587571" y="354759"/>
                </a:lnTo>
                <a:lnTo>
                  <a:pt x="0" y="35475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799D0C29-4BF9-6AF7-CE22-412EB228A668}"/>
              </a:ext>
            </a:extLst>
          </p:cNvPr>
          <p:cNvSpPr/>
          <p:nvPr/>
        </p:nvSpPr>
        <p:spPr>
          <a:xfrm rot="-2295671">
            <a:off x="10544319" y="8840306"/>
            <a:ext cx="587571" cy="354760"/>
          </a:xfrm>
          <a:custGeom>
            <a:avLst/>
            <a:gdLst/>
            <a:ahLst/>
            <a:cxnLst/>
            <a:rect l="l" t="t" r="r" b="b"/>
            <a:pathLst>
              <a:path w="587571" h="354760">
                <a:moveTo>
                  <a:pt x="0" y="0"/>
                </a:moveTo>
                <a:lnTo>
                  <a:pt x="587571" y="0"/>
                </a:lnTo>
                <a:lnTo>
                  <a:pt x="587571" y="354759"/>
                </a:lnTo>
                <a:lnTo>
                  <a:pt x="0" y="35475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78EFE041-4797-665B-413F-9803F0A02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01" y="-44862"/>
            <a:ext cx="10972800" cy="1143000"/>
          </a:xfrm>
        </p:spPr>
        <p:txBody>
          <a:bodyPr/>
          <a:lstStyle/>
          <a:p>
            <a:r>
              <a:rPr lang="en-US" dirty="0"/>
              <a:t>Who is OCAPP?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4A495BF-1703-713E-B154-5EDFEC438433}"/>
              </a:ext>
            </a:extLst>
          </p:cNvPr>
          <p:cNvGrpSpPr/>
          <p:nvPr/>
        </p:nvGrpSpPr>
        <p:grpSpPr>
          <a:xfrm>
            <a:off x="5772341" y="1361727"/>
            <a:ext cx="3200984" cy="3384544"/>
            <a:chOff x="5434247" y="2094993"/>
            <a:chExt cx="3708924" cy="3000331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BAEC23B2-DB52-2A35-89A8-9EFA34196BCC}"/>
                </a:ext>
              </a:extLst>
            </p:cNvPr>
            <p:cNvSpPr/>
            <p:nvPr/>
          </p:nvSpPr>
          <p:spPr>
            <a:xfrm>
              <a:off x="5434247" y="2094993"/>
              <a:ext cx="3677526" cy="3000331"/>
            </a:xfrm>
            <a:custGeom>
              <a:avLst/>
              <a:gdLst/>
              <a:ahLst/>
              <a:cxnLst/>
              <a:rect l="l" t="t" r="r" b="b"/>
              <a:pathLst>
                <a:path w="6564997" h="7655973">
                  <a:moveTo>
                    <a:pt x="0" y="0"/>
                  </a:moveTo>
                  <a:lnTo>
                    <a:pt x="6564997" y="0"/>
                  </a:lnTo>
                  <a:lnTo>
                    <a:pt x="6564997" y="7655973"/>
                  </a:lnTo>
                  <a:lnTo>
                    <a:pt x="0" y="76559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BBA2B013-D0F3-94F3-E51E-CCF212FD4345}"/>
                </a:ext>
              </a:extLst>
            </p:cNvPr>
            <p:cNvSpPr/>
            <p:nvPr/>
          </p:nvSpPr>
          <p:spPr>
            <a:xfrm>
              <a:off x="7945445" y="2235071"/>
              <a:ext cx="1154297" cy="931520"/>
            </a:xfrm>
            <a:custGeom>
              <a:avLst/>
              <a:gdLst/>
              <a:ahLst/>
              <a:cxnLst/>
              <a:rect l="l" t="t" r="r" b="b"/>
              <a:pathLst>
                <a:path w="1930167" h="1944307">
                  <a:moveTo>
                    <a:pt x="0" y="0"/>
                  </a:moveTo>
                  <a:lnTo>
                    <a:pt x="1930167" y="0"/>
                  </a:lnTo>
                  <a:lnTo>
                    <a:pt x="1930167" y="1944307"/>
                  </a:lnTo>
                  <a:lnTo>
                    <a:pt x="0" y="1944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8A1D57D1-544E-F144-8F3B-B9EF35ED36C2}"/>
                </a:ext>
              </a:extLst>
            </p:cNvPr>
            <p:cNvSpPr/>
            <p:nvPr/>
          </p:nvSpPr>
          <p:spPr>
            <a:xfrm rot="979202">
              <a:off x="8072496" y="2295374"/>
              <a:ext cx="621382" cy="322275"/>
            </a:xfrm>
            <a:custGeom>
              <a:avLst/>
              <a:gdLst/>
              <a:ahLst/>
              <a:cxnLst/>
              <a:rect l="l" t="t" r="r" b="b"/>
              <a:pathLst>
                <a:path w="1425835" h="860882">
                  <a:moveTo>
                    <a:pt x="0" y="0"/>
                  </a:moveTo>
                  <a:lnTo>
                    <a:pt x="1425835" y="0"/>
                  </a:lnTo>
                  <a:lnTo>
                    <a:pt x="1425835" y="860881"/>
                  </a:lnTo>
                  <a:lnTo>
                    <a:pt x="0" y="8608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6925334-61D2-DB96-68A7-468646609C63}"/>
                </a:ext>
              </a:extLst>
            </p:cNvPr>
            <p:cNvSpPr txBox="1"/>
            <p:nvPr/>
          </p:nvSpPr>
          <p:spPr>
            <a:xfrm>
              <a:off x="8144197" y="2542062"/>
              <a:ext cx="998974" cy="5729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46AD"/>
                  </a:solidFill>
                </a:rPr>
                <a:t>NE Ohio OCAPP Contacts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9112AB2-6DBE-27B2-F890-8904447DBE9B}"/>
              </a:ext>
            </a:extLst>
          </p:cNvPr>
          <p:cNvSpPr txBox="1"/>
          <p:nvPr/>
        </p:nvSpPr>
        <p:spPr>
          <a:xfrm>
            <a:off x="9952966" y="2267152"/>
            <a:ext cx="2141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Miranda Garritano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6CE57E-C3AC-FCF0-4F7A-0A21E96B69E6}"/>
              </a:ext>
            </a:extLst>
          </p:cNvPr>
          <p:cNvSpPr txBox="1"/>
          <p:nvPr/>
        </p:nvSpPr>
        <p:spPr>
          <a:xfrm>
            <a:off x="9896992" y="3965612"/>
            <a:ext cx="1991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E3F75"/>
                </a:solidFill>
                <a:latin typeface="Source Sans 3" panose="020B0503030403020204" pitchFamily="34" charset="0"/>
              </a:rPr>
              <a:t>Tamara Girard</a:t>
            </a:r>
          </a:p>
        </p:txBody>
      </p:sp>
      <p:grpSp>
        <p:nvGrpSpPr>
          <p:cNvPr id="28" name="Group 8">
            <a:extLst>
              <a:ext uri="{FF2B5EF4-FFF2-40B4-BE49-F238E27FC236}">
                <a16:creationId xmlns:a16="http://schemas.microsoft.com/office/drawing/2014/main" id="{843413EE-04F5-4A95-CA23-36DE121D3E9C}"/>
              </a:ext>
            </a:extLst>
          </p:cNvPr>
          <p:cNvGrpSpPr/>
          <p:nvPr/>
        </p:nvGrpSpPr>
        <p:grpSpPr>
          <a:xfrm>
            <a:off x="10221944" y="1111839"/>
            <a:ext cx="1300650" cy="1209521"/>
            <a:chOff x="0" y="0"/>
            <a:chExt cx="4187220" cy="4187220"/>
          </a:xfrm>
        </p:grpSpPr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EB5DE25C-49B6-8599-2943-DCD8585465F7}"/>
                </a:ext>
              </a:extLst>
            </p:cNvPr>
            <p:cNvSpPr/>
            <p:nvPr/>
          </p:nvSpPr>
          <p:spPr>
            <a:xfrm>
              <a:off x="0" y="0"/>
              <a:ext cx="4187220" cy="4187220"/>
            </a:xfrm>
            <a:custGeom>
              <a:avLst/>
              <a:gdLst/>
              <a:ahLst/>
              <a:cxnLst/>
              <a:rect l="l" t="t" r="r" b="b"/>
              <a:pathLst>
                <a:path w="4187220" h="4187220">
                  <a:moveTo>
                    <a:pt x="0" y="0"/>
                  </a:moveTo>
                  <a:lnTo>
                    <a:pt x="4187220" y="0"/>
                  </a:lnTo>
                  <a:lnTo>
                    <a:pt x="4187220" y="4187220"/>
                  </a:lnTo>
                  <a:lnTo>
                    <a:pt x="0" y="418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30" name="Group 10">
              <a:extLst>
                <a:ext uri="{FF2B5EF4-FFF2-40B4-BE49-F238E27FC236}">
                  <a16:creationId xmlns:a16="http://schemas.microsoft.com/office/drawing/2014/main" id="{12FB010D-F0DD-9CD3-EA18-122843AABB4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5036" y="455043"/>
              <a:ext cx="3277148" cy="3277135"/>
              <a:chOff x="0" y="0"/>
              <a:chExt cx="6350000" cy="6349975"/>
            </a:xfrm>
          </p:grpSpPr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DE4A7E89-36E9-2F50-9C8A-C8F66F4F48FB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1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44" name="Freeform 19">
            <a:extLst>
              <a:ext uri="{FF2B5EF4-FFF2-40B4-BE49-F238E27FC236}">
                <a16:creationId xmlns:a16="http://schemas.microsoft.com/office/drawing/2014/main" id="{70EDCDC2-99E4-84A3-69F1-646697B9F4DD}"/>
              </a:ext>
            </a:extLst>
          </p:cNvPr>
          <p:cNvSpPr/>
          <p:nvPr/>
        </p:nvSpPr>
        <p:spPr>
          <a:xfrm rot="17833902">
            <a:off x="9858896" y="3960323"/>
            <a:ext cx="587571" cy="354760"/>
          </a:xfrm>
          <a:custGeom>
            <a:avLst/>
            <a:gdLst/>
            <a:ahLst/>
            <a:cxnLst/>
            <a:rect l="l" t="t" r="r" b="b"/>
            <a:pathLst>
              <a:path w="587571" h="354760">
                <a:moveTo>
                  <a:pt x="0" y="0"/>
                </a:moveTo>
                <a:lnTo>
                  <a:pt x="587571" y="0"/>
                </a:lnTo>
                <a:lnTo>
                  <a:pt x="587571" y="354759"/>
                </a:lnTo>
                <a:lnTo>
                  <a:pt x="0" y="354759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3374460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C697F-8CC5-4EEF-81E7-A095B67F0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dirty="0"/>
              <a:t>OCAPP Confidentiality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9366A8-D01D-4F15-9664-2837CC29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76400"/>
            <a:ext cx="11582400" cy="3048000"/>
          </a:xfrm>
        </p:spPr>
        <p:txBody>
          <a:bodyPr/>
          <a:lstStyle/>
          <a:p>
            <a:r>
              <a:rPr lang="en-US" dirty="0"/>
              <a:t>By law OCAPP cannot share information about our customers with Ohio EPA inspection or enforcement staff</a:t>
            </a:r>
          </a:p>
          <a:p>
            <a:r>
              <a:rPr lang="en-US" dirty="0"/>
              <a:t>All OCAPP services are free and confidential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892DA1-A497-4540-95F2-76C98C68CE4A}"/>
              </a:ext>
            </a:extLst>
          </p:cNvPr>
          <p:cNvSpPr txBox="1"/>
          <p:nvPr/>
        </p:nvSpPr>
        <p:spPr>
          <a:xfrm>
            <a:off x="1749344" y="5486400"/>
            <a:ext cx="3872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>
                <a:solidFill>
                  <a:srgbClr val="7593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anose="020B0600000101010101" pitchFamily="34" charset="-127"/>
                <a:ea typeface="Dotum" panose="020B0600000101010101" pitchFamily="34" charset="-127"/>
              </a:rPr>
              <a:t>CONFIDENTIAL</a:t>
            </a:r>
          </a:p>
        </p:txBody>
      </p:sp>
      <p:pic>
        <p:nvPicPr>
          <p:cNvPr id="7" name="Graphic 6" descr="Thumbs up sign with solid fill">
            <a:extLst>
              <a:ext uri="{FF2B5EF4-FFF2-40B4-BE49-F238E27FC236}">
                <a16:creationId xmlns:a16="http://schemas.microsoft.com/office/drawing/2014/main" id="{BD2ACC39-BEB1-6ADC-CEFB-3FCBFEDAA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1498" y="5383143"/>
            <a:ext cx="914400" cy="914400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570270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4B4B-63C4-4C8A-6C02-06418E17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1" y="4267200"/>
            <a:ext cx="10363200" cy="1362075"/>
          </a:xfrm>
        </p:spPr>
        <p:txBody>
          <a:bodyPr>
            <a:normAutofit/>
          </a:bodyPr>
          <a:lstStyle/>
          <a:p>
            <a:r>
              <a:rPr lang="en-US" sz="4400" dirty="0"/>
              <a:t>How </a:t>
            </a:r>
            <a:r>
              <a:rPr lang="en-US" sz="4400" dirty="0" err="1"/>
              <a:t>ocapp</a:t>
            </a:r>
            <a:r>
              <a:rPr lang="en-US" sz="4400" dirty="0"/>
              <a:t> can help you?</a:t>
            </a:r>
          </a:p>
        </p:txBody>
      </p:sp>
      <p:pic>
        <p:nvPicPr>
          <p:cNvPr id="8" name="Picture 7" descr="Coworkers discussing at conference table">
            <a:extLst>
              <a:ext uri="{FF2B5EF4-FFF2-40B4-BE49-F238E27FC236}">
                <a16:creationId xmlns:a16="http://schemas.microsoft.com/office/drawing/2014/main" id="{75D26EFE-3B37-5084-FD83-A6F162B500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412" y="0"/>
            <a:ext cx="12191128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710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E1C86E0-A01F-4A07-926E-17DF594FF4AD}"/>
              </a:ext>
            </a:extLst>
          </p:cNvPr>
          <p:cNvSpPr txBox="1">
            <a:spLocks/>
          </p:cNvSpPr>
          <p:nvPr/>
        </p:nvSpPr>
        <p:spPr>
          <a:xfrm>
            <a:off x="5907157" y="1662921"/>
            <a:ext cx="4699000" cy="658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On-site compliance assessments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B16B64-5E62-4ABC-84FB-6E71467B7B72}"/>
              </a:ext>
            </a:extLst>
          </p:cNvPr>
          <p:cNvSpPr txBox="1">
            <a:spLocks/>
          </p:cNvSpPr>
          <p:nvPr/>
        </p:nvSpPr>
        <p:spPr>
          <a:xfrm>
            <a:off x="0" y="201878"/>
            <a:ext cx="12192000" cy="77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12637"/>
                </a:solidFill>
                <a:latin typeface="Source Sans 3" panose="020B0503030403020204" pitchFamily="34" charset="0"/>
                <a:ea typeface="+mj-ea"/>
                <a:cs typeface="+mj-cs"/>
              </a:rPr>
              <a:t>Provide Regulatory Technical Assistance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C12637"/>
              </a:solidFill>
              <a:latin typeface="Source Sans 3" panose="020B0503030403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166701-0BCB-4899-B702-C264684EC2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117" y="1080585"/>
            <a:ext cx="4419989" cy="3720015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2C4FCEE-03BF-47A5-8DF6-5DC770A732A1}"/>
              </a:ext>
            </a:extLst>
          </p:cNvPr>
          <p:cNvSpPr txBox="1">
            <a:spLocks/>
          </p:cNvSpPr>
          <p:nvPr/>
        </p:nvSpPr>
        <p:spPr>
          <a:xfrm>
            <a:off x="5945809" y="2747296"/>
            <a:ext cx="4318000" cy="2667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Phone consultations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Toll-free hotline</a:t>
            </a:r>
            <a:br>
              <a:rPr lang="en-US" dirty="0">
                <a:latin typeface="Source Sans 3" panose="020B0503030403020204" pitchFamily="34" charset="0"/>
              </a:rPr>
            </a:br>
            <a:r>
              <a:rPr lang="en-US" sz="2000" dirty="0">
                <a:latin typeface="Source Sans 3" panose="020B0503030403020204" pitchFamily="34" charset="0"/>
              </a:rPr>
              <a:t>(Mon - Fri 8 a.m. – 5 p.m.)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Live Chat</a:t>
            </a:r>
            <a:br>
              <a:rPr lang="en-US" dirty="0">
                <a:latin typeface="Source Sans 3" panose="020B0503030403020204" pitchFamily="34" charset="0"/>
              </a:rPr>
            </a:br>
            <a:r>
              <a:rPr lang="en-US" sz="2000" dirty="0">
                <a:latin typeface="Source Sans 3" panose="020B0503030403020204" pitchFamily="34" charset="0"/>
              </a:rPr>
              <a:t>(Mon - Fri 8 a.m. – 5 p.m.)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</p:txBody>
      </p:sp>
      <p:pic>
        <p:nvPicPr>
          <p:cNvPr id="3" name="Graphic 2" descr="Receiver with solid fill">
            <a:extLst>
              <a:ext uri="{FF2B5EF4-FFF2-40B4-BE49-F238E27FC236}">
                <a16:creationId xmlns:a16="http://schemas.microsoft.com/office/drawing/2014/main" id="{9EC0BEA7-D73D-A196-DD9D-3EA2B2188C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906" y="4975606"/>
            <a:ext cx="658536" cy="658536"/>
          </a:xfrm>
          <a:prstGeom prst="rect">
            <a:avLst/>
          </a:prstGeom>
        </p:spPr>
      </p:pic>
      <p:pic>
        <p:nvPicPr>
          <p:cNvPr id="5" name="Graphic 4" descr="Call center with solid fill">
            <a:extLst>
              <a:ext uri="{FF2B5EF4-FFF2-40B4-BE49-F238E27FC236}">
                <a16:creationId xmlns:a16="http://schemas.microsoft.com/office/drawing/2014/main" id="{140857F7-181E-570B-D5C0-457FDDC5BC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143" y="5914639"/>
            <a:ext cx="609600" cy="6096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A55DF5-F5A8-0090-61CD-CD28780A9BCA}"/>
              </a:ext>
            </a:extLst>
          </p:cNvPr>
          <p:cNvSpPr txBox="1">
            <a:spLocks/>
          </p:cNvSpPr>
          <p:nvPr/>
        </p:nvSpPr>
        <p:spPr>
          <a:xfrm>
            <a:off x="851442" y="5067917"/>
            <a:ext cx="3860230" cy="658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rgbClr val="759364"/>
                </a:solidFill>
                <a:latin typeface="Source Sans 3" panose="020B0503030403020204" pitchFamily="34" charset="0"/>
              </a:rPr>
              <a:t>(800) 329-7518</a:t>
            </a:r>
            <a:br>
              <a:rPr lang="en-US" sz="2400" dirty="0">
                <a:solidFill>
                  <a:srgbClr val="759364"/>
                </a:solidFill>
                <a:latin typeface="Source Sans 3" panose="020B0503030403020204" pitchFamily="34" charset="0"/>
              </a:rPr>
            </a:br>
            <a:r>
              <a:rPr lang="en-US" sz="2400" dirty="0">
                <a:solidFill>
                  <a:srgbClr val="759364"/>
                </a:solidFill>
                <a:latin typeface="Source Sans 3" panose="020B0503030403020204" pitchFamily="34" charset="0"/>
              </a:rPr>
              <a:t>Toll-free compliance hotline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dirty="0">
              <a:solidFill>
                <a:srgbClr val="759364"/>
              </a:solidFill>
              <a:latin typeface="Source Sans 3" panose="020B0503030403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0B1F007-590F-CDBF-A6C2-C9DDADFCEEC9}"/>
              </a:ext>
            </a:extLst>
          </p:cNvPr>
          <p:cNvSpPr txBox="1">
            <a:spLocks/>
          </p:cNvSpPr>
          <p:nvPr/>
        </p:nvSpPr>
        <p:spPr>
          <a:xfrm>
            <a:off x="850758" y="5867177"/>
            <a:ext cx="3727174" cy="6585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rgbClr val="759364"/>
                </a:solidFill>
                <a:latin typeface="Source Sans 3" panose="020B0503030403020204" pitchFamily="34" charset="0"/>
              </a:rPr>
              <a:t>Live compliance chat line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dirty="0">
              <a:solidFill>
                <a:srgbClr val="759364"/>
              </a:solidFill>
              <a:latin typeface="Source Sans 3" panose="020B0503030403020204" pitchFamily="34" charset="0"/>
            </a:endParaRPr>
          </a:p>
        </p:txBody>
      </p:sp>
      <p:pic>
        <p:nvPicPr>
          <p:cNvPr id="12" name="Graphic 11" descr="Circle with left arrow with solid fill">
            <a:extLst>
              <a:ext uri="{FF2B5EF4-FFF2-40B4-BE49-F238E27FC236}">
                <a16:creationId xmlns:a16="http://schemas.microsoft.com/office/drawing/2014/main" id="{825CFFF8-0560-908C-4630-D42F4535A3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2971800" y="6249546"/>
            <a:ext cx="385436" cy="385436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FE50823-0BD1-912C-0972-AE6EA9E0ED16}"/>
              </a:ext>
            </a:extLst>
          </p:cNvPr>
          <p:cNvSpPr txBox="1">
            <a:spLocks/>
          </p:cNvSpPr>
          <p:nvPr/>
        </p:nvSpPr>
        <p:spPr>
          <a:xfrm>
            <a:off x="885943" y="6196445"/>
            <a:ext cx="3727174" cy="44077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sz="2400" dirty="0">
                <a:solidFill>
                  <a:srgbClr val="759364"/>
                </a:solidFill>
                <a:latin typeface="Source Sans 3" panose="020B0503030403020204" pitchFamily="34" charset="0"/>
              </a:rPr>
              <a:t>Access live chat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sz="2400" dirty="0">
              <a:solidFill>
                <a:srgbClr val="759364"/>
              </a:solidFill>
              <a:latin typeface="Source Sans 3" panose="020B0503030403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7E3430-3DC3-88E4-ED36-44513F53AADF}"/>
              </a:ext>
            </a:extLst>
          </p:cNvPr>
          <p:cNvSpPr/>
          <p:nvPr/>
        </p:nvSpPr>
        <p:spPr>
          <a:xfrm>
            <a:off x="4376046" y="5993770"/>
            <a:ext cx="973247" cy="822734"/>
          </a:xfrm>
          <a:prstGeom prst="rect">
            <a:avLst/>
          </a:prstGeom>
          <a:solidFill>
            <a:srgbClr val="759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3E08B7D-CBD8-20D1-EB7B-EDE572B8CC89}"/>
              </a:ext>
            </a:extLst>
          </p:cNvPr>
          <p:cNvGrpSpPr/>
          <p:nvPr/>
        </p:nvGrpSpPr>
        <p:grpSpPr>
          <a:xfrm>
            <a:off x="4469846" y="6075869"/>
            <a:ext cx="752871" cy="658536"/>
            <a:chOff x="-120102" y="-152598"/>
            <a:chExt cx="3457970" cy="345797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92E37E9-CBB3-DD7A-004F-3CD5DC106FE4}"/>
                </a:ext>
              </a:extLst>
            </p:cNvPr>
            <p:cNvSpPr/>
            <p:nvPr/>
          </p:nvSpPr>
          <p:spPr>
            <a:xfrm>
              <a:off x="-120102" y="-152598"/>
              <a:ext cx="3457970" cy="3457970"/>
            </a:xfrm>
            <a:custGeom>
              <a:avLst/>
              <a:gdLst/>
              <a:ahLst/>
              <a:cxnLst/>
              <a:rect l="l" t="t" r="r" b="b"/>
              <a:pathLst>
                <a:path w="3457970" h="3457970">
                  <a:moveTo>
                    <a:pt x="0" y="0"/>
                  </a:moveTo>
                  <a:lnTo>
                    <a:pt x="3457970" y="0"/>
                  </a:lnTo>
                  <a:lnTo>
                    <a:pt x="3457970" y="3457970"/>
                  </a:lnTo>
                  <a:lnTo>
                    <a:pt x="0" y="34579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9540073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287D418-A822-CAB3-5CC6-515AA655C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80" y="228600"/>
            <a:ext cx="6364041" cy="1143000"/>
          </a:xfrm>
        </p:spPr>
        <p:txBody>
          <a:bodyPr>
            <a:noAutofit/>
          </a:bodyPr>
          <a:lstStyle/>
          <a:p>
            <a:r>
              <a:rPr lang="en-US" dirty="0"/>
              <a:t>Explain Regulatory Requirements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FAA2D1-114A-05CF-5E0F-12CE356F84A4}"/>
              </a:ext>
            </a:extLst>
          </p:cNvPr>
          <p:cNvSpPr txBox="1">
            <a:spLocks/>
          </p:cNvSpPr>
          <p:nvPr/>
        </p:nvSpPr>
        <p:spPr>
          <a:xfrm>
            <a:off x="6367221" y="3105854"/>
            <a:ext cx="3933986" cy="107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dirty="0">
                <a:latin typeface="Source Sans 3" panose="020B0503030403020204" pitchFamily="34" charset="0"/>
              </a:rPr>
              <a:t>What regulations apply</a:t>
            </a:r>
          </a:p>
          <a:p>
            <a:pPr fontAlgn="auto">
              <a:spcAft>
                <a:spcPts val="0"/>
              </a:spcAft>
            </a:pPr>
            <a:r>
              <a:rPr lang="en-US" sz="2800" dirty="0">
                <a:latin typeface="Source Sans 3" panose="020B0503030403020204" pitchFamily="34" charset="0"/>
              </a:rPr>
              <a:t>How to comply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137B04-AA67-B621-105B-60BDDE8460CE}"/>
              </a:ext>
            </a:extLst>
          </p:cNvPr>
          <p:cNvSpPr txBox="1">
            <a:spLocks/>
          </p:cNvSpPr>
          <p:nvPr/>
        </p:nvSpPr>
        <p:spPr>
          <a:xfrm>
            <a:off x="6367221" y="2209800"/>
            <a:ext cx="4376979" cy="85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>
                <a:latin typeface="Source Sans 3" panose="020B0503030403020204" pitchFamily="34" charset="0"/>
              </a:rPr>
              <a:t>Help you understand:</a:t>
            </a:r>
          </a:p>
        </p:txBody>
      </p:sp>
      <p:pic>
        <p:nvPicPr>
          <p:cNvPr id="3" name="Picture 2" descr="A stack of books and a calculator&#10;&#10;Description automatically generated with medium confidence">
            <a:extLst>
              <a:ext uri="{FF2B5EF4-FFF2-40B4-BE49-F238E27FC236}">
                <a16:creationId xmlns:a16="http://schemas.microsoft.com/office/drawing/2014/main" id="{75DF1708-51A2-F946-8057-EB5DE0E4A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" y="0"/>
            <a:ext cx="5821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4786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6FDDA5-62F3-5BFB-6091-FA2F3049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0" y="5862"/>
            <a:ext cx="8077200" cy="1783080"/>
          </a:xfrm>
        </p:spPr>
        <p:txBody>
          <a:bodyPr anchor="b">
            <a:normAutofit/>
          </a:bodyPr>
          <a:lstStyle/>
          <a:p>
            <a:r>
              <a:rPr lang="en-US" dirty="0"/>
              <a:t>Help With Regulatory Paperwork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4F1D09-0AF9-891A-8224-C800595C62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EDCAC09-1D85-CAA1-10CC-2131F8F1F3E7}"/>
              </a:ext>
            </a:extLst>
          </p:cNvPr>
          <p:cNvSpPr txBox="1">
            <a:spLocks/>
          </p:cNvSpPr>
          <p:nvPr/>
        </p:nvSpPr>
        <p:spPr>
          <a:xfrm>
            <a:off x="5067300" y="2057400"/>
            <a:ext cx="6172200" cy="3352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Permit evaluations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Permit applications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Regulatory recordkeeping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Regulatory reporting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100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AD6B-F6E4-493C-9131-0D17B3CFA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6" y="0"/>
            <a:ext cx="12184984" cy="1143000"/>
          </a:xfrm>
        </p:spPr>
        <p:txBody>
          <a:bodyPr>
            <a:noAutofit/>
          </a:bodyPr>
          <a:lstStyle/>
          <a:p>
            <a:r>
              <a:rPr lang="en-US" dirty="0"/>
              <a:t>Provide Technical Information &amp; Guidance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050627-68DA-4FB8-AE64-E691C61D2DBF}"/>
              </a:ext>
            </a:extLst>
          </p:cNvPr>
          <p:cNvSpPr txBox="1">
            <a:spLocks/>
          </p:cNvSpPr>
          <p:nvPr/>
        </p:nvSpPr>
        <p:spPr>
          <a:xfrm>
            <a:off x="5849464" y="1333501"/>
            <a:ext cx="6172200" cy="327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ource Sans 3" panose="020B0503030403020204" pitchFamily="34" charset="0"/>
              </a:rPr>
              <a:t>Workshops and conferences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ource Sans 3" panose="020B0503030403020204" pitchFamily="34" charset="0"/>
              </a:rPr>
              <a:t>Publications </a:t>
            </a:r>
            <a:br>
              <a:rPr lang="en-US" sz="3200" dirty="0">
                <a:latin typeface="Source Sans 3" panose="020B0503030403020204" pitchFamily="34" charset="0"/>
              </a:rPr>
            </a:br>
            <a:r>
              <a:rPr lang="en-US" sz="3200" i="1" dirty="0">
                <a:latin typeface="Source Sans 3" panose="020B0503030403020204" pitchFamily="34" charset="0"/>
              </a:rPr>
              <a:t>(in plain-English)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ource Sans 3" panose="020B0503030403020204" pitchFamily="34" charset="0"/>
              </a:rPr>
              <a:t>Compliance calendar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2B6A218-AC46-4BD1-9381-6A8FAF867DAA}"/>
              </a:ext>
            </a:extLst>
          </p:cNvPr>
          <p:cNvSpPr txBox="1">
            <a:spLocks/>
          </p:cNvSpPr>
          <p:nvPr/>
        </p:nvSpPr>
        <p:spPr>
          <a:xfrm>
            <a:off x="457200" y="1333501"/>
            <a:ext cx="5268311" cy="3276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ource Sans 3" panose="020B0503030403020204" pitchFamily="34" charset="0"/>
              </a:rPr>
              <a:t>Technical webinars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ource Sans 3" panose="020B0503030403020204" pitchFamily="34" charset="0"/>
              </a:rPr>
              <a:t>Compliance newsletter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ource Sans 3" panose="020B0503030403020204" pitchFamily="34" charset="0"/>
              </a:rPr>
              <a:t>Web resources </a:t>
            </a:r>
          </a:p>
          <a:p>
            <a:pPr lvl="2" fontAlgn="auto">
              <a:spcAft>
                <a:spcPts val="0"/>
              </a:spcAft>
            </a:pPr>
            <a:r>
              <a:rPr lang="en-US" sz="2200" dirty="0">
                <a:latin typeface="Source Sans 3" panose="020B0503030403020204" pitchFamily="34" charset="0"/>
              </a:rPr>
              <a:t>FAQs/Answer Place</a:t>
            </a:r>
          </a:p>
          <a:p>
            <a:pPr lvl="2" fontAlgn="auto">
              <a:spcAft>
                <a:spcPts val="0"/>
              </a:spcAft>
            </a:pPr>
            <a:r>
              <a:rPr lang="en-US" sz="2200" dirty="0">
                <a:latin typeface="Source Sans 3" panose="020B0503030403020204" pitchFamily="34" charset="0"/>
              </a:rPr>
              <a:t> Permit Wizard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</p:txBody>
      </p:sp>
      <p:pic>
        <p:nvPicPr>
          <p:cNvPr id="7" name="Picture 6" descr="Woman looking at computer screen">
            <a:extLst>
              <a:ext uri="{FF2B5EF4-FFF2-40B4-BE49-F238E27FC236}">
                <a16:creationId xmlns:a16="http://schemas.microsoft.com/office/drawing/2014/main" id="{067E57C7-B5A4-88FC-57AA-971C7586E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6" y="4000499"/>
            <a:ext cx="12211878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867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2290247">
            <a:off x="7558509" y="1934629"/>
            <a:ext cx="891558" cy="1577439"/>
            <a:chOff x="0" y="0"/>
            <a:chExt cx="352220" cy="62318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52220" cy="623186"/>
            </a:xfrm>
            <a:custGeom>
              <a:avLst/>
              <a:gdLst/>
              <a:ahLst/>
              <a:cxnLst/>
              <a:rect l="l" t="t" r="r" b="b"/>
              <a:pathLst>
                <a:path w="352220" h="623186">
                  <a:moveTo>
                    <a:pt x="0" y="0"/>
                  </a:moveTo>
                  <a:lnTo>
                    <a:pt x="352220" y="0"/>
                  </a:lnTo>
                  <a:lnTo>
                    <a:pt x="352220" y="623186"/>
                  </a:lnTo>
                  <a:lnTo>
                    <a:pt x="0" y="6231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9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364123" y="1523999"/>
            <a:ext cx="3364281" cy="1848639"/>
          </a:xfrm>
          <a:custGeom>
            <a:avLst/>
            <a:gdLst/>
            <a:ahLst/>
            <a:cxnLst/>
            <a:rect l="l" t="t" r="r" b="b"/>
            <a:pathLst>
              <a:path w="5619424" h="3196636">
                <a:moveTo>
                  <a:pt x="0" y="0"/>
                </a:moveTo>
                <a:lnTo>
                  <a:pt x="5619423" y="0"/>
                </a:lnTo>
                <a:lnTo>
                  <a:pt x="5619423" y="3196636"/>
                </a:lnTo>
                <a:lnTo>
                  <a:pt x="0" y="319663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64525" y="1641058"/>
            <a:ext cx="3388720" cy="1500391"/>
          </a:xfrm>
          <a:custGeom>
            <a:avLst/>
            <a:gdLst/>
            <a:ahLst/>
            <a:cxnLst/>
            <a:rect l="l" t="t" r="r" b="b"/>
            <a:pathLst>
              <a:path w="5890820" h="2608221">
                <a:moveTo>
                  <a:pt x="0" y="0"/>
                </a:moveTo>
                <a:lnTo>
                  <a:pt x="5890820" y="0"/>
                </a:lnTo>
                <a:lnTo>
                  <a:pt x="5890820" y="2608220"/>
                </a:lnTo>
                <a:lnTo>
                  <a:pt x="0" y="26082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531411" y="1621409"/>
            <a:ext cx="3438602" cy="1558122"/>
          </a:xfrm>
          <a:custGeom>
            <a:avLst/>
            <a:gdLst/>
            <a:ahLst/>
            <a:cxnLst/>
            <a:rect l="l" t="t" r="r" b="b"/>
            <a:pathLst>
              <a:path w="5443653" h="2466665">
                <a:moveTo>
                  <a:pt x="0" y="0"/>
                </a:moveTo>
                <a:lnTo>
                  <a:pt x="5443652" y="0"/>
                </a:lnTo>
                <a:lnTo>
                  <a:pt x="5443652" y="2466665"/>
                </a:lnTo>
                <a:lnTo>
                  <a:pt x="0" y="246666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8569511" y="3383977"/>
            <a:ext cx="3438602" cy="162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0E3F75"/>
                </a:solidFill>
                <a:latin typeface="Source Sans 3" panose="020B0503030403020204" pitchFamily="34" charset="0"/>
              </a:rPr>
              <a:t>E3C: Local governments and communities</a:t>
            </a:r>
          </a:p>
          <a:p>
            <a:pPr algn="ctr">
              <a:lnSpc>
                <a:spcPts val="3173"/>
              </a:lnSpc>
            </a:pPr>
            <a:endParaRPr lang="en-US" sz="2266" dirty="0">
              <a:solidFill>
                <a:srgbClr val="0E3F75"/>
              </a:solidFill>
              <a:latin typeface="Source Sans 3" panose="020B0503030403020204" pitchFamily="34" charset="0"/>
            </a:endParaRPr>
          </a:p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0E3F75"/>
                </a:solidFill>
                <a:latin typeface="Source Sans 3" panose="020B0503030403020204" pitchFamily="34" charset="0"/>
              </a:rPr>
              <a:t>8 awardees since 2021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307673" y="3465219"/>
            <a:ext cx="3616839" cy="162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0E3F75"/>
                </a:solidFill>
                <a:latin typeface="Source Sans 3" panose="020B0503030403020204" pitchFamily="34" charset="0"/>
              </a:rPr>
              <a:t>E3: Business, industry, trade association</a:t>
            </a:r>
          </a:p>
          <a:p>
            <a:pPr algn="ctr">
              <a:lnSpc>
                <a:spcPts val="3173"/>
              </a:lnSpc>
            </a:pPr>
            <a:endParaRPr lang="en-US" sz="2266" dirty="0">
              <a:solidFill>
                <a:srgbClr val="0E3F75"/>
              </a:solidFill>
              <a:latin typeface="Source Sans 3" panose="020B0503030403020204" pitchFamily="34" charset="0"/>
            </a:endParaRPr>
          </a:p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0E3F75"/>
                </a:solidFill>
                <a:latin typeface="Source Sans 3" panose="020B0503030403020204" pitchFamily="34" charset="0"/>
              </a:rPr>
              <a:t>234 awardees since 2015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44296" y="3465219"/>
            <a:ext cx="3417218" cy="1624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0E3F75"/>
                </a:solidFill>
                <a:latin typeface="Source Sans 3" panose="020B0503030403020204" pitchFamily="34" charset="0"/>
              </a:rPr>
              <a:t>E4: Public or private K-12 schools</a:t>
            </a:r>
          </a:p>
          <a:p>
            <a:pPr algn="ctr">
              <a:lnSpc>
                <a:spcPts val="3173"/>
              </a:lnSpc>
            </a:pPr>
            <a:endParaRPr lang="en-US" sz="2266" dirty="0">
              <a:solidFill>
                <a:srgbClr val="0E3F75"/>
              </a:solidFill>
              <a:latin typeface="Source Sans 3" panose="020B0503030403020204" pitchFamily="34" charset="0"/>
            </a:endParaRPr>
          </a:p>
          <a:p>
            <a:pPr algn="ctr">
              <a:lnSpc>
                <a:spcPts val="3173"/>
              </a:lnSpc>
            </a:pPr>
            <a:r>
              <a:rPr lang="en-US" sz="2266" dirty="0">
                <a:solidFill>
                  <a:srgbClr val="0E3F75"/>
                </a:solidFill>
                <a:latin typeface="Source Sans 3" panose="020B0503030403020204" pitchFamily="34" charset="0"/>
              </a:rPr>
              <a:t>19 awardees since 2019</a:t>
            </a:r>
          </a:p>
        </p:txBody>
      </p:sp>
      <p:sp>
        <p:nvSpPr>
          <p:cNvPr id="15" name="AutoShape 15"/>
          <p:cNvSpPr/>
          <p:nvPr/>
        </p:nvSpPr>
        <p:spPr>
          <a:xfrm flipV="1">
            <a:off x="3992114" y="2220254"/>
            <a:ext cx="0" cy="3939246"/>
          </a:xfrm>
          <a:prstGeom prst="line">
            <a:avLst/>
          </a:prstGeom>
          <a:ln w="12700" cap="flat">
            <a:solidFill>
              <a:srgbClr val="0E3F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7" name="AutoShape 15">
            <a:extLst>
              <a:ext uri="{FF2B5EF4-FFF2-40B4-BE49-F238E27FC236}">
                <a16:creationId xmlns:a16="http://schemas.microsoft.com/office/drawing/2014/main" id="{B6C27B2F-8DB1-DF51-7B33-CE6C4B6EF16B}"/>
              </a:ext>
            </a:extLst>
          </p:cNvPr>
          <p:cNvSpPr/>
          <p:nvPr/>
        </p:nvSpPr>
        <p:spPr>
          <a:xfrm flipV="1">
            <a:off x="8305800" y="2212075"/>
            <a:ext cx="0" cy="3939246"/>
          </a:xfrm>
          <a:prstGeom prst="line">
            <a:avLst/>
          </a:prstGeom>
          <a:ln w="12700" cap="flat">
            <a:solidFill>
              <a:srgbClr val="0E3F75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652DB4-C7B1-8313-E1D7-398D884A131A}"/>
              </a:ext>
            </a:extLst>
          </p:cNvPr>
          <p:cNvSpPr txBox="1">
            <a:spLocks/>
          </p:cNvSpPr>
          <p:nvPr/>
        </p:nvSpPr>
        <p:spPr>
          <a:xfrm>
            <a:off x="-1" y="140858"/>
            <a:ext cx="12191999" cy="9144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US" sz="17600" b="1" dirty="0">
                <a:solidFill>
                  <a:srgbClr val="C12637"/>
                </a:solidFill>
                <a:latin typeface="Source Sans 3" panose="020B0503030403020204" pitchFamily="34" charset="0"/>
                <a:ea typeface="+mj-ea"/>
                <a:cs typeface="+mj-cs"/>
              </a:rPr>
              <a:t>Recognize Your Regulatory Compliance &amp; Environmental Stewardship Efforts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C12637"/>
              </a:solidFill>
              <a:latin typeface="Source Sans 3" panose="020B0503030403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4D0941E-E08B-E9AB-267E-56192C68DF02}"/>
              </a:ext>
            </a:extLst>
          </p:cNvPr>
          <p:cNvGrpSpPr/>
          <p:nvPr/>
        </p:nvGrpSpPr>
        <p:grpSpPr>
          <a:xfrm>
            <a:off x="244296" y="5586579"/>
            <a:ext cx="2994361" cy="955858"/>
            <a:chOff x="4916857" y="5593070"/>
            <a:chExt cx="2994361" cy="95585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57EA6936-6F53-D53C-E009-EDD9000AFB3E}"/>
                </a:ext>
              </a:extLst>
            </p:cNvPr>
            <p:cNvSpPr/>
            <p:nvPr/>
          </p:nvSpPr>
          <p:spPr>
            <a:xfrm>
              <a:off x="4916857" y="5791200"/>
              <a:ext cx="1927561" cy="617557"/>
            </a:xfrm>
            <a:prstGeom prst="roundRect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latin typeface="Source Sans 3" panose="020B0503030403020204" pitchFamily="34" charset="0"/>
                </a:rPr>
                <a:t>Learn More</a:t>
              </a:r>
            </a:p>
          </p:txBody>
        </p:sp>
        <p:pic>
          <p:nvPicPr>
            <p:cNvPr id="21" name="Graphic 20" descr="Circle with left arrow with solid fill">
              <a:extLst>
                <a:ext uri="{FF2B5EF4-FFF2-40B4-BE49-F238E27FC236}">
                  <a16:creationId xmlns:a16="http://schemas.microsoft.com/office/drawing/2014/main" id="{B194A68E-EC87-65CB-B5A4-4AE8BE14D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6219342" y="5783681"/>
              <a:ext cx="625076" cy="625076"/>
            </a:xfrm>
            <a:prstGeom prst="rect">
              <a:avLst/>
            </a:prstGeom>
          </p:spPr>
        </p:pic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89EF228-56F1-78B2-AE14-C4BC1E2AE8A7}"/>
                </a:ext>
              </a:extLst>
            </p:cNvPr>
            <p:cNvSpPr/>
            <p:nvPr/>
          </p:nvSpPr>
          <p:spPr>
            <a:xfrm>
              <a:off x="6844418" y="5593070"/>
              <a:ext cx="1066800" cy="955858"/>
            </a:xfrm>
            <a:prstGeom prst="roundRect">
              <a:avLst/>
            </a:prstGeom>
            <a:solidFill>
              <a:srgbClr val="0E3F75"/>
            </a:solidFill>
            <a:ln>
              <a:solidFill>
                <a:srgbClr val="0E3F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23" name="Group 4">
              <a:extLst>
                <a:ext uri="{FF2B5EF4-FFF2-40B4-BE49-F238E27FC236}">
                  <a16:creationId xmlns:a16="http://schemas.microsoft.com/office/drawing/2014/main" id="{B9B63DB8-2C89-0F5D-163E-A4FFA3CCC39E}"/>
                </a:ext>
              </a:extLst>
            </p:cNvPr>
            <p:cNvGrpSpPr/>
            <p:nvPr/>
          </p:nvGrpSpPr>
          <p:grpSpPr>
            <a:xfrm>
              <a:off x="6955878" y="5663155"/>
              <a:ext cx="815687" cy="815687"/>
              <a:chOff x="-70885" y="-104378"/>
              <a:chExt cx="4101916" cy="4101916"/>
            </a:xfrm>
          </p:grpSpPr>
          <p:sp>
            <p:nvSpPr>
              <p:cNvPr id="24" name="Freeform 5">
                <a:extLst>
                  <a:ext uri="{FF2B5EF4-FFF2-40B4-BE49-F238E27FC236}">
                    <a16:creationId xmlns:a16="http://schemas.microsoft.com/office/drawing/2014/main" id="{5EBDBC8B-FC16-629F-E73C-30C9ED454C22}"/>
                  </a:ext>
                </a:extLst>
              </p:cNvPr>
              <p:cNvSpPr/>
              <p:nvPr/>
            </p:nvSpPr>
            <p:spPr>
              <a:xfrm>
                <a:off x="-70885" y="-104378"/>
                <a:ext cx="4101916" cy="4101916"/>
              </a:xfrm>
              <a:custGeom>
                <a:avLst/>
                <a:gdLst/>
                <a:ahLst/>
                <a:cxnLst/>
                <a:rect l="l" t="t" r="r" b="b"/>
                <a:pathLst>
                  <a:path w="4101916" h="4101916">
                    <a:moveTo>
                      <a:pt x="0" y="0"/>
                    </a:moveTo>
                    <a:lnTo>
                      <a:pt x="4101916" y="0"/>
                    </a:lnTo>
                    <a:lnTo>
                      <a:pt x="4101916" y="4101916"/>
                    </a:lnTo>
                    <a:lnTo>
                      <a:pt x="0" y="41019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</p:spTree>
    <p:extLst>
      <p:ext uri="{BB962C8B-B14F-4D97-AF65-F5344CB8AC3E}">
        <p14:creationId xmlns:p14="http://schemas.microsoft.com/office/powerpoint/2010/main" val="38272739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9D39-C5F4-4897-A648-8FD26DBD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12039600" cy="1375103"/>
          </a:xfrm>
        </p:spPr>
        <p:txBody>
          <a:bodyPr>
            <a:normAutofit/>
          </a:bodyPr>
          <a:lstStyle/>
          <a:p>
            <a:r>
              <a:rPr lang="en-US" sz="4300" dirty="0"/>
              <a:t>Reduce Waste, Save Money, &amp; Be More Sustainable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CE79B2-2092-4CF0-AE14-E7A1DDFD367E}"/>
              </a:ext>
            </a:extLst>
          </p:cNvPr>
          <p:cNvSpPr txBox="1">
            <a:spLocks/>
          </p:cNvSpPr>
          <p:nvPr/>
        </p:nvSpPr>
        <p:spPr>
          <a:xfrm>
            <a:off x="3048000" y="1415338"/>
            <a:ext cx="5268311" cy="83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>
                <a:latin typeface="Source Sans 3" panose="020B0503030403020204" pitchFamily="34" charset="0"/>
              </a:rPr>
              <a:t>Pollution Prevention (P2)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837FBC8-DF36-4A83-A434-33A3A997F271}"/>
              </a:ext>
            </a:extLst>
          </p:cNvPr>
          <p:cNvSpPr txBox="1">
            <a:spLocks/>
          </p:cNvSpPr>
          <p:nvPr/>
        </p:nvSpPr>
        <p:spPr>
          <a:xfrm>
            <a:off x="2971800" y="20193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Process-focused on-site assessments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Reduce waste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Prevent pollution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Save money</a:t>
            </a:r>
          </a:p>
          <a:p>
            <a:pPr lvl="1"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Reduce regulatory requirements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52579C-1B4B-4400-B432-A196D5A26E2B}"/>
              </a:ext>
            </a:extLst>
          </p:cNvPr>
          <p:cNvSpPr txBox="1">
            <a:spLocks/>
          </p:cNvSpPr>
          <p:nvPr/>
        </p:nvSpPr>
        <p:spPr>
          <a:xfrm>
            <a:off x="3048000" y="4854236"/>
            <a:ext cx="8229600" cy="955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Technical resources and information</a:t>
            </a:r>
          </a:p>
          <a:p>
            <a:pPr fontAlgn="auto">
              <a:spcAft>
                <a:spcPts val="0"/>
              </a:spcAft>
            </a:pPr>
            <a:endParaRPr lang="en-US" dirty="0">
              <a:latin typeface="Source Sans 3" panose="020B0503030403020204" pitchFamily="34" charset="0"/>
            </a:endParaRPr>
          </a:p>
        </p:txBody>
      </p:sp>
      <p:grpSp>
        <p:nvGrpSpPr>
          <p:cNvPr id="14" name="Group 6">
            <a:extLst>
              <a:ext uri="{FF2B5EF4-FFF2-40B4-BE49-F238E27FC236}">
                <a16:creationId xmlns:a16="http://schemas.microsoft.com/office/drawing/2014/main" id="{03E2D459-BFD5-116B-1F97-63D7F204FD21}"/>
              </a:ext>
            </a:extLst>
          </p:cNvPr>
          <p:cNvGrpSpPr/>
          <p:nvPr/>
        </p:nvGrpSpPr>
        <p:grpSpPr>
          <a:xfrm>
            <a:off x="381000" y="3878964"/>
            <a:ext cx="2133600" cy="2118383"/>
            <a:chOff x="0" y="0"/>
            <a:chExt cx="3846703" cy="3819270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8C9E884E-4D8E-FA12-A181-7CC56DD2CC3B}"/>
                </a:ext>
              </a:extLst>
            </p:cNvPr>
            <p:cNvSpPr/>
            <p:nvPr/>
          </p:nvSpPr>
          <p:spPr>
            <a:xfrm>
              <a:off x="0" y="124937"/>
              <a:ext cx="3736366" cy="3694332"/>
            </a:xfrm>
            <a:custGeom>
              <a:avLst/>
              <a:gdLst/>
              <a:ahLst/>
              <a:cxnLst/>
              <a:rect l="l" t="t" r="r" b="b"/>
              <a:pathLst>
                <a:path w="3736366" h="3694332">
                  <a:moveTo>
                    <a:pt x="0" y="0"/>
                  </a:moveTo>
                  <a:lnTo>
                    <a:pt x="3736366" y="0"/>
                  </a:lnTo>
                  <a:lnTo>
                    <a:pt x="3736366" y="3694333"/>
                  </a:lnTo>
                  <a:lnTo>
                    <a:pt x="0" y="36943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id="{01DC8AB6-334C-EE6F-F0AA-E78235D6A339}"/>
                </a:ext>
              </a:extLst>
            </p:cNvPr>
            <p:cNvGrpSpPr/>
            <p:nvPr/>
          </p:nvGrpSpPr>
          <p:grpSpPr>
            <a:xfrm>
              <a:off x="2110338" y="438271"/>
              <a:ext cx="1222478" cy="1533832"/>
              <a:chOff x="0" y="0"/>
              <a:chExt cx="984332" cy="1235034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2C68561E-2D3D-447D-2206-762A95B8E242}"/>
                  </a:ext>
                </a:extLst>
              </p:cNvPr>
              <p:cNvSpPr/>
              <p:nvPr/>
            </p:nvSpPr>
            <p:spPr>
              <a:xfrm>
                <a:off x="-122595" y="0"/>
                <a:ext cx="1229523" cy="1235034"/>
              </a:xfrm>
              <a:custGeom>
                <a:avLst/>
                <a:gdLst/>
                <a:ahLst/>
                <a:cxnLst/>
                <a:rect l="l" t="t" r="r" b="b"/>
                <a:pathLst>
                  <a:path w="1229523" h="1235034">
                    <a:moveTo>
                      <a:pt x="614761" y="0"/>
                    </a:moveTo>
                    <a:cubicBezTo>
                      <a:pt x="954728" y="1520"/>
                      <a:pt x="1229523" y="277546"/>
                      <a:pt x="1229523" y="617517"/>
                    </a:cubicBezTo>
                    <a:cubicBezTo>
                      <a:pt x="1229523" y="957487"/>
                      <a:pt x="954728" y="1233513"/>
                      <a:pt x="614761" y="1235034"/>
                    </a:cubicBezTo>
                    <a:cubicBezTo>
                      <a:pt x="274794" y="1233513"/>
                      <a:pt x="0" y="957487"/>
                      <a:pt x="0" y="617517"/>
                    </a:cubicBezTo>
                    <a:cubicBezTo>
                      <a:pt x="0" y="277546"/>
                      <a:pt x="274794" y="1520"/>
                      <a:pt x="614761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21BED629-599F-ABCA-63B9-F45926365444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B56F8B22-F5F3-C4BA-C7F3-E6679CB90C76}"/>
                </a:ext>
              </a:extLst>
            </p:cNvPr>
            <p:cNvSpPr/>
            <p:nvPr/>
          </p:nvSpPr>
          <p:spPr>
            <a:xfrm rot="6393457">
              <a:off x="1595200" y="636440"/>
              <a:ext cx="2416144" cy="1458804"/>
            </a:xfrm>
            <a:custGeom>
              <a:avLst/>
              <a:gdLst/>
              <a:ahLst/>
              <a:cxnLst/>
              <a:rect l="l" t="t" r="r" b="b"/>
              <a:pathLst>
                <a:path w="2416144" h="1458804">
                  <a:moveTo>
                    <a:pt x="0" y="0"/>
                  </a:moveTo>
                  <a:lnTo>
                    <a:pt x="2416143" y="0"/>
                  </a:lnTo>
                  <a:lnTo>
                    <a:pt x="2416143" y="1458804"/>
                  </a:lnTo>
                  <a:lnTo>
                    <a:pt x="0" y="1458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9156190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9D39-C5F4-4897-A648-8FD26DBD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13" y="114300"/>
            <a:ext cx="1219199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Provide Money for Recycling &amp; Litter Prevention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075B500-CCC9-9D8C-BC0C-CC06C0A655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3" y="838201"/>
            <a:ext cx="12192000" cy="21336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9A8B59-8B41-C6CB-979A-A7703625E9C9}"/>
              </a:ext>
            </a:extLst>
          </p:cNvPr>
          <p:cNvCxnSpPr/>
          <p:nvPr/>
        </p:nvCxnSpPr>
        <p:spPr>
          <a:xfrm>
            <a:off x="0" y="3124200"/>
            <a:ext cx="12192000" cy="0"/>
          </a:xfrm>
          <a:prstGeom prst="line">
            <a:avLst/>
          </a:prstGeom>
          <a:ln w="19050">
            <a:solidFill>
              <a:srgbClr val="0E3F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0459AF-FD01-4289-34A6-92734E202F1F}"/>
              </a:ext>
            </a:extLst>
          </p:cNvPr>
          <p:cNvSpPr txBox="1"/>
          <p:nvPr/>
        </p:nvSpPr>
        <p:spPr>
          <a:xfrm>
            <a:off x="231492" y="327660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3" panose="020B0503030403020204" pitchFamily="34" charset="0"/>
              </a:rPr>
              <a:t>Recycling </a:t>
            </a:r>
            <a:r>
              <a:rPr lang="en-US" sz="2800" dirty="0">
                <a:latin typeface="Source Sans 3" panose="020B0503030403020204" pitchFamily="34" charset="0"/>
                <a:sym typeface="Wingdings 2" panose="05020102010507070707" pitchFamily="18" charset="2"/>
              </a:rPr>
              <a:t> Litter Prevention  Scrap Tire Management  Market Development</a:t>
            </a:r>
            <a:endParaRPr lang="en-US" sz="2800" dirty="0">
              <a:latin typeface="Source Sans 3" panose="020B0503030403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0EB2C4-C667-8B75-B488-C7471CE9E1F4}"/>
              </a:ext>
            </a:extLst>
          </p:cNvPr>
          <p:cNvSpPr/>
          <p:nvPr/>
        </p:nvSpPr>
        <p:spPr>
          <a:xfrm>
            <a:off x="772885" y="4360897"/>
            <a:ext cx="3124717" cy="2268116"/>
          </a:xfrm>
          <a:prstGeom prst="rect">
            <a:avLst/>
          </a:prstGeom>
          <a:solidFill>
            <a:schemeClr val="bg1"/>
          </a:solidFill>
          <a:ln w="38100">
            <a:solidFill>
              <a:srgbClr val="004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24">
            <a:extLst>
              <a:ext uri="{FF2B5EF4-FFF2-40B4-BE49-F238E27FC236}">
                <a16:creationId xmlns:a16="http://schemas.microsoft.com/office/drawing/2014/main" id="{B27583FA-7DE9-6DF6-E471-EA8000CA2D88}"/>
              </a:ext>
            </a:extLst>
          </p:cNvPr>
          <p:cNvSpPr txBox="1"/>
          <p:nvPr/>
        </p:nvSpPr>
        <p:spPr>
          <a:xfrm>
            <a:off x="801115" y="4743622"/>
            <a:ext cx="3124718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800" dirty="0">
                <a:solidFill>
                  <a:srgbClr val="0E3F75"/>
                </a:solidFill>
                <a:latin typeface="Source Sans 3" panose="020B0503030403020204" pitchFamily="34" charset="0"/>
              </a:rPr>
              <a:t>In 2022, more than </a:t>
            </a:r>
            <a:r>
              <a:rPr lang="en-US" sz="2800" dirty="0">
                <a:solidFill>
                  <a:srgbClr val="759364"/>
                </a:solidFill>
                <a:latin typeface="Source Sans 3" panose="020B0503030403020204" pitchFamily="34" charset="0"/>
              </a:rPr>
              <a:t>$6.2 million </a:t>
            </a:r>
            <a:r>
              <a:rPr lang="en-US" sz="2800" dirty="0">
                <a:solidFill>
                  <a:srgbClr val="0E3F75"/>
                </a:solidFill>
                <a:latin typeface="Source Sans 3" panose="020B0503030403020204" pitchFamily="34" charset="0"/>
              </a:rPr>
              <a:t>was</a:t>
            </a:r>
            <a:br>
              <a:rPr lang="en-US" sz="2800" dirty="0">
                <a:solidFill>
                  <a:srgbClr val="0E3F75"/>
                </a:solidFill>
                <a:latin typeface="Source Sans 3" panose="020B0503030403020204" pitchFamily="34" charset="0"/>
              </a:rPr>
            </a:br>
            <a:r>
              <a:rPr lang="en-US" sz="2800" dirty="0">
                <a:solidFill>
                  <a:srgbClr val="0E3F75"/>
                </a:solidFill>
                <a:latin typeface="Source Sans 3" panose="020B0503030403020204" pitchFamily="34" charset="0"/>
              </a:rPr>
              <a:t>provided to</a:t>
            </a:r>
            <a:r>
              <a:rPr lang="en-US" sz="2800" dirty="0">
                <a:solidFill>
                  <a:srgbClr val="0045AD"/>
                </a:solidFill>
                <a:latin typeface="Source Sans 3" panose="020B0503030403020204" pitchFamily="34" charset="0"/>
              </a:rPr>
              <a:t> </a:t>
            </a:r>
            <a:r>
              <a:rPr lang="en-US" sz="2800" dirty="0">
                <a:solidFill>
                  <a:srgbClr val="759364"/>
                </a:solidFill>
                <a:latin typeface="Source Sans 3" panose="020B0503030403020204" pitchFamily="34" charset="0"/>
              </a:rPr>
              <a:t>181</a:t>
            </a:r>
            <a:r>
              <a:rPr lang="en-US" sz="2800" dirty="0">
                <a:solidFill>
                  <a:srgbClr val="0045AD"/>
                </a:solidFill>
                <a:latin typeface="Source Sans 3" panose="020B0503030403020204" pitchFamily="34" charset="0"/>
              </a:rPr>
              <a:t> </a:t>
            </a:r>
            <a:r>
              <a:rPr lang="en-US" sz="2800" dirty="0">
                <a:solidFill>
                  <a:srgbClr val="0E3F75"/>
                </a:solidFill>
                <a:latin typeface="Source Sans 3" panose="020B0503030403020204" pitchFamily="34" charset="0"/>
              </a:rPr>
              <a:t>grant applicants.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9E20D4-FE20-3044-ED00-83F0D1450E3C}"/>
              </a:ext>
            </a:extLst>
          </p:cNvPr>
          <p:cNvSpPr/>
          <p:nvPr/>
        </p:nvSpPr>
        <p:spPr>
          <a:xfrm>
            <a:off x="533400" y="4135397"/>
            <a:ext cx="609600" cy="608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5">
            <a:extLst>
              <a:ext uri="{FF2B5EF4-FFF2-40B4-BE49-F238E27FC236}">
                <a16:creationId xmlns:a16="http://schemas.microsoft.com/office/drawing/2014/main" id="{5554AD15-39D5-04E3-4477-7ED65BFF3D29}"/>
              </a:ext>
            </a:extLst>
          </p:cNvPr>
          <p:cNvSpPr/>
          <p:nvPr/>
        </p:nvSpPr>
        <p:spPr>
          <a:xfrm rot="-2027326">
            <a:off x="249379" y="3943456"/>
            <a:ext cx="786224" cy="971738"/>
          </a:xfrm>
          <a:custGeom>
            <a:avLst/>
            <a:gdLst/>
            <a:ahLst/>
            <a:cxnLst/>
            <a:rect l="l" t="t" r="r" b="b"/>
            <a:pathLst>
              <a:path w="1471333" h="1818502">
                <a:moveTo>
                  <a:pt x="0" y="0"/>
                </a:moveTo>
                <a:lnTo>
                  <a:pt x="1471334" y="0"/>
                </a:lnTo>
                <a:lnTo>
                  <a:pt x="1471334" y="1818502"/>
                </a:lnTo>
                <a:lnTo>
                  <a:pt x="0" y="181850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358DEC12-9257-B68F-052A-DF3B8B3B531A}"/>
              </a:ext>
            </a:extLst>
          </p:cNvPr>
          <p:cNvSpPr/>
          <p:nvPr/>
        </p:nvSpPr>
        <p:spPr>
          <a:xfrm>
            <a:off x="4269910" y="5219401"/>
            <a:ext cx="1927561" cy="617557"/>
          </a:xfrm>
          <a:prstGeom prst="round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Source Sans 3" panose="020B0503030403020204" pitchFamily="34" charset="0"/>
              </a:rPr>
              <a:t>Learn More</a:t>
            </a:r>
          </a:p>
        </p:txBody>
      </p:sp>
      <p:pic>
        <p:nvPicPr>
          <p:cNvPr id="23" name="Graphic 22" descr="Circle with left arrow with solid fill">
            <a:extLst>
              <a:ext uri="{FF2B5EF4-FFF2-40B4-BE49-F238E27FC236}">
                <a16:creationId xmlns:a16="http://schemas.microsoft.com/office/drawing/2014/main" id="{51BC7BA3-2F1A-0785-6A2B-56BE9F86BD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5572395" y="5211882"/>
            <a:ext cx="625076" cy="625076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18D4446-1FEC-9569-4861-0C5A1F0B2E2F}"/>
              </a:ext>
            </a:extLst>
          </p:cNvPr>
          <p:cNvSpPr/>
          <p:nvPr/>
        </p:nvSpPr>
        <p:spPr>
          <a:xfrm>
            <a:off x="6197471" y="5021271"/>
            <a:ext cx="1066800" cy="955858"/>
          </a:xfrm>
          <a:prstGeom prst="roundRect">
            <a:avLst/>
          </a:prstGeom>
          <a:solidFill>
            <a:srgbClr val="0E3F75"/>
          </a:solidFill>
          <a:ln>
            <a:solidFill>
              <a:srgbClr val="0E3F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12" name="Group 14">
            <a:extLst>
              <a:ext uri="{FF2B5EF4-FFF2-40B4-BE49-F238E27FC236}">
                <a16:creationId xmlns:a16="http://schemas.microsoft.com/office/drawing/2014/main" id="{4E9C6F24-03B5-39E8-6449-6A0D69270F7E}"/>
              </a:ext>
            </a:extLst>
          </p:cNvPr>
          <p:cNvGrpSpPr/>
          <p:nvPr/>
        </p:nvGrpSpPr>
        <p:grpSpPr>
          <a:xfrm>
            <a:off x="6300369" y="5089143"/>
            <a:ext cx="861003" cy="861003"/>
            <a:chOff x="5723537" y="-3179067"/>
            <a:chExt cx="2944702" cy="2944702"/>
          </a:xfrm>
        </p:grpSpPr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D52F0918-6D83-457E-8937-CBF6F2D65D8A}"/>
                </a:ext>
              </a:extLst>
            </p:cNvPr>
            <p:cNvSpPr/>
            <p:nvPr/>
          </p:nvSpPr>
          <p:spPr>
            <a:xfrm>
              <a:off x="5723537" y="-3179067"/>
              <a:ext cx="2944702" cy="2944702"/>
            </a:xfrm>
            <a:custGeom>
              <a:avLst/>
              <a:gdLst/>
              <a:ahLst/>
              <a:cxnLst/>
              <a:rect l="l" t="t" r="r" b="b"/>
              <a:pathLst>
                <a:path w="2944702" h="2944702">
                  <a:moveTo>
                    <a:pt x="0" y="0"/>
                  </a:moveTo>
                  <a:lnTo>
                    <a:pt x="2944702" y="0"/>
                  </a:lnTo>
                  <a:lnTo>
                    <a:pt x="2944702" y="2944702"/>
                  </a:lnTo>
                  <a:lnTo>
                    <a:pt x="0" y="29447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08736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EECD-9EEC-476B-A8D0-CEBB8D5A4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28" y="554942"/>
            <a:ext cx="10446590" cy="128016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Grants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CF98-EB6E-4AFB-8B31-D84633DCE4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2528" y="1739983"/>
            <a:ext cx="10986721" cy="488391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Funding opportunities are once again available for our special safety grant programs. </a:t>
            </a:r>
          </a:p>
          <a:p>
            <a:pPr marL="0" indent="0">
              <a:buNone/>
            </a:pPr>
            <a:endParaRPr lang="en-US" sz="24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3"/>
              </a:rPr>
              <a:t>Trench Safety Grant.</a:t>
            </a:r>
            <a:r>
              <a:rPr lang="en-US" sz="2000" dirty="0"/>
              <a:t> Available only to Ohio employers that perform trenching and excavating.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4"/>
              </a:rPr>
              <a:t>Firefighter Exposure to Environmental Elements Grant</a:t>
            </a:r>
            <a:r>
              <a:rPr lang="en-US" sz="2000" dirty="0"/>
              <a:t> combats firefighter cancer risk.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u="sng" dirty="0">
                <a:hlinkClick r:id="rId5"/>
              </a:rPr>
              <a:t>School Safety and Security Grant</a:t>
            </a:r>
            <a:r>
              <a:rPr lang="en-US" sz="2000" dirty="0"/>
              <a:t> provides assistance to Ohio employers with ensuring the safety of their staff who instruct children throughout the state.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76627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9D39-C5F4-4897-A648-8FD26DBD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08189"/>
          </a:xfrm>
        </p:spPr>
        <p:txBody>
          <a:bodyPr>
            <a:normAutofit/>
          </a:bodyPr>
          <a:lstStyle/>
          <a:p>
            <a:r>
              <a:rPr lang="en-US" dirty="0"/>
              <a:t>Manage Difficult Waste Streams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AB431F1-9798-D78A-ED6A-5D7E4C22D220}"/>
              </a:ext>
            </a:extLst>
          </p:cNvPr>
          <p:cNvSpPr txBox="1">
            <a:spLocks/>
          </p:cNvSpPr>
          <p:nvPr/>
        </p:nvSpPr>
        <p:spPr>
          <a:xfrm>
            <a:off x="4844289" y="1912375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Free online platform to help businesses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Find a market for unwanted materials</a:t>
            </a:r>
          </a:p>
          <a:p>
            <a:pPr lvl="2"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Access other’s unwanted materials</a:t>
            </a:r>
          </a:p>
          <a:p>
            <a:pPr fontAlgn="auto">
              <a:spcAft>
                <a:spcPts val="0"/>
              </a:spcAft>
            </a:pPr>
            <a:r>
              <a:rPr lang="en-US" dirty="0">
                <a:latin typeface="Source Sans 3" panose="020B0503030403020204" pitchFamily="34" charset="0"/>
              </a:rPr>
              <a:t>Ohio Materials Marketplace (OMM)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US" dirty="0">
              <a:latin typeface="Source Sans 3" panose="020B0503030403020204" pitchFamily="34" charset="0"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0F140FDC-5930-4030-4BA9-C9F43A41A776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 flipH="1" flipV="1">
            <a:off x="4062521" y="2667082"/>
            <a:ext cx="385173" cy="1010825"/>
          </a:xfrm>
          <a:prstGeom prst="bentConnector4">
            <a:avLst>
              <a:gd name="adj1" fmla="val -59350"/>
              <a:gd name="adj2" fmla="val 65600"/>
            </a:avLst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E138E7F-2F82-4ABE-B104-863AB3DDE43E}"/>
              </a:ext>
            </a:extLst>
          </p:cNvPr>
          <p:cNvGrpSpPr/>
          <p:nvPr/>
        </p:nvGrpSpPr>
        <p:grpSpPr>
          <a:xfrm>
            <a:off x="336754" y="1482574"/>
            <a:ext cx="4573632" cy="1945424"/>
            <a:chOff x="228600" y="1157464"/>
            <a:chExt cx="4573632" cy="19454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4F019A-5FE2-BF1A-28C3-13F93C6CD080}"/>
                </a:ext>
              </a:extLst>
            </p:cNvPr>
            <p:cNvSpPr txBox="1"/>
            <p:nvPr/>
          </p:nvSpPr>
          <p:spPr>
            <a:xfrm>
              <a:off x="228600" y="2733556"/>
              <a:ext cx="34612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E3F75"/>
                  </a:solidFill>
                  <a:latin typeface="Source Sans 3" panose="020B0503030403020204" pitchFamily="34" charset="0"/>
                </a:rPr>
                <a:t>$297,140 Total Program Savings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4B1B836-F71A-14BE-75ED-370570C5CAD3}"/>
                </a:ext>
              </a:extLst>
            </p:cNvPr>
            <p:cNvSpPr/>
            <p:nvPr/>
          </p:nvSpPr>
          <p:spPr>
            <a:xfrm>
              <a:off x="228600" y="1313543"/>
              <a:ext cx="4573632" cy="1335565"/>
            </a:xfrm>
            <a:prstGeom prst="rect">
              <a:avLst/>
            </a:prstGeom>
            <a:solidFill>
              <a:srgbClr val="0E3F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60DF5FC-4DD2-ED01-7E3E-707CE60B660C}"/>
                </a:ext>
              </a:extLst>
            </p:cNvPr>
            <p:cNvSpPr/>
            <p:nvPr/>
          </p:nvSpPr>
          <p:spPr>
            <a:xfrm>
              <a:off x="472557" y="1157464"/>
              <a:ext cx="1734128" cy="1647721"/>
            </a:xfrm>
            <a:prstGeom prst="ellipse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14B3739-1DC3-5436-AF86-3BF70F53CB7B}"/>
                </a:ext>
              </a:extLst>
            </p:cNvPr>
            <p:cNvSpPr/>
            <p:nvPr/>
          </p:nvSpPr>
          <p:spPr>
            <a:xfrm>
              <a:off x="623325" y="1261664"/>
              <a:ext cx="1432592" cy="1439319"/>
            </a:xfrm>
            <a:prstGeom prst="ellipse">
              <a:avLst/>
            </a:prstGeom>
            <a:solidFill>
              <a:srgbClr val="7593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96ADD07-30AE-F6AE-ACC2-6CB14483A167}"/>
                </a:ext>
              </a:extLst>
            </p:cNvPr>
            <p:cNvSpPr txBox="1"/>
            <p:nvPr/>
          </p:nvSpPr>
          <p:spPr>
            <a:xfrm>
              <a:off x="2127521" y="1342094"/>
              <a:ext cx="25502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Source Sans 3" panose="020B0503030403020204" pitchFamily="34" charset="0"/>
                  <a:cs typeface="Segoe UI Bold" panose="020B0802040204020203" pitchFamily="34" charset="0"/>
                </a:rPr>
                <a:t>2022 Monetary Savings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6E580E5-AB9F-A8CF-5363-4873BAEC4DB8}"/>
                </a:ext>
              </a:extLst>
            </p:cNvPr>
            <p:cNvSpPr txBox="1"/>
            <p:nvPr/>
          </p:nvSpPr>
          <p:spPr>
            <a:xfrm>
              <a:off x="536356" y="1692516"/>
              <a:ext cx="16065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Source Sans 3" panose="020B0503030403020204" pitchFamily="34" charset="0"/>
                </a:rPr>
                <a:t>$58,590</a:t>
              </a:r>
            </a:p>
          </p:txBody>
        </p:sp>
        <p:pic>
          <p:nvPicPr>
            <p:cNvPr id="8" name="Graphic 7" descr="Money outline">
              <a:extLst>
                <a:ext uri="{FF2B5EF4-FFF2-40B4-BE49-F238E27FC236}">
                  <a16:creationId xmlns:a16="http://schemas.microsoft.com/office/drawing/2014/main" id="{D3C19B4D-6B53-A1E6-D5A8-7BB7EFB5EC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20917299">
              <a:off x="3946646" y="1871561"/>
              <a:ext cx="785795" cy="785795"/>
            </a:xfrm>
            <a:prstGeom prst="rect">
              <a:avLst/>
            </a:prstGeom>
          </p:spPr>
        </p:pic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C8649FC1-AD67-12F0-115A-C2B844B1028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57004" y="2682095"/>
              <a:ext cx="421128" cy="36303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E3F75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or: Elbow 43">
              <a:extLst>
                <a:ext uri="{FF2B5EF4-FFF2-40B4-BE49-F238E27FC236}">
                  <a16:creationId xmlns:a16="http://schemas.microsoft.com/office/drawing/2014/main" id="{2A78F0FD-0F26-257D-EFA5-600B8EAF84C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037256" y="3082520"/>
              <a:ext cx="3146171" cy="1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E3F7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F2EB1649-3A32-BDB5-A009-6DEBE583D74A}"/>
              </a:ext>
            </a:extLst>
          </p:cNvPr>
          <p:cNvSpPr/>
          <p:nvPr/>
        </p:nvSpPr>
        <p:spPr>
          <a:xfrm>
            <a:off x="3326730" y="4607005"/>
            <a:ext cx="1931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0E3F7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ource Sans 3" panose="020B0503030403020204" pitchFamily="34" charset="0"/>
              </a:rPr>
              <a:t>TONS</a:t>
            </a:r>
            <a:endParaRPr lang="en-US" sz="5400" b="0" cap="none" spc="0" dirty="0">
              <a:ln w="0"/>
              <a:solidFill>
                <a:srgbClr val="0E3F7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ource Sans 3" panose="020B0503030403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2352F2B-BD58-036C-67A2-597EA399D191}"/>
              </a:ext>
            </a:extLst>
          </p:cNvPr>
          <p:cNvSpPr txBox="1"/>
          <p:nvPr/>
        </p:nvSpPr>
        <p:spPr>
          <a:xfrm>
            <a:off x="3367971" y="5327505"/>
            <a:ext cx="177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E3F75"/>
                </a:solidFill>
                <a:latin typeface="Source Sans 3" panose="020B0503030403020204" pitchFamily="34" charset="0"/>
              </a:rPr>
              <a:t>Diverted from landfill in 2022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0C9A571-E627-A0E7-8368-6E8BF3BB13E2}"/>
              </a:ext>
            </a:extLst>
          </p:cNvPr>
          <p:cNvGrpSpPr/>
          <p:nvPr/>
        </p:nvGrpSpPr>
        <p:grpSpPr>
          <a:xfrm>
            <a:off x="398405" y="4343400"/>
            <a:ext cx="3066989" cy="1875209"/>
            <a:chOff x="398405" y="4343400"/>
            <a:chExt cx="3066989" cy="1875209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6682558-5424-E6E4-6487-45D298C34E12}"/>
                </a:ext>
              </a:extLst>
            </p:cNvPr>
            <p:cNvGrpSpPr/>
            <p:nvPr/>
          </p:nvGrpSpPr>
          <p:grpSpPr>
            <a:xfrm>
              <a:off x="464477" y="4343400"/>
              <a:ext cx="3000917" cy="1875209"/>
              <a:chOff x="687627" y="3755113"/>
              <a:chExt cx="3048000" cy="1927226"/>
            </a:xfrm>
          </p:grpSpPr>
          <p:sp>
            <p:nvSpPr>
              <p:cNvPr id="94" name="Freeform 256">
                <a:extLst>
                  <a:ext uri="{FF2B5EF4-FFF2-40B4-BE49-F238E27FC236}">
                    <a16:creationId xmlns:a16="http://schemas.microsoft.com/office/drawing/2014/main" id="{130ED6CA-4F39-DB33-6B0E-B53B01AA78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002" y="4567914"/>
                <a:ext cx="428625" cy="136525"/>
              </a:xfrm>
              <a:custGeom>
                <a:avLst/>
                <a:gdLst>
                  <a:gd name="T0" fmla="*/ 270 w 270"/>
                  <a:gd name="T1" fmla="*/ 86 h 86"/>
                  <a:gd name="T2" fmla="*/ 0 w 270"/>
                  <a:gd name="T3" fmla="*/ 86 h 86"/>
                  <a:gd name="T4" fmla="*/ 0 w 270"/>
                  <a:gd name="T5" fmla="*/ 0 h 86"/>
                  <a:gd name="T6" fmla="*/ 204 w 270"/>
                  <a:gd name="T7" fmla="*/ 0 h 86"/>
                  <a:gd name="T8" fmla="*/ 270 w 270"/>
                  <a:gd name="T9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86">
                    <a:moveTo>
                      <a:pt x="270" y="86"/>
                    </a:moveTo>
                    <a:lnTo>
                      <a:pt x="0" y="86"/>
                    </a:lnTo>
                    <a:lnTo>
                      <a:pt x="0" y="0"/>
                    </a:lnTo>
                    <a:lnTo>
                      <a:pt x="204" y="0"/>
                    </a:lnTo>
                    <a:lnTo>
                      <a:pt x="270" y="86"/>
                    </a:lnTo>
                    <a:close/>
                  </a:path>
                </a:pathLst>
              </a:custGeom>
              <a:solidFill>
                <a:srgbClr val="0E3F7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6" name="Freeform 258">
                <a:extLst>
                  <a:ext uri="{FF2B5EF4-FFF2-40B4-BE49-F238E27FC236}">
                    <a16:creationId xmlns:a16="http://schemas.microsoft.com/office/drawing/2014/main" id="{D85C28DB-66F0-373B-1631-9DF4BC1BE4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7002" y="4733014"/>
                <a:ext cx="428625" cy="136525"/>
              </a:xfrm>
              <a:custGeom>
                <a:avLst/>
                <a:gdLst>
                  <a:gd name="T0" fmla="*/ 270 w 270"/>
                  <a:gd name="T1" fmla="*/ 0 h 86"/>
                  <a:gd name="T2" fmla="*/ 0 w 270"/>
                  <a:gd name="T3" fmla="*/ 0 h 86"/>
                  <a:gd name="T4" fmla="*/ 0 w 270"/>
                  <a:gd name="T5" fmla="*/ 86 h 86"/>
                  <a:gd name="T6" fmla="*/ 204 w 270"/>
                  <a:gd name="T7" fmla="*/ 86 h 86"/>
                  <a:gd name="T8" fmla="*/ 270 w 270"/>
                  <a:gd name="T9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86">
                    <a:moveTo>
                      <a:pt x="270" y="0"/>
                    </a:moveTo>
                    <a:lnTo>
                      <a:pt x="0" y="0"/>
                    </a:lnTo>
                    <a:lnTo>
                      <a:pt x="0" y="86"/>
                    </a:lnTo>
                    <a:lnTo>
                      <a:pt x="204" y="86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rgbClr val="0E3F7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BC1A4179-C961-639B-861D-F2D4203F8DE3}"/>
                  </a:ext>
                </a:extLst>
              </p:cNvPr>
              <p:cNvGrpSpPr/>
              <p:nvPr/>
            </p:nvGrpSpPr>
            <p:grpSpPr>
              <a:xfrm>
                <a:off x="687627" y="3755113"/>
                <a:ext cx="2927350" cy="1927226"/>
                <a:chOff x="687627" y="3755113"/>
                <a:chExt cx="2927350" cy="1927226"/>
              </a:xfrm>
            </p:grpSpPr>
            <p:sp>
              <p:nvSpPr>
                <p:cNvPr id="69" name="Rectangle 211">
                  <a:extLst>
                    <a:ext uri="{FF2B5EF4-FFF2-40B4-BE49-F238E27FC236}">
                      <a16:creationId xmlns:a16="http://schemas.microsoft.com/office/drawing/2014/main" id="{0B541497-725A-C6FB-3ED2-EABC3391E4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3755114"/>
                  <a:ext cx="1444625" cy="438150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Rectangle 212">
                  <a:extLst>
                    <a:ext uri="{FF2B5EF4-FFF2-40B4-BE49-F238E27FC236}">
                      <a16:creationId xmlns:a16="http://schemas.microsoft.com/office/drawing/2014/main" id="{BBFB3648-94C4-6B5A-04EC-6FE21DEAB7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3755114"/>
                  <a:ext cx="1444625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Rectangle 213">
                  <a:extLst>
                    <a:ext uri="{FF2B5EF4-FFF2-40B4-BE49-F238E27FC236}">
                      <a16:creationId xmlns:a16="http://schemas.microsoft.com/office/drawing/2014/main" id="{C31B5601-FF0B-5FDB-3E54-77D5CD9890B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4250414"/>
                  <a:ext cx="1444625" cy="438150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Rectangle 214">
                  <a:extLst>
                    <a:ext uri="{FF2B5EF4-FFF2-40B4-BE49-F238E27FC236}">
                      <a16:creationId xmlns:a16="http://schemas.microsoft.com/office/drawing/2014/main" id="{D7ACA78F-CE76-4551-7971-44EB5C076D9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4250414"/>
                  <a:ext cx="1444625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Rectangle 215">
                  <a:extLst>
                    <a:ext uri="{FF2B5EF4-FFF2-40B4-BE49-F238E27FC236}">
                      <a16:creationId xmlns:a16="http://schemas.microsoft.com/office/drawing/2014/main" id="{0471DF1C-6D25-EE71-B53E-129B5484CB9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4748889"/>
                  <a:ext cx="1444625" cy="438150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Rectangle 216">
                  <a:extLst>
                    <a:ext uri="{FF2B5EF4-FFF2-40B4-BE49-F238E27FC236}">
                      <a16:creationId xmlns:a16="http://schemas.microsoft.com/office/drawing/2014/main" id="{3884538D-B296-8F71-D720-1D9CB0FA6A4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4748889"/>
                  <a:ext cx="1444625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Rectangle 217">
                  <a:extLst>
                    <a:ext uri="{FF2B5EF4-FFF2-40B4-BE49-F238E27FC236}">
                      <a16:creationId xmlns:a16="http://schemas.microsoft.com/office/drawing/2014/main" id="{33A0045B-C5CA-B726-439F-ED5A8C397CB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5244189"/>
                  <a:ext cx="1444625" cy="438150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Rectangle 218">
                  <a:extLst>
                    <a:ext uri="{FF2B5EF4-FFF2-40B4-BE49-F238E27FC236}">
                      <a16:creationId xmlns:a16="http://schemas.microsoft.com/office/drawing/2014/main" id="{11CAC697-D55D-0D7E-B09A-D8BA9AF0968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627" y="5244189"/>
                  <a:ext cx="1444625" cy="4381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235">
                  <a:extLst>
                    <a:ext uri="{FF2B5EF4-FFF2-40B4-BE49-F238E27FC236}">
                      <a16:creationId xmlns:a16="http://schemas.microsoft.com/office/drawing/2014/main" id="{F327400E-CE43-D076-2016-3153022AAF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3755114"/>
                  <a:ext cx="635000" cy="784225"/>
                </a:xfrm>
                <a:custGeom>
                  <a:avLst/>
                  <a:gdLst>
                    <a:gd name="T0" fmla="*/ 0 w 400"/>
                    <a:gd name="T1" fmla="*/ 276 h 494"/>
                    <a:gd name="T2" fmla="*/ 400 w 400"/>
                    <a:gd name="T3" fmla="*/ 494 h 494"/>
                    <a:gd name="T4" fmla="*/ 400 w 400"/>
                    <a:gd name="T5" fmla="*/ 410 h 494"/>
                    <a:gd name="T6" fmla="*/ 0 w 400"/>
                    <a:gd name="T7" fmla="*/ 0 h 494"/>
                    <a:gd name="T8" fmla="*/ 0 w 400"/>
                    <a:gd name="T9" fmla="*/ 276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0" y="276"/>
                      </a:moveTo>
                      <a:lnTo>
                        <a:pt x="400" y="494"/>
                      </a:lnTo>
                      <a:lnTo>
                        <a:pt x="400" y="410"/>
                      </a:lnTo>
                      <a:lnTo>
                        <a:pt x="0" y="0"/>
                      </a:lnTo>
                      <a:lnTo>
                        <a:pt x="0" y="27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8" name="Freeform 236">
                  <a:extLst>
                    <a:ext uri="{FF2B5EF4-FFF2-40B4-BE49-F238E27FC236}">
                      <a16:creationId xmlns:a16="http://schemas.microsoft.com/office/drawing/2014/main" id="{7C152C3F-C2B9-EBE0-7CE1-CD3E7ADC086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3755114"/>
                  <a:ext cx="635000" cy="784225"/>
                </a:xfrm>
                <a:custGeom>
                  <a:avLst/>
                  <a:gdLst>
                    <a:gd name="T0" fmla="*/ 0 w 400"/>
                    <a:gd name="T1" fmla="*/ 276 h 494"/>
                    <a:gd name="T2" fmla="*/ 400 w 400"/>
                    <a:gd name="T3" fmla="*/ 494 h 494"/>
                    <a:gd name="T4" fmla="*/ 400 w 400"/>
                    <a:gd name="T5" fmla="*/ 410 h 494"/>
                    <a:gd name="T6" fmla="*/ 0 w 400"/>
                    <a:gd name="T7" fmla="*/ 0 h 494"/>
                    <a:gd name="T8" fmla="*/ 0 w 400"/>
                    <a:gd name="T9" fmla="*/ 276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0" y="276"/>
                      </a:moveTo>
                      <a:lnTo>
                        <a:pt x="400" y="494"/>
                      </a:lnTo>
                      <a:lnTo>
                        <a:pt x="400" y="410"/>
                      </a:lnTo>
                      <a:lnTo>
                        <a:pt x="0" y="0"/>
                      </a:lnTo>
                      <a:lnTo>
                        <a:pt x="0" y="27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9" name="Freeform 237">
                  <a:extLst>
                    <a:ext uri="{FF2B5EF4-FFF2-40B4-BE49-F238E27FC236}">
                      <a16:creationId xmlns:a16="http://schemas.microsoft.com/office/drawing/2014/main" id="{DF355B96-F78F-85C8-37F4-354F3CB6F31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250414"/>
                  <a:ext cx="635000" cy="454025"/>
                </a:xfrm>
                <a:custGeom>
                  <a:avLst/>
                  <a:gdLst>
                    <a:gd name="T0" fmla="*/ 0 w 400"/>
                    <a:gd name="T1" fmla="*/ 276 h 286"/>
                    <a:gd name="T2" fmla="*/ 400 w 400"/>
                    <a:gd name="T3" fmla="*/ 286 h 286"/>
                    <a:gd name="T4" fmla="*/ 400 w 400"/>
                    <a:gd name="T5" fmla="*/ 200 h 286"/>
                    <a:gd name="T6" fmla="*/ 0 w 400"/>
                    <a:gd name="T7" fmla="*/ 0 h 286"/>
                    <a:gd name="T8" fmla="*/ 0 w 400"/>
                    <a:gd name="T9" fmla="*/ 27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0" y="276"/>
                      </a:moveTo>
                      <a:lnTo>
                        <a:pt x="400" y="286"/>
                      </a:lnTo>
                      <a:lnTo>
                        <a:pt x="400" y="200"/>
                      </a:lnTo>
                      <a:lnTo>
                        <a:pt x="0" y="0"/>
                      </a:lnTo>
                      <a:lnTo>
                        <a:pt x="0" y="276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0" name="Freeform 238">
                  <a:extLst>
                    <a:ext uri="{FF2B5EF4-FFF2-40B4-BE49-F238E27FC236}">
                      <a16:creationId xmlns:a16="http://schemas.microsoft.com/office/drawing/2014/main" id="{26AB03AC-A852-8F39-B213-ED6CA06743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250414"/>
                  <a:ext cx="635000" cy="454025"/>
                </a:xfrm>
                <a:custGeom>
                  <a:avLst/>
                  <a:gdLst>
                    <a:gd name="T0" fmla="*/ 0 w 400"/>
                    <a:gd name="T1" fmla="*/ 276 h 286"/>
                    <a:gd name="T2" fmla="*/ 400 w 400"/>
                    <a:gd name="T3" fmla="*/ 286 h 286"/>
                    <a:gd name="T4" fmla="*/ 400 w 400"/>
                    <a:gd name="T5" fmla="*/ 200 h 286"/>
                    <a:gd name="T6" fmla="*/ 0 w 400"/>
                    <a:gd name="T7" fmla="*/ 0 h 286"/>
                    <a:gd name="T8" fmla="*/ 0 w 400"/>
                    <a:gd name="T9" fmla="*/ 27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0" y="276"/>
                      </a:moveTo>
                      <a:lnTo>
                        <a:pt x="400" y="286"/>
                      </a:lnTo>
                      <a:lnTo>
                        <a:pt x="400" y="200"/>
                      </a:lnTo>
                      <a:lnTo>
                        <a:pt x="0" y="0"/>
                      </a:lnTo>
                      <a:lnTo>
                        <a:pt x="0" y="27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1" name="Freeform 239">
                  <a:extLst>
                    <a:ext uri="{FF2B5EF4-FFF2-40B4-BE49-F238E27FC236}">
                      <a16:creationId xmlns:a16="http://schemas.microsoft.com/office/drawing/2014/main" id="{A7460F6E-B0BD-1C96-752F-A06F2B257C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733014"/>
                  <a:ext cx="635000" cy="454025"/>
                </a:xfrm>
                <a:custGeom>
                  <a:avLst/>
                  <a:gdLst>
                    <a:gd name="T0" fmla="*/ 0 w 400"/>
                    <a:gd name="T1" fmla="*/ 286 h 286"/>
                    <a:gd name="T2" fmla="*/ 400 w 400"/>
                    <a:gd name="T3" fmla="*/ 86 h 286"/>
                    <a:gd name="T4" fmla="*/ 400 w 400"/>
                    <a:gd name="T5" fmla="*/ 0 h 286"/>
                    <a:gd name="T6" fmla="*/ 0 w 400"/>
                    <a:gd name="T7" fmla="*/ 10 h 286"/>
                    <a:gd name="T8" fmla="*/ 0 w 400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0" y="286"/>
                      </a:moveTo>
                      <a:lnTo>
                        <a:pt x="400" y="86"/>
                      </a:lnTo>
                      <a:lnTo>
                        <a:pt x="400" y="0"/>
                      </a:lnTo>
                      <a:lnTo>
                        <a:pt x="0" y="1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2" name="Freeform 240">
                  <a:extLst>
                    <a:ext uri="{FF2B5EF4-FFF2-40B4-BE49-F238E27FC236}">
                      <a16:creationId xmlns:a16="http://schemas.microsoft.com/office/drawing/2014/main" id="{70226F92-4812-8ED9-4555-D150E19351F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733014"/>
                  <a:ext cx="635000" cy="454025"/>
                </a:xfrm>
                <a:custGeom>
                  <a:avLst/>
                  <a:gdLst>
                    <a:gd name="T0" fmla="*/ 0 w 400"/>
                    <a:gd name="T1" fmla="*/ 286 h 286"/>
                    <a:gd name="T2" fmla="*/ 400 w 400"/>
                    <a:gd name="T3" fmla="*/ 86 h 286"/>
                    <a:gd name="T4" fmla="*/ 400 w 400"/>
                    <a:gd name="T5" fmla="*/ 0 h 286"/>
                    <a:gd name="T6" fmla="*/ 0 w 400"/>
                    <a:gd name="T7" fmla="*/ 10 h 286"/>
                    <a:gd name="T8" fmla="*/ 0 w 400"/>
                    <a:gd name="T9" fmla="*/ 286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0" y="286"/>
                      </a:moveTo>
                      <a:lnTo>
                        <a:pt x="400" y="86"/>
                      </a:lnTo>
                      <a:lnTo>
                        <a:pt x="400" y="0"/>
                      </a:lnTo>
                      <a:lnTo>
                        <a:pt x="0" y="10"/>
                      </a:lnTo>
                      <a:lnTo>
                        <a:pt x="0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3" name="Freeform 241">
                  <a:extLst>
                    <a:ext uri="{FF2B5EF4-FFF2-40B4-BE49-F238E27FC236}">
                      <a16:creationId xmlns:a16="http://schemas.microsoft.com/office/drawing/2014/main" id="{732BF683-2633-862F-EDFE-464BC608ED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898114"/>
                  <a:ext cx="635000" cy="784225"/>
                </a:xfrm>
                <a:custGeom>
                  <a:avLst/>
                  <a:gdLst>
                    <a:gd name="T0" fmla="*/ 0 w 400"/>
                    <a:gd name="T1" fmla="*/ 494 h 494"/>
                    <a:gd name="T2" fmla="*/ 400 w 400"/>
                    <a:gd name="T3" fmla="*/ 84 h 494"/>
                    <a:gd name="T4" fmla="*/ 400 w 400"/>
                    <a:gd name="T5" fmla="*/ 0 h 494"/>
                    <a:gd name="T6" fmla="*/ 0 w 400"/>
                    <a:gd name="T7" fmla="*/ 218 h 494"/>
                    <a:gd name="T8" fmla="*/ 0 w 400"/>
                    <a:gd name="T9" fmla="*/ 494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0" y="494"/>
                      </a:moveTo>
                      <a:lnTo>
                        <a:pt x="400" y="84"/>
                      </a:lnTo>
                      <a:lnTo>
                        <a:pt x="400" y="0"/>
                      </a:lnTo>
                      <a:lnTo>
                        <a:pt x="0" y="218"/>
                      </a:lnTo>
                      <a:lnTo>
                        <a:pt x="0" y="49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Freeform 242">
                  <a:extLst>
                    <a:ext uri="{FF2B5EF4-FFF2-40B4-BE49-F238E27FC236}">
                      <a16:creationId xmlns:a16="http://schemas.microsoft.com/office/drawing/2014/main" id="{688473FC-E89B-9D13-56BB-D4006B1ABFC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898114"/>
                  <a:ext cx="635000" cy="784225"/>
                </a:xfrm>
                <a:custGeom>
                  <a:avLst/>
                  <a:gdLst>
                    <a:gd name="T0" fmla="*/ 0 w 400"/>
                    <a:gd name="T1" fmla="*/ 494 h 494"/>
                    <a:gd name="T2" fmla="*/ 400 w 400"/>
                    <a:gd name="T3" fmla="*/ 84 h 494"/>
                    <a:gd name="T4" fmla="*/ 400 w 400"/>
                    <a:gd name="T5" fmla="*/ 0 h 494"/>
                    <a:gd name="T6" fmla="*/ 0 w 400"/>
                    <a:gd name="T7" fmla="*/ 218 h 494"/>
                    <a:gd name="T8" fmla="*/ 0 w 400"/>
                    <a:gd name="T9" fmla="*/ 494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0" y="494"/>
                      </a:moveTo>
                      <a:lnTo>
                        <a:pt x="400" y="84"/>
                      </a:lnTo>
                      <a:lnTo>
                        <a:pt x="400" y="0"/>
                      </a:lnTo>
                      <a:lnTo>
                        <a:pt x="0" y="218"/>
                      </a:lnTo>
                      <a:lnTo>
                        <a:pt x="0" y="494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Freeform 244">
                  <a:extLst>
                    <a:ext uri="{FF2B5EF4-FFF2-40B4-BE49-F238E27FC236}">
                      <a16:creationId xmlns:a16="http://schemas.microsoft.com/office/drawing/2014/main" id="{411649E2-6F76-E6B6-6F5E-88323A594A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3755114"/>
                  <a:ext cx="635000" cy="784225"/>
                </a:xfrm>
                <a:custGeom>
                  <a:avLst/>
                  <a:gdLst>
                    <a:gd name="T0" fmla="*/ 0 w 400"/>
                    <a:gd name="T1" fmla="*/ 0 h 494"/>
                    <a:gd name="T2" fmla="*/ 0 w 400"/>
                    <a:gd name="T3" fmla="*/ 276 h 494"/>
                    <a:gd name="T4" fmla="*/ 400 w 400"/>
                    <a:gd name="T5" fmla="*/ 494 h 494"/>
                    <a:gd name="T6" fmla="*/ 400 w 400"/>
                    <a:gd name="T7" fmla="*/ 410 h 494"/>
                    <a:gd name="T8" fmla="*/ 0 w 400"/>
                    <a:gd name="T9" fmla="*/ 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400" y="494"/>
                      </a:lnTo>
                      <a:lnTo>
                        <a:pt x="400" y="4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Freeform 246">
                  <a:extLst>
                    <a:ext uri="{FF2B5EF4-FFF2-40B4-BE49-F238E27FC236}">
                      <a16:creationId xmlns:a16="http://schemas.microsoft.com/office/drawing/2014/main" id="{5190770F-7C5C-BE9A-AB8E-4E1D48E1C75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250414"/>
                  <a:ext cx="635000" cy="454025"/>
                </a:xfrm>
                <a:custGeom>
                  <a:avLst/>
                  <a:gdLst>
                    <a:gd name="T0" fmla="*/ 0 w 400"/>
                    <a:gd name="T1" fmla="*/ 0 h 286"/>
                    <a:gd name="T2" fmla="*/ 0 w 400"/>
                    <a:gd name="T3" fmla="*/ 276 h 286"/>
                    <a:gd name="T4" fmla="*/ 400 w 400"/>
                    <a:gd name="T5" fmla="*/ 286 h 286"/>
                    <a:gd name="T6" fmla="*/ 400 w 400"/>
                    <a:gd name="T7" fmla="*/ 200 h 286"/>
                    <a:gd name="T8" fmla="*/ 0 w 400"/>
                    <a:gd name="T9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400" y="286"/>
                      </a:lnTo>
                      <a:lnTo>
                        <a:pt x="400" y="20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Freeform 248">
                  <a:extLst>
                    <a:ext uri="{FF2B5EF4-FFF2-40B4-BE49-F238E27FC236}">
                      <a16:creationId xmlns:a16="http://schemas.microsoft.com/office/drawing/2014/main" id="{A568A3B8-CA2E-83F2-6EF0-150F2304E96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733014"/>
                  <a:ext cx="635000" cy="454025"/>
                </a:xfrm>
                <a:custGeom>
                  <a:avLst/>
                  <a:gdLst>
                    <a:gd name="T0" fmla="*/ 400 w 400"/>
                    <a:gd name="T1" fmla="*/ 0 h 286"/>
                    <a:gd name="T2" fmla="*/ 0 w 400"/>
                    <a:gd name="T3" fmla="*/ 10 h 286"/>
                    <a:gd name="T4" fmla="*/ 0 w 400"/>
                    <a:gd name="T5" fmla="*/ 286 h 286"/>
                    <a:gd name="T6" fmla="*/ 400 w 400"/>
                    <a:gd name="T7" fmla="*/ 86 h 286"/>
                    <a:gd name="T8" fmla="*/ 400 w 400"/>
                    <a:gd name="T9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400" y="0"/>
                      </a:moveTo>
                      <a:lnTo>
                        <a:pt x="0" y="10"/>
                      </a:lnTo>
                      <a:lnTo>
                        <a:pt x="0" y="286"/>
                      </a:lnTo>
                      <a:lnTo>
                        <a:pt x="400" y="86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Freeform 250">
                  <a:extLst>
                    <a:ext uri="{FF2B5EF4-FFF2-40B4-BE49-F238E27FC236}">
                      <a16:creationId xmlns:a16="http://schemas.microsoft.com/office/drawing/2014/main" id="{9F0B2497-77F0-0E66-302A-3EA34B67C67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898114"/>
                  <a:ext cx="635000" cy="784225"/>
                </a:xfrm>
                <a:custGeom>
                  <a:avLst/>
                  <a:gdLst>
                    <a:gd name="T0" fmla="*/ 400 w 400"/>
                    <a:gd name="T1" fmla="*/ 0 h 494"/>
                    <a:gd name="T2" fmla="*/ 0 w 400"/>
                    <a:gd name="T3" fmla="*/ 218 h 494"/>
                    <a:gd name="T4" fmla="*/ 0 w 400"/>
                    <a:gd name="T5" fmla="*/ 494 h 494"/>
                    <a:gd name="T6" fmla="*/ 400 w 400"/>
                    <a:gd name="T7" fmla="*/ 84 h 494"/>
                    <a:gd name="T8" fmla="*/ 400 w 400"/>
                    <a:gd name="T9" fmla="*/ 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400" y="0"/>
                      </a:moveTo>
                      <a:lnTo>
                        <a:pt x="0" y="218"/>
                      </a:lnTo>
                      <a:lnTo>
                        <a:pt x="0" y="494"/>
                      </a:lnTo>
                      <a:lnTo>
                        <a:pt x="400" y="84"/>
                      </a:lnTo>
                      <a:lnTo>
                        <a:pt x="40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Rectangle 251">
                  <a:extLst>
                    <a:ext uri="{FF2B5EF4-FFF2-40B4-BE49-F238E27FC236}">
                      <a16:creationId xmlns:a16="http://schemas.microsoft.com/office/drawing/2014/main" id="{38CB6E09-5B51-2E17-2CD2-4C368886254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7252" y="4405989"/>
                  <a:ext cx="539750" cy="133350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0" name="Rectangle 252">
                  <a:extLst>
                    <a:ext uri="{FF2B5EF4-FFF2-40B4-BE49-F238E27FC236}">
                      <a16:creationId xmlns:a16="http://schemas.microsoft.com/office/drawing/2014/main" id="{3E32F421-B292-054F-37C7-EFAC06E9FB2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7252" y="4567914"/>
                  <a:ext cx="539750" cy="136525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1" name="Rectangle 253">
                  <a:extLst>
                    <a:ext uri="{FF2B5EF4-FFF2-40B4-BE49-F238E27FC236}">
                      <a16:creationId xmlns:a16="http://schemas.microsoft.com/office/drawing/2014/main" id="{FA16099C-8D4B-56DC-28D7-B008B68EBB7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7252" y="4733014"/>
                  <a:ext cx="539750" cy="136525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2" name="Rectangle 254">
                  <a:extLst>
                    <a:ext uri="{FF2B5EF4-FFF2-40B4-BE49-F238E27FC236}">
                      <a16:creationId xmlns:a16="http://schemas.microsoft.com/office/drawing/2014/main" id="{32205A72-6908-27B4-AFA2-349CAECB168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67252" y="4898114"/>
                  <a:ext cx="539750" cy="133350"/>
                </a:xfrm>
                <a:prstGeom prst="rect">
                  <a:avLst/>
                </a:pr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3" name="Freeform 255">
                  <a:extLst>
                    <a:ext uri="{FF2B5EF4-FFF2-40B4-BE49-F238E27FC236}">
                      <a16:creationId xmlns:a16="http://schemas.microsoft.com/office/drawing/2014/main" id="{21477D3E-DEA7-F44D-DC6B-6BD5712D484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3827" y="4129764"/>
                  <a:ext cx="311150" cy="409575"/>
                </a:xfrm>
                <a:custGeom>
                  <a:avLst/>
                  <a:gdLst>
                    <a:gd name="T0" fmla="*/ 196 w 196"/>
                    <a:gd name="T1" fmla="*/ 258 h 258"/>
                    <a:gd name="T2" fmla="*/ 0 w 196"/>
                    <a:gd name="T3" fmla="*/ 258 h 258"/>
                    <a:gd name="T4" fmla="*/ 0 w 196"/>
                    <a:gd name="T5" fmla="*/ 0 h 258"/>
                    <a:gd name="T6" fmla="*/ 196 w 196"/>
                    <a:gd name="T7" fmla="*/ 258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6" h="258">
                      <a:moveTo>
                        <a:pt x="196" y="258"/>
                      </a:moveTo>
                      <a:lnTo>
                        <a:pt x="0" y="258"/>
                      </a:lnTo>
                      <a:lnTo>
                        <a:pt x="0" y="0"/>
                      </a:lnTo>
                      <a:lnTo>
                        <a:pt x="196" y="258"/>
                      </a:lnTo>
                      <a:close/>
                    </a:path>
                  </a:pathLst>
                </a:cu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5" name="Freeform 257">
                  <a:extLst>
                    <a:ext uri="{FF2B5EF4-FFF2-40B4-BE49-F238E27FC236}">
                      <a16:creationId xmlns:a16="http://schemas.microsoft.com/office/drawing/2014/main" id="{294EED63-7523-D194-169C-DB5D3BB2BDA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3827" y="4898114"/>
                  <a:ext cx="311150" cy="409575"/>
                </a:xfrm>
                <a:custGeom>
                  <a:avLst/>
                  <a:gdLst>
                    <a:gd name="T0" fmla="*/ 196 w 196"/>
                    <a:gd name="T1" fmla="*/ 0 h 258"/>
                    <a:gd name="T2" fmla="*/ 0 w 196"/>
                    <a:gd name="T3" fmla="*/ 0 h 258"/>
                    <a:gd name="T4" fmla="*/ 0 w 196"/>
                    <a:gd name="T5" fmla="*/ 258 h 258"/>
                    <a:gd name="T6" fmla="*/ 196 w 196"/>
                    <a:gd name="T7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6" h="258">
                      <a:moveTo>
                        <a:pt x="196" y="0"/>
                      </a:moveTo>
                      <a:lnTo>
                        <a:pt x="0" y="0"/>
                      </a:lnTo>
                      <a:lnTo>
                        <a:pt x="0" y="258"/>
                      </a:lnTo>
                      <a:lnTo>
                        <a:pt x="196" y="0"/>
                      </a:lnTo>
                      <a:close/>
                    </a:path>
                  </a:pathLst>
                </a:cu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7" name="Freeform 243">
                  <a:extLst>
                    <a:ext uri="{FF2B5EF4-FFF2-40B4-BE49-F238E27FC236}">
                      <a16:creationId xmlns:a16="http://schemas.microsoft.com/office/drawing/2014/main" id="{8DCDA371-8C56-932B-B871-920FAA67EE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3755113"/>
                  <a:ext cx="635000" cy="784225"/>
                </a:xfrm>
                <a:custGeom>
                  <a:avLst/>
                  <a:gdLst>
                    <a:gd name="T0" fmla="*/ 0 w 400"/>
                    <a:gd name="T1" fmla="*/ 0 h 494"/>
                    <a:gd name="T2" fmla="*/ 0 w 400"/>
                    <a:gd name="T3" fmla="*/ 276 h 494"/>
                    <a:gd name="T4" fmla="*/ 400 w 400"/>
                    <a:gd name="T5" fmla="*/ 494 h 494"/>
                    <a:gd name="T6" fmla="*/ 400 w 400"/>
                    <a:gd name="T7" fmla="*/ 410 h 494"/>
                    <a:gd name="T8" fmla="*/ 0 w 400"/>
                    <a:gd name="T9" fmla="*/ 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400" y="494"/>
                      </a:lnTo>
                      <a:lnTo>
                        <a:pt x="400" y="41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8" name="Freeform 245">
                  <a:extLst>
                    <a:ext uri="{FF2B5EF4-FFF2-40B4-BE49-F238E27FC236}">
                      <a16:creationId xmlns:a16="http://schemas.microsoft.com/office/drawing/2014/main" id="{974E74AE-204C-5721-B0A5-060D61F8002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250413"/>
                  <a:ext cx="635000" cy="454025"/>
                </a:xfrm>
                <a:custGeom>
                  <a:avLst/>
                  <a:gdLst>
                    <a:gd name="T0" fmla="*/ 0 w 400"/>
                    <a:gd name="T1" fmla="*/ 0 h 286"/>
                    <a:gd name="T2" fmla="*/ 0 w 400"/>
                    <a:gd name="T3" fmla="*/ 276 h 286"/>
                    <a:gd name="T4" fmla="*/ 400 w 400"/>
                    <a:gd name="T5" fmla="*/ 286 h 286"/>
                    <a:gd name="T6" fmla="*/ 400 w 400"/>
                    <a:gd name="T7" fmla="*/ 200 h 286"/>
                    <a:gd name="T8" fmla="*/ 0 w 400"/>
                    <a:gd name="T9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0" y="0"/>
                      </a:moveTo>
                      <a:lnTo>
                        <a:pt x="0" y="276"/>
                      </a:lnTo>
                      <a:lnTo>
                        <a:pt x="400" y="286"/>
                      </a:lnTo>
                      <a:lnTo>
                        <a:pt x="40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99" name="Freeform 247">
                  <a:extLst>
                    <a:ext uri="{FF2B5EF4-FFF2-40B4-BE49-F238E27FC236}">
                      <a16:creationId xmlns:a16="http://schemas.microsoft.com/office/drawing/2014/main" id="{71BCB45F-7240-95B2-4B0D-2E2180592DB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733013"/>
                  <a:ext cx="635000" cy="454025"/>
                </a:xfrm>
                <a:custGeom>
                  <a:avLst/>
                  <a:gdLst>
                    <a:gd name="T0" fmla="*/ 400 w 400"/>
                    <a:gd name="T1" fmla="*/ 0 h 286"/>
                    <a:gd name="T2" fmla="*/ 0 w 400"/>
                    <a:gd name="T3" fmla="*/ 10 h 286"/>
                    <a:gd name="T4" fmla="*/ 0 w 400"/>
                    <a:gd name="T5" fmla="*/ 286 h 286"/>
                    <a:gd name="T6" fmla="*/ 400 w 400"/>
                    <a:gd name="T7" fmla="*/ 86 h 286"/>
                    <a:gd name="T8" fmla="*/ 400 w 400"/>
                    <a:gd name="T9" fmla="*/ 0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286">
                      <a:moveTo>
                        <a:pt x="400" y="0"/>
                      </a:moveTo>
                      <a:lnTo>
                        <a:pt x="0" y="10"/>
                      </a:lnTo>
                      <a:lnTo>
                        <a:pt x="0" y="286"/>
                      </a:lnTo>
                      <a:lnTo>
                        <a:pt x="400" y="86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00" name="Freeform 249">
                  <a:extLst>
                    <a:ext uri="{FF2B5EF4-FFF2-40B4-BE49-F238E27FC236}">
                      <a16:creationId xmlns:a16="http://schemas.microsoft.com/office/drawing/2014/main" id="{5AB92918-5AEC-F4AA-049C-12418A75F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32252" y="4898113"/>
                  <a:ext cx="635000" cy="784225"/>
                </a:xfrm>
                <a:custGeom>
                  <a:avLst/>
                  <a:gdLst>
                    <a:gd name="T0" fmla="*/ 400 w 400"/>
                    <a:gd name="T1" fmla="*/ 0 h 494"/>
                    <a:gd name="T2" fmla="*/ 0 w 400"/>
                    <a:gd name="T3" fmla="*/ 218 h 494"/>
                    <a:gd name="T4" fmla="*/ 0 w 400"/>
                    <a:gd name="T5" fmla="*/ 494 h 494"/>
                    <a:gd name="T6" fmla="*/ 400 w 400"/>
                    <a:gd name="T7" fmla="*/ 84 h 494"/>
                    <a:gd name="T8" fmla="*/ 400 w 400"/>
                    <a:gd name="T9" fmla="*/ 0 h 4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0" h="494">
                      <a:moveTo>
                        <a:pt x="400" y="0"/>
                      </a:moveTo>
                      <a:lnTo>
                        <a:pt x="0" y="218"/>
                      </a:lnTo>
                      <a:lnTo>
                        <a:pt x="0" y="494"/>
                      </a:lnTo>
                      <a:lnTo>
                        <a:pt x="400" y="84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0E3F7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9" name="Rectangle 215">
              <a:extLst>
                <a:ext uri="{FF2B5EF4-FFF2-40B4-BE49-F238E27FC236}">
                  <a16:creationId xmlns:a16="http://schemas.microsoft.com/office/drawing/2014/main" id="{D98E3C4F-29D7-DA32-9D65-504BA4DC3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200" y="5211183"/>
              <a:ext cx="1766535" cy="172799"/>
            </a:xfrm>
            <a:prstGeom prst="rect">
              <a:avLst/>
            </a:prstGeom>
            <a:solidFill>
              <a:srgbClr val="0E3F7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AE03796-3A7F-13C0-00C0-D07DCBF1BDB8}"/>
                </a:ext>
              </a:extLst>
            </p:cNvPr>
            <p:cNvSpPr txBox="1"/>
            <p:nvPr/>
          </p:nvSpPr>
          <p:spPr>
            <a:xfrm>
              <a:off x="398405" y="4915687"/>
              <a:ext cx="211357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Source Sans 3" panose="020B0503030403020204" pitchFamily="34" charset="0"/>
                </a:rPr>
                <a:t>63,122</a:t>
              </a:r>
            </a:p>
          </p:txBody>
        </p:sp>
        <p:pic>
          <p:nvPicPr>
            <p:cNvPr id="55" name="Graphic 54" descr="Compost with solid fill">
              <a:extLst>
                <a:ext uri="{FF2B5EF4-FFF2-40B4-BE49-F238E27FC236}">
                  <a16:creationId xmlns:a16="http://schemas.microsoft.com/office/drawing/2014/main" id="{F40E46F3-DD17-9693-51B6-DEC326052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61644" y="5088564"/>
              <a:ext cx="441771" cy="441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97182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61" descr="Receiver">
            <a:extLst>
              <a:ext uri="{FF2B5EF4-FFF2-40B4-BE49-F238E27FC236}">
                <a16:creationId xmlns:a16="http://schemas.microsoft.com/office/drawing/2014/main" id="{0626A714-E2BD-41A9-A737-F3F1C63470FE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2372">
            <a:off x="348916" y="1391042"/>
            <a:ext cx="622271" cy="6359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9634DF-CF5D-4960-A5FE-D7F6001206A9}"/>
              </a:ext>
            </a:extLst>
          </p:cNvPr>
          <p:cNvSpPr txBox="1"/>
          <p:nvPr/>
        </p:nvSpPr>
        <p:spPr>
          <a:xfrm>
            <a:off x="938192" y="1421017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759364"/>
                </a:solidFill>
                <a:latin typeface="Source Sans 3" panose="020B0503030403020204" pitchFamily="34" charset="0"/>
              </a:rPr>
              <a:t>Call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AFC7DF-4B7F-41AC-B7B3-17B84581982B}"/>
              </a:ext>
            </a:extLst>
          </p:cNvPr>
          <p:cNvSpPr txBox="1"/>
          <p:nvPr/>
        </p:nvSpPr>
        <p:spPr>
          <a:xfrm>
            <a:off x="214293" y="2086809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ource Sans 3" panose="020B0503030403020204" pitchFamily="34" charset="0"/>
              </a:rPr>
              <a:t>Toll-free compliance hotline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22372F-D8B6-470A-98BA-0238687DA1E5}"/>
              </a:ext>
            </a:extLst>
          </p:cNvPr>
          <p:cNvSpPr txBox="1"/>
          <p:nvPr/>
        </p:nvSpPr>
        <p:spPr>
          <a:xfrm>
            <a:off x="3733800" y="1287747"/>
            <a:ext cx="763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Source Sans 3" panose="020B0503030403020204" pitchFamily="34" charset="0"/>
              </a:rPr>
              <a:t>Call your Northeast Ohio OCAPP specialist directly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7F2E7F-A3E5-4151-B704-34A20A6FE9E8}"/>
              </a:ext>
            </a:extLst>
          </p:cNvPr>
          <p:cNvSpPr txBox="1"/>
          <p:nvPr/>
        </p:nvSpPr>
        <p:spPr>
          <a:xfrm>
            <a:off x="519092" y="2605004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759364"/>
                </a:solidFill>
                <a:latin typeface="Source Sans 3" panose="020B0503030403020204" pitchFamily="34" charset="0"/>
              </a:rPr>
              <a:t>(800) 329-7518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613A060-6A8B-40E0-9226-3D13B3E03616}"/>
              </a:ext>
            </a:extLst>
          </p:cNvPr>
          <p:cNvGrpSpPr/>
          <p:nvPr/>
        </p:nvGrpSpPr>
        <p:grpSpPr>
          <a:xfrm>
            <a:off x="970615" y="3906841"/>
            <a:ext cx="2606286" cy="2823411"/>
            <a:chOff x="182162" y="3108510"/>
            <a:chExt cx="3109924" cy="3514216"/>
          </a:xfrm>
        </p:grpSpPr>
        <p:pic>
          <p:nvPicPr>
            <p:cNvPr id="10" name="Picture 2" descr="Ohio EPA District Map">
              <a:extLst>
                <a:ext uri="{FF2B5EF4-FFF2-40B4-BE49-F238E27FC236}">
                  <a16:creationId xmlns:a16="http://schemas.microsoft.com/office/drawing/2014/main" id="{C3E4C095-8B21-421F-B28F-033CCA58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162" y="3108510"/>
              <a:ext cx="3109924" cy="3514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84A910-6C55-4C8F-AB5A-140989CB7D97}"/>
                </a:ext>
              </a:extLst>
            </p:cNvPr>
            <p:cNvSpPr/>
            <p:nvPr/>
          </p:nvSpPr>
          <p:spPr>
            <a:xfrm>
              <a:off x="1981200" y="3163971"/>
              <a:ext cx="1219200" cy="1462919"/>
            </a:xfrm>
            <a:custGeom>
              <a:avLst/>
              <a:gdLst>
                <a:gd name="connsiteX0" fmla="*/ 0 w 1239653"/>
                <a:gd name="connsiteY0" fmla="*/ 528955 h 1410550"/>
                <a:gd name="connsiteX1" fmla="*/ 0 w 1239653"/>
                <a:gd name="connsiteY1" fmla="*/ 528955 h 1410550"/>
                <a:gd name="connsiteX2" fmla="*/ 3186 w 1239653"/>
                <a:gd name="connsiteY2" fmla="*/ 564002 h 1410550"/>
                <a:gd name="connsiteX3" fmla="*/ 6372 w 1239653"/>
                <a:gd name="connsiteY3" fmla="*/ 573560 h 1410550"/>
                <a:gd name="connsiteX4" fmla="*/ 9558 w 1239653"/>
                <a:gd name="connsiteY4" fmla="*/ 602235 h 1410550"/>
                <a:gd name="connsiteX5" fmla="*/ 15930 w 1239653"/>
                <a:gd name="connsiteY5" fmla="*/ 726491 h 1410550"/>
                <a:gd name="connsiteX6" fmla="*/ 19116 w 1239653"/>
                <a:gd name="connsiteY6" fmla="*/ 751980 h 1410550"/>
                <a:gd name="connsiteX7" fmla="*/ 38232 w 1239653"/>
                <a:gd name="connsiteY7" fmla="*/ 777468 h 1410550"/>
                <a:gd name="connsiteX8" fmla="*/ 41418 w 1239653"/>
                <a:gd name="connsiteY8" fmla="*/ 790212 h 1410550"/>
                <a:gd name="connsiteX9" fmla="*/ 44604 w 1239653"/>
                <a:gd name="connsiteY9" fmla="*/ 799771 h 1410550"/>
                <a:gd name="connsiteX10" fmla="*/ 47791 w 1239653"/>
                <a:gd name="connsiteY10" fmla="*/ 831631 h 1410550"/>
                <a:gd name="connsiteX11" fmla="*/ 140186 w 1239653"/>
                <a:gd name="connsiteY11" fmla="*/ 834817 h 1410550"/>
                <a:gd name="connsiteX12" fmla="*/ 143372 w 1239653"/>
                <a:gd name="connsiteY12" fmla="*/ 844375 h 1410550"/>
                <a:gd name="connsiteX13" fmla="*/ 146558 w 1239653"/>
                <a:gd name="connsiteY13" fmla="*/ 869864 h 1410550"/>
                <a:gd name="connsiteX14" fmla="*/ 156117 w 1239653"/>
                <a:gd name="connsiteY14" fmla="*/ 873050 h 1410550"/>
                <a:gd name="connsiteX15" fmla="*/ 178419 w 1239653"/>
                <a:gd name="connsiteY15" fmla="*/ 876236 h 1410550"/>
                <a:gd name="connsiteX16" fmla="*/ 181605 w 1239653"/>
                <a:gd name="connsiteY16" fmla="*/ 898539 h 1410550"/>
                <a:gd name="connsiteX17" fmla="*/ 187977 w 1239653"/>
                <a:gd name="connsiteY17" fmla="*/ 924027 h 1410550"/>
                <a:gd name="connsiteX18" fmla="*/ 191163 w 1239653"/>
                <a:gd name="connsiteY18" fmla="*/ 933585 h 1410550"/>
                <a:gd name="connsiteX19" fmla="*/ 194349 w 1239653"/>
                <a:gd name="connsiteY19" fmla="*/ 949516 h 1410550"/>
                <a:gd name="connsiteX20" fmla="*/ 187977 w 1239653"/>
                <a:gd name="connsiteY20" fmla="*/ 1099260 h 1410550"/>
                <a:gd name="connsiteX21" fmla="*/ 184791 w 1239653"/>
                <a:gd name="connsiteY21" fmla="*/ 1115191 h 1410550"/>
                <a:gd name="connsiteX22" fmla="*/ 181605 w 1239653"/>
                <a:gd name="connsiteY22" fmla="*/ 1137493 h 1410550"/>
                <a:gd name="connsiteX23" fmla="*/ 178419 w 1239653"/>
                <a:gd name="connsiteY23" fmla="*/ 1147051 h 1410550"/>
                <a:gd name="connsiteX24" fmla="*/ 175233 w 1239653"/>
                <a:gd name="connsiteY24" fmla="*/ 1159796 h 1410550"/>
                <a:gd name="connsiteX25" fmla="*/ 172047 w 1239653"/>
                <a:gd name="connsiteY25" fmla="*/ 1207587 h 1410550"/>
                <a:gd name="connsiteX26" fmla="*/ 162489 w 1239653"/>
                <a:gd name="connsiteY26" fmla="*/ 1210773 h 1410550"/>
                <a:gd name="connsiteX27" fmla="*/ 114698 w 1239653"/>
                <a:gd name="connsiteY27" fmla="*/ 1213959 h 1410550"/>
                <a:gd name="connsiteX28" fmla="*/ 108326 w 1239653"/>
                <a:gd name="connsiteY28" fmla="*/ 1233075 h 1410550"/>
                <a:gd name="connsiteX29" fmla="*/ 105140 w 1239653"/>
                <a:gd name="connsiteY29" fmla="*/ 1242633 h 1410550"/>
                <a:gd name="connsiteX30" fmla="*/ 101954 w 1239653"/>
                <a:gd name="connsiteY30" fmla="*/ 1258564 h 1410550"/>
                <a:gd name="connsiteX31" fmla="*/ 114698 w 1239653"/>
                <a:gd name="connsiteY31" fmla="*/ 1322285 h 1410550"/>
                <a:gd name="connsiteX32" fmla="*/ 124256 w 1239653"/>
                <a:gd name="connsiteY32" fmla="*/ 1328657 h 1410550"/>
                <a:gd name="connsiteX33" fmla="*/ 152931 w 1239653"/>
                <a:gd name="connsiteY33" fmla="*/ 1331843 h 1410550"/>
                <a:gd name="connsiteX34" fmla="*/ 140186 w 1239653"/>
                <a:gd name="connsiteY34" fmla="*/ 1357332 h 1410550"/>
                <a:gd name="connsiteX35" fmla="*/ 140186 w 1239653"/>
                <a:gd name="connsiteY35" fmla="*/ 1376448 h 1410550"/>
                <a:gd name="connsiteX36" fmla="*/ 296303 w 1239653"/>
                <a:gd name="connsiteY36" fmla="*/ 1395564 h 1410550"/>
                <a:gd name="connsiteX37" fmla="*/ 490653 w 1239653"/>
                <a:gd name="connsiteY37" fmla="*/ 1392378 h 1410550"/>
                <a:gd name="connsiteX38" fmla="*/ 487467 w 1239653"/>
                <a:gd name="connsiteY38" fmla="*/ 1299982 h 1410550"/>
                <a:gd name="connsiteX39" fmla="*/ 490653 w 1239653"/>
                <a:gd name="connsiteY39" fmla="*/ 1236261 h 1410550"/>
                <a:gd name="connsiteX40" fmla="*/ 503397 w 1239653"/>
                <a:gd name="connsiteY40" fmla="*/ 1220331 h 1410550"/>
                <a:gd name="connsiteX41" fmla="*/ 535258 w 1239653"/>
                <a:gd name="connsiteY41" fmla="*/ 1217145 h 1410550"/>
                <a:gd name="connsiteX42" fmla="*/ 541630 w 1239653"/>
                <a:gd name="connsiteY42" fmla="*/ 1201214 h 1410550"/>
                <a:gd name="connsiteX43" fmla="*/ 611724 w 1239653"/>
                <a:gd name="connsiteY43" fmla="*/ 1198028 h 1410550"/>
                <a:gd name="connsiteX44" fmla="*/ 665887 w 1239653"/>
                <a:gd name="connsiteY44" fmla="*/ 1194842 h 1410550"/>
                <a:gd name="connsiteX45" fmla="*/ 739166 w 1239653"/>
                <a:gd name="connsiteY45" fmla="*/ 1198028 h 1410550"/>
                <a:gd name="connsiteX46" fmla="*/ 732794 w 1239653"/>
                <a:gd name="connsiteY46" fmla="*/ 1204401 h 1410550"/>
                <a:gd name="connsiteX47" fmla="*/ 726422 w 1239653"/>
                <a:gd name="connsiteY47" fmla="*/ 1223517 h 1410550"/>
                <a:gd name="connsiteX48" fmla="*/ 729608 w 1239653"/>
                <a:gd name="connsiteY48" fmla="*/ 1268122 h 1410550"/>
                <a:gd name="connsiteX49" fmla="*/ 767841 w 1239653"/>
                <a:gd name="connsiteY49" fmla="*/ 1287238 h 1410550"/>
                <a:gd name="connsiteX50" fmla="*/ 767841 w 1239653"/>
                <a:gd name="connsiteY50" fmla="*/ 1376448 h 1410550"/>
                <a:gd name="connsiteX51" fmla="*/ 771027 w 1239653"/>
                <a:gd name="connsiteY51" fmla="*/ 1386006 h 1410550"/>
                <a:gd name="connsiteX52" fmla="*/ 774213 w 1239653"/>
                <a:gd name="connsiteY52" fmla="*/ 1401936 h 1410550"/>
                <a:gd name="connsiteX53" fmla="*/ 888911 w 1239653"/>
                <a:gd name="connsiteY53" fmla="*/ 1395564 h 1410550"/>
                <a:gd name="connsiteX54" fmla="*/ 952632 w 1239653"/>
                <a:gd name="connsiteY54" fmla="*/ 1392378 h 1410550"/>
                <a:gd name="connsiteX55" fmla="*/ 962191 w 1239653"/>
                <a:gd name="connsiteY55" fmla="*/ 1344587 h 1410550"/>
                <a:gd name="connsiteX56" fmla="*/ 971749 w 1239653"/>
                <a:gd name="connsiteY56" fmla="*/ 1319099 h 1410550"/>
                <a:gd name="connsiteX57" fmla="*/ 974935 w 1239653"/>
                <a:gd name="connsiteY57" fmla="*/ 1293610 h 1410550"/>
                <a:gd name="connsiteX58" fmla="*/ 978121 w 1239653"/>
                <a:gd name="connsiteY58" fmla="*/ 1261750 h 1410550"/>
                <a:gd name="connsiteX59" fmla="*/ 1003609 w 1239653"/>
                <a:gd name="connsiteY59" fmla="*/ 1258564 h 1410550"/>
                <a:gd name="connsiteX60" fmla="*/ 1009981 w 1239653"/>
                <a:gd name="connsiteY60" fmla="*/ 1252191 h 1410550"/>
                <a:gd name="connsiteX61" fmla="*/ 1060958 w 1239653"/>
                <a:gd name="connsiteY61" fmla="*/ 1252191 h 1410550"/>
                <a:gd name="connsiteX62" fmla="*/ 1086447 w 1239653"/>
                <a:gd name="connsiteY62" fmla="*/ 1258564 h 1410550"/>
                <a:gd name="connsiteX63" fmla="*/ 1096005 w 1239653"/>
                <a:gd name="connsiteY63" fmla="*/ 1261750 h 1410550"/>
                <a:gd name="connsiteX64" fmla="*/ 1115122 w 1239653"/>
                <a:gd name="connsiteY64" fmla="*/ 1264936 h 1410550"/>
                <a:gd name="connsiteX65" fmla="*/ 1127866 w 1239653"/>
                <a:gd name="connsiteY65" fmla="*/ 1268122 h 1410550"/>
                <a:gd name="connsiteX66" fmla="*/ 1169285 w 1239653"/>
                <a:gd name="connsiteY66" fmla="*/ 1255378 h 1410550"/>
                <a:gd name="connsiteX67" fmla="*/ 1175657 w 1239653"/>
                <a:gd name="connsiteY67" fmla="*/ 1236261 h 1410550"/>
                <a:gd name="connsiteX68" fmla="*/ 1185215 w 1239653"/>
                <a:gd name="connsiteY68" fmla="*/ 1229889 h 1410550"/>
                <a:gd name="connsiteX69" fmla="*/ 1229820 w 1239653"/>
                <a:gd name="connsiteY69" fmla="*/ 1220331 h 1410550"/>
                <a:gd name="connsiteX70" fmla="*/ 1236192 w 1239653"/>
                <a:gd name="connsiteY70" fmla="*/ 1172540 h 1410550"/>
                <a:gd name="connsiteX71" fmla="*/ 1229820 w 1239653"/>
                <a:gd name="connsiteY71" fmla="*/ 796585 h 1410550"/>
                <a:gd name="connsiteX72" fmla="*/ 1233006 w 1239653"/>
                <a:gd name="connsiteY72" fmla="*/ 729677 h 1410550"/>
                <a:gd name="connsiteX73" fmla="*/ 1239378 w 1239653"/>
                <a:gd name="connsiteY73" fmla="*/ 672328 h 1410550"/>
                <a:gd name="connsiteX74" fmla="*/ 1233006 w 1239653"/>
                <a:gd name="connsiteY74" fmla="*/ 579932 h 1410550"/>
                <a:gd name="connsiteX75" fmla="*/ 1229820 w 1239653"/>
                <a:gd name="connsiteY75" fmla="*/ 541700 h 1410550"/>
                <a:gd name="connsiteX76" fmla="*/ 1239378 w 1239653"/>
                <a:gd name="connsiteY76" fmla="*/ 347350 h 1410550"/>
                <a:gd name="connsiteX77" fmla="*/ 1236192 w 1239653"/>
                <a:gd name="connsiteY77" fmla="*/ 38302 h 1410550"/>
                <a:gd name="connsiteX78" fmla="*/ 1233006 w 1239653"/>
                <a:gd name="connsiteY78" fmla="*/ 3255 h 1410550"/>
                <a:gd name="connsiteX79" fmla="*/ 1185215 w 1239653"/>
                <a:gd name="connsiteY79" fmla="*/ 6441 h 1410550"/>
                <a:gd name="connsiteX80" fmla="*/ 1175657 w 1239653"/>
                <a:gd name="connsiteY80" fmla="*/ 12813 h 1410550"/>
                <a:gd name="connsiteX81" fmla="*/ 1166099 w 1239653"/>
                <a:gd name="connsiteY81" fmla="*/ 15999 h 1410550"/>
                <a:gd name="connsiteX82" fmla="*/ 1146982 w 1239653"/>
                <a:gd name="connsiteY82" fmla="*/ 25557 h 1410550"/>
                <a:gd name="connsiteX83" fmla="*/ 1127866 w 1239653"/>
                <a:gd name="connsiteY83" fmla="*/ 31929 h 1410550"/>
                <a:gd name="connsiteX84" fmla="*/ 1118308 w 1239653"/>
                <a:gd name="connsiteY84" fmla="*/ 35116 h 1410550"/>
                <a:gd name="connsiteX85" fmla="*/ 1111935 w 1239653"/>
                <a:gd name="connsiteY85" fmla="*/ 41488 h 1410550"/>
                <a:gd name="connsiteX86" fmla="*/ 1099191 w 1239653"/>
                <a:gd name="connsiteY86" fmla="*/ 44674 h 1410550"/>
                <a:gd name="connsiteX87" fmla="*/ 1089633 w 1239653"/>
                <a:gd name="connsiteY87" fmla="*/ 47860 h 1410550"/>
                <a:gd name="connsiteX88" fmla="*/ 1080075 w 1239653"/>
                <a:gd name="connsiteY88" fmla="*/ 54232 h 1410550"/>
                <a:gd name="connsiteX89" fmla="*/ 1057772 w 1239653"/>
                <a:gd name="connsiteY89" fmla="*/ 60604 h 1410550"/>
                <a:gd name="connsiteX90" fmla="*/ 1045028 w 1239653"/>
                <a:gd name="connsiteY90" fmla="*/ 70162 h 1410550"/>
                <a:gd name="connsiteX91" fmla="*/ 1016354 w 1239653"/>
                <a:gd name="connsiteY91" fmla="*/ 79720 h 1410550"/>
                <a:gd name="connsiteX92" fmla="*/ 997237 w 1239653"/>
                <a:gd name="connsiteY92" fmla="*/ 86093 h 1410550"/>
                <a:gd name="connsiteX93" fmla="*/ 968563 w 1239653"/>
                <a:gd name="connsiteY93" fmla="*/ 95651 h 1410550"/>
                <a:gd name="connsiteX94" fmla="*/ 959004 w 1239653"/>
                <a:gd name="connsiteY94" fmla="*/ 98837 h 1410550"/>
                <a:gd name="connsiteX95" fmla="*/ 939888 w 1239653"/>
                <a:gd name="connsiteY95" fmla="*/ 108395 h 1410550"/>
                <a:gd name="connsiteX96" fmla="*/ 930330 w 1239653"/>
                <a:gd name="connsiteY96" fmla="*/ 114767 h 1410550"/>
                <a:gd name="connsiteX97" fmla="*/ 911214 w 1239653"/>
                <a:gd name="connsiteY97" fmla="*/ 121139 h 1410550"/>
                <a:gd name="connsiteX98" fmla="*/ 885725 w 1239653"/>
                <a:gd name="connsiteY98" fmla="*/ 133883 h 1410550"/>
                <a:gd name="connsiteX99" fmla="*/ 876167 w 1239653"/>
                <a:gd name="connsiteY99" fmla="*/ 137070 h 1410550"/>
                <a:gd name="connsiteX100" fmla="*/ 866609 w 1239653"/>
                <a:gd name="connsiteY100" fmla="*/ 140256 h 1410550"/>
                <a:gd name="connsiteX101" fmla="*/ 841120 w 1239653"/>
                <a:gd name="connsiteY101" fmla="*/ 149814 h 1410550"/>
                <a:gd name="connsiteX102" fmla="*/ 818818 w 1239653"/>
                <a:gd name="connsiteY102" fmla="*/ 162558 h 1410550"/>
                <a:gd name="connsiteX103" fmla="*/ 796515 w 1239653"/>
                <a:gd name="connsiteY103" fmla="*/ 168930 h 1410550"/>
                <a:gd name="connsiteX104" fmla="*/ 783771 w 1239653"/>
                <a:gd name="connsiteY104" fmla="*/ 175302 h 1410550"/>
                <a:gd name="connsiteX105" fmla="*/ 761469 w 1239653"/>
                <a:gd name="connsiteY105" fmla="*/ 181674 h 1410550"/>
                <a:gd name="connsiteX106" fmla="*/ 748724 w 1239653"/>
                <a:gd name="connsiteY106" fmla="*/ 188047 h 1410550"/>
                <a:gd name="connsiteX107" fmla="*/ 739166 w 1239653"/>
                <a:gd name="connsiteY107" fmla="*/ 191233 h 1410550"/>
                <a:gd name="connsiteX108" fmla="*/ 723236 w 1239653"/>
                <a:gd name="connsiteY108" fmla="*/ 197605 h 1410550"/>
                <a:gd name="connsiteX109" fmla="*/ 713678 w 1239653"/>
                <a:gd name="connsiteY109" fmla="*/ 200791 h 1410550"/>
                <a:gd name="connsiteX110" fmla="*/ 704119 w 1239653"/>
                <a:gd name="connsiteY110" fmla="*/ 207163 h 1410550"/>
                <a:gd name="connsiteX111" fmla="*/ 675445 w 1239653"/>
                <a:gd name="connsiteY111" fmla="*/ 216721 h 1410550"/>
                <a:gd name="connsiteX112" fmla="*/ 665887 w 1239653"/>
                <a:gd name="connsiteY112" fmla="*/ 219907 h 1410550"/>
                <a:gd name="connsiteX113" fmla="*/ 646770 w 1239653"/>
                <a:gd name="connsiteY113" fmla="*/ 232651 h 1410550"/>
                <a:gd name="connsiteX114" fmla="*/ 630840 w 1239653"/>
                <a:gd name="connsiteY114" fmla="*/ 245396 h 1410550"/>
                <a:gd name="connsiteX115" fmla="*/ 624468 w 1239653"/>
                <a:gd name="connsiteY115" fmla="*/ 254954 h 1410550"/>
                <a:gd name="connsiteX116" fmla="*/ 605351 w 1239653"/>
                <a:gd name="connsiteY116" fmla="*/ 267698 h 1410550"/>
                <a:gd name="connsiteX117" fmla="*/ 579863 w 1239653"/>
                <a:gd name="connsiteY117" fmla="*/ 296373 h 1410550"/>
                <a:gd name="connsiteX118" fmla="*/ 560747 w 1239653"/>
                <a:gd name="connsiteY118" fmla="*/ 309117 h 1410550"/>
                <a:gd name="connsiteX119" fmla="*/ 554374 w 1239653"/>
                <a:gd name="connsiteY119" fmla="*/ 315489 h 1410550"/>
                <a:gd name="connsiteX120" fmla="*/ 541630 w 1239653"/>
                <a:gd name="connsiteY120" fmla="*/ 321861 h 1410550"/>
                <a:gd name="connsiteX121" fmla="*/ 532072 w 1239653"/>
                <a:gd name="connsiteY121" fmla="*/ 331419 h 1410550"/>
                <a:gd name="connsiteX122" fmla="*/ 522514 w 1239653"/>
                <a:gd name="connsiteY122" fmla="*/ 337791 h 1410550"/>
                <a:gd name="connsiteX123" fmla="*/ 506584 w 1239653"/>
                <a:gd name="connsiteY123" fmla="*/ 353722 h 1410550"/>
                <a:gd name="connsiteX124" fmla="*/ 497025 w 1239653"/>
                <a:gd name="connsiteY124" fmla="*/ 363280 h 1410550"/>
                <a:gd name="connsiteX125" fmla="*/ 468351 w 1239653"/>
                <a:gd name="connsiteY125" fmla="*/ 385582 h 1410550"/>
                <a:gd name="connsiteX126" fmla="*/ 455607 w 1239653"/>
                <a:gd name="connsiteY126" fmla="*/ 398327 h 1410550"/>
                <a:gd name="connsiteX127" fmla="*/ 446048 w 1239653"/>
                <a:gd name="connsiteY127" fmla="*/ 404699 h 1410550"/>
                <a:gd name="connsiteX128" fmla="*/ 423746 w 1239653"/>
                <a:gd name="connsiteY128" fmla="*/ 423815 h 1410550"/>
                <a:gd name="connsiteX129" fmla="*/ 404630 w 1239653"/>
                <a:gd name="connsiteY129" fmla="*/ 436559 h 1410550"/>
                <a:gd name="connsiteX130" fmla="*/ 388699 w 1239653"/>
                <a:gd name="connsiteY130" fmla="*/ 449304 h 1410550"/>
                <a:gd name="connsiteX131" fmla="*/ 379141 w 1239653"/>
                <a:gd name="connsiteY131" fmla="*/ 452490 h 1410550"/>
                <a:gd name="connsiteX132" fmla="*/ 356839 w 1239653"/>
                <a:gd name="connsiteY132" fmla="*/ 404699 h 1410550"/>
                <a:gd name="connsiteX133" fmla="*/ 321792 w 1239653"/>
                <a:gd name="connsiteY133" fmla="*/ 404699 h 1410550"/>
                <a:gd name="connsiteX134" fmla="*/ 159303 w 1239653"/>
                <a:gd name="connsiteY134" fmla="*/ 427001 h 1410550"/>
                <a:gd name="connsiteX135" fmla="*/ 162489 w 1239653"/>
                <a:gd name="connsiteY135" fmla="*/ 427001 h 1410550"/>
                <a:gd name="connsiteX136" fmla="*/ 159303 w 1239653"/>
                <a:gd name="connsiteY136" fmla="*/ 458862 h 1410550"/>
                <a:gd name="connsiteX137" fmla="*/ 156117 w 1239653"/>
                <a:gd name="connsiteY137" fmla="*/ 468420 h 1410550"/>
                <a:gd name="connsiteX138" fmla="*/ 146558 w 1239653"/>
                <a:gd name="connsiteY138" fmla="*/ 477978 h 1410550"/>
                <a:gd name="connsiteX139" fmla="*/ 137000 w 1239653"/>
                <a:gd name="connsiteY139" fmla="*/ 484350 h 1410550"/>
                <a:gd name="connsiteX140" fmla="*/ 105140 w 1239653"/>
                <a:gd name="connsiteY140" fmla="*/ 481164 h 1410550"/>
                <a:gd name="connsiteX141" fmla="*/ 92395 w 1239653"/>
                <a:gd name="connsiteY141" fmla="*/ 477978 h 1410550"/>
                <a:gd name="connsiteX142" fmla="*/ 86023 w 1239653"/>
                <a:gd name="connsiteY142" fmla="*/ 487536 h 1410550"/>
                <a:gd name="connsiteX143" fmla="*/ 79651 w 1239653"/>
                <a:gd name="connsiteY143" fmla="*/ 493909 h 1410550"/>
                <a:gd name="connsiteX144" fmla="*/ 76465 w 1239653"/>
                <a:gd name="connsiteY144" fmla="*/ 503467 h 1410550"/>
                <a:gd name="connsiteX145" fmla="*/ 66907 w 1239653"/>
                <a:gd name="connsiteY145" fmla="*/ 506653 h 1410550"/>
                <a:gd name="connsiteX146" fmla="*/ 50977 w 1239653"/>
                <a:gd name="connsiteY146" fmla="*/ 503467 h 1410550"/>
                <a:gd name="connsiteX147" fmla="*/ 35046 w 1239653"/>
                <a:gd name="connsiteY147" fmla="*/ 503467 h 1410550"/>
                <a:gd name="connsiteX148" fmla="*/ 31860 w 1239653"/>
                <a:gd name="connsiteY148" fmla="*/ 513025 h 1410550"/>
                <a:gd name="connsiteX149" fmla="*/ 19116 w 1239653"/>
                <a:gd name="connsiteY149" fmla="*/ 532141 h 1410550"/>
                <a:gd name="connsiteX150" fmla="*/ 0 w 1239653"/>
                <a:gd name="connsiteY150" fmla="*/ 528955 h 141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1239653" h="1410550">
                  <a:moveTo>
                    <a:pt x="0" y="528955"/>
                  </a:moveTo>
                  <a:lnTo>
                    <a:pt x="0" y="528955"/>
                  </a:lnTo>
                  <a:cubicBezTo>
                    <a:pt x="1062" y="540637"/>
                    <a:pt x="1527" y="552389"/>
                    <a:pt x="3186" y="564002"/>
                  </a:cubicBezTo>
                  <a:cubicBezTo>
                    <a:pt x="3661" y="567327"/>
                    <a:pt x="5820" y="570247"/>
                    <a:pt x="6372" y="573560"/>
                  </a:cubicBezTo>
                  <a:cubicBezTo>
                    <a:pt x="7953" y="583046"/>
                    <a:pt x="8759" y="592651"/>
                    <a:pt x="9558" y="602235"/>
                  </a:cubicBezTo>
                  <a:cubicBezTo>
                    <a:pt x="15599" y="674724"/>
                    <a:pt x="10230" y="635282"/>
                    <a:pt x="15930" y="726491"/>
                  </a:cubicBezTo>
                  <a:cubicBezTo>
                    <a:pt x="16464" y="735037"/>
                    <a:pt x="15684" y="744135"/>
                    <a:pt x="19116" y="751980"/>
                  </a:cubicBezTo>
                  <a:cubicBezTo>
                    <a:pt x="23373" y="761710"/>
                    <a:pt x="38232" y="777468"/>
                    <a:pt x="38232" y="777468"/>
                  </a:cubicBezTo>
                  <a:cubicBezTo>
                    <a:pt x="39294" y="781716"/>
                    <a:pt x="40215" y="786002"/>
                    <a:pt x="41418" y="790212"/>
                  </a:cubicBezTo>
                  <a:cubicBezTo>
                    <a:pt x="42341" y="793441"/>
                    <a:pt x="44093" y="796451"/>
                    <a:pt x="44604" y="799771"/>
                  </a:cubicBezTo>
                  <a:cubicBezTo>
                    <a:pt x="46227" y="810320"/>
                    <a:pt x="37770" y="827957"/>
                    <a:pt x="47791" y="831631"/>
                  </a:cubicBezTo>
                  <a:cubicBezTo>
                    <a:pt x="76724" y="842240"/>
                    <a:pt x="109388" y="833755"/>
                    <a:pt x="140186" y="834817"/>
                  </a:cubicBezTo>
                  <a:cubicBezTo>
                    <a:pt x="141248" y="838003"/>
                    <a:pt x="142771" y="841071"/>
                    <a:pt x="143372" y="844375"/>
                  </a:cubicBezTo>
                  <a:cubicBezTo>
                    <a:pt x="144904" y="852799"/>
                    <a:pt x="143080" y="862040"/>
                    <a:pt x="146558" y="869864"/>
                  </a:cubicBezTo>
                  <a:cubicBezTo>
                    <a:pt x="147922" y="872933"/>
                    <a:pt x="152824" y="872391"/>
                    <a:pt x="156117" y="873050"/>
                  </a:cubicBezTo>
                  <a:cubicBezTo>
                    <a:pt x="163481" y="874523"/>
                    <a:pt x="170985" y="875174"/>
                    <a:pt x="178419" y="876236"/>
                  </a:cubicBezTo>
                  <a:cubicBezTo>
                    <a:pt x="179481" y="883670"/>
                    <a:pt x="180132" y="891175"/>
                    <a:pt x="181605" y="898539"/>
                  </a:cubicBezTo>
                  <a:cubicBezTo>
                    <a:pt x="183322" y="907126"/>
                    <a:pt x="185208" y="915719"/>
                    <a:pt x="187977" y="924027"/>
                  </a:cubicBezTo>
                  <a:cubicBezTo>
                    <a:pt x="189039" y="927213"/>
                    <a:pt x="190349" y="930327"/>
                    <a:pt x="191163" y="933585"/>
                  </a:cubicBezTo>
                  <a:cubicBezTo>
                    <a:pt x="192476" y="938839"/>
                    <a:pt x="193287" y="944206"/>
                    <a:pt x="194349" y="949516"/>
                  </a:cubicBezTo>
                  <a:cubicBezTo>
                    <a:pt x="193160" y="992325"/>
                    <a:pt x="193913" y="1051768"/>
                    <a:pt x="187977" y="1099260"/>
                  </a:cubicBezTo>
                  <a:cubicBezTo>
                    <a:pt x="187305" y="1104634"/>
                    <a:pt x="185681" y="1109849"/>
                    <a:pt x="184791" y="1115191"/>
                  </a:cubicBezTo>
                  <a:cubicBezTo>
                    <a:pt x="183556" y="1122598"/>
                    <a:pt x="183078" y="1130129"/>
                    <a:pt x="181605" y="1137493"/>
                  </a:cubicBezTo>
                  <a:cubicBezTo>
                    <a:pt x="180946" y="1140786"/>
                    <a:pt x="179342" y="1143822"/>
                    <a:pt x="178419" y="1147051"/>
                  </a:cubicBezTo>
                  <a:cubicBezTo>
                    <a:pt x="177216" y="1151262"/>
                    <a:pt x="176295" y="1155548"/>
                    <a:pt x="175233" y="1159796"/>
                  </a:cubicBezTo>
                  <a:cubicBezTo>
                    <a:pt x="174171" y="1175726"/>
                    <a:pt x="175919" y="1192098"/>
                    <a:pt x="172047" y="1207587"/>
                  </a:cubicBezTo>
                  <a:cubicBezTo>
                    <a:pt x="171232" y="1210845"/>
                    <a:pt x="165827" y="1210402"/>
                    <a:pt x="162489" y="1210773"/>
                  </a:cubicBezTo>
                  <a:cubicBezTo>
                    <a:pt x="146621" y="1212536"/>
                    <a:pt x="130628" y="1212897"/>
                    <a:pt x="114698" y="1213959"/>
                  </a:cubicBezTo>
                  <a:lnTo>
                    <a:pt x="108326" y="1233075"/>
                  </a:lnTo>
                  <a:cubicBezTo>
                    <a:pt x="107264" y="1236261"/>
                    <a:pt x="105799" y="1239340"/>
                    <a:pt x="105140" y="1242633"/>
                  </a:cubicBezTo>
                  <a:lnTo>
                    <a:pt x="101954" y="1258564"/>
                  </a:lnTo>
                  <a:cubicBezTo>
                    <a:pt x="103565" y="1272259"/>
                    <a:pt x="99339" y="1306926"/>
                    <a:pt x="114698" y="1322285"/>
                  </a:cubicBezTo>
                  <a:cubicBezTo>
                    <a:pt x="117406" y="1324993"/>
                    <a:pt x="120541" y="1327728"/>
                    <a:pt x="124256" y="1328657"/>
                  </a:cubicBezTo>
                  <a:cubicBezTo>
                    <a:pt x="133586" y="1330989"/>
                    <a:pt x="143373" y="1330781"/>
                    <a:pt x="152931" y="1331843"/>
                  </a:cubicBezTo>
                  <a:cubicBezTo>
                    <a:pt x="145608" y="1353809"/>
                    <a:pt x="151307" y="1346209"/>
                    <a:pt x="140186" y="1357332"/>
                  </a:cubicBezTo>
                  <a:cubicBezTo>
                    <a:pt x="135331" y="1371897"/>
                    <a:pt x="136545" y="1361883"/>
                    <a:pt x="140186" y="1376448"/>
                  </a:cubicBezTo>
                  <a:cubicBezTo>
                    <a:pt x="156685" y="1442445"/>
                    <a:pt x="106757" y="1391615"/>
                    <a:pt x="296303" y="1395564"/>
                  </a:cubicBezTo>
                  <a:cubicBezTo>
                    <a:pt x="361086" y="1394502"/>
                    <a:pt x="432701" y="1421354"/>
                    <a:pt x="490653" y="1392378"/>
                  </a:cubicBezTo>
                  <a:cubicBezTo>
                    <a:pt x="518217" y="1378596"/>
                    <a:pt x="487467" y="1330799"/>
                    <a:pt x="487467" y="1299982"/>
                  </a:cubicBezTo>
                  <a:cubicBezTo>
                    <a:pt x="487467" y="1278715"/>
                    <a:pt x="488811" y="1257448"/>
                    <a:pt x="490653" y="1236261"/>
                  </a:cubicBezTo>
                  <a:cubicBezTo>
                    <a:pt x="491314" y="1228655"/>
                    <a:pt x="495304" y="1222199"/>
                    <a:pt x="503397" y="1220331"/>
                  </a:cubicBezTo>
                  <a:cubicBezTo>
                    <a:pt x="513797" y="1217931"/>
                    <a:pt x="524638" y="1218207"/>
                    <a:pt x="535258" y="1217145"/>
                  </a:cubicBezTo>
                  <a:cubicBezTo>
                    <a:pt x="537382" y="1211835"/>
                    <a:pt x="536081" y="1202601"/>
                    <a:pt x="541630" y="1201214"/>
                  </a:cubicBezTo>
                  <a:cubicBezTo>
                    <a:pt x="564320" y="1195541"/>
                    <a:pt x="588366" y="1199226"/>
                    <a:pt x="611724" y="1198028"/>
                  </a:cubicBezTo>
                  <a:lnTo>
                    <a:pt x="665887" y="1194842"/>
                  </a:lnTo>
                  <a:cubicBezTo>
                    <a:pt x="690313" y="1195904"/>
                    <a:pt x="714962" y="1194570"/>
                    <a:pt x="739166" y="1198028"/>
                  </a:cubicBezTo>
                  <a:cubicBezTo>
                    <a:pt x="742140" y="1198453"/>
                    <a:pt x="734137" y="1201714"/>
                    <a:pt x="732794" y="1204401"/>
                  </a:cubicBezTo>
                  <a:cubicBezTo>
                    <a:pt x="729790" y="1210409"/>
                    <a:pt x="726422" y="1223517"/>
                    <a:pt x="726422" y="1223517"/>
                  </a:cubicBezTo>
                  <a:cubicBezTo>
                    <a:pt x="727484" y="1238385"/>
                    <a:pt x="720296" y="1256482"/>
                    <a:pt x="729608" y="1268122"/>
                  </a:cubicBezTo>
                  <a:cubicBezTo>
                    <a:pt x="782547" y="1334296"/>
                    <a:pt x="756584" y="1230954"/>
                    <a:pt x="767841" y="1287238"/>
                  </a:cubicBezTo>
                  <a:cubicBezTo>
                    <a:pt x="764839" y="1332262"/>
                    <a:pt x="762472" y="1333493"/>
                    <a:pt x="767841" y="1376448"/>
                  </a:cubicBezTo>
                  <a:cubicBezTo>
                    <a:pt x="768258" y="1379780"/>
                    <a:pt x="770212" y="1382748"/>
                    <a:pt x="771027" y="1386006"/>
                  </a:cubicBezTo>
                  <a:cubicBezTo>
                    <a:pt x="772340" y="1391259"/>
                    <a:pt x="773151" y="1396626"/>
                    <a:pt x="774213" y="1401936"/>
                  </a:cubicBezTo>
                  <a:cubicBezTo>
                    <a:pt x="828533" y="1394176"/>
                    <a:pt x="782809" y="1399895"/>
                    <a:pt x="888911" y="1395564"/>
                  </a:cubicBezTo>
                  <a:lnTo>
                    <a:pt x="952632" y="1392378"/>
                  </a:lnTo>
                  <a:cubicBezTo>
                    <a:pt x="964788" y="1355909"/>
                    <a:pt x="954334" y="1391721"/>
                    <a:pt x="962191" y="1344587"/>
                  </a:cubicBezTo>
                  <a:cubicBezTo>
                    <a:pt x="962905" y="1340306"/>
                    <a:pt x="971420" y="1319922"/>
                    <a:pt x="971749" y="1319099"/>
                  </a:cubicBezTo>
                  <a:cubicBezTo>
                    <a:pt x="972811" y="1310603"/>
                    <a:pt x="973989" y="1302120"/>
                    <a:pt x="974935" y="1293610"/>
                  </a:cubicBezTo>
                  <a:cubicBezTo>
                    <a:pt x="976114" y="1283002"/>
                    <a:pt x="971362" y="1270010"/>
                    <a:pt x="978121" y="1261750"/>
                  </a:cubicBezTo>
                  <a:cubicBezTo>
                    <a:pt x="983543" y="1255123"/>
                    <a:pt x="995113" y="1259626"/>
                    <a:pt x="1003609" y="1258564"/>
                  </a:cubicBezTo>
                  <a:cubicBezTo>
                    <a:pt x="1005733" y="1256440"/>
                    <a:pt x="1007294" y="1253534"/>
                    <a:pt x="1009981" y="1252191"/>
                  </a:cubicBezTo>
                  <a:cubicBezTo>
                    <a:pt x="1024352" y="1245005"/>
                    <a:pt x="1049845" y="1251265"/>
                    <a:pt x="1060958" y="1252191"/>
                  </a:cubicBezTo>
                  <a:cubicBezTo>
                    <a:pt x="1082802" y="1259474"/>
                    <a:pt x="1055699" y="1250877"/>
                    <a:pt x="1086447" y="1258564"/>
                  </a:cubicBezTo>
                  <a:cubicBezTo>
                    <a:pt x="1089705" y="1259379"/>
                    <a:pt x="1092727" y="1261021"/>
                    <a:pt x="1096005" y="1261750"/>
                  </a:cubicBezTo>
                  <a:cubicBezTo>
                    <a:pt x="1102311" y="1263151"/>
                    <a:pt x="1108787" y="1263669"/>
                    <a:pt x="1115122" y="1264936"/>
                  </a:cubicBezTo>
                  <a:cubicBezTo>
                    <a:pt x="1119416" y="1265795"/>
                    <a:pt x="1123618" y="1267060"/>
                    <a:pt x="1127866" y="1268122"/>
                  </a:cubicBezTo>
                  <a:cubicBezTo>
                    <a:pt x="1153017" y="1265836"/>
                    <a:pt x="1160880" y="1274289"/>
                    <a:pt x="1169285" y="1255378"/>
                  </a:cubicBezTo>
                  <a:cubicBezTo>
                    <a:pt x="1172013" y="1249240"/>
                    <a:pt x="1170068" y="1239987"/>
                    <a:pt x="1175657" y="1236261"/>
                  </a:cubicBezTo>
                  <a:cubicBezTo>
                    <a:pt x="1178843" y="1234137"/>
                    <a:pt x="1181616" y="1231198"/>
                    <a:pt x="1185215" y="1229889"/>
                  </a:cubicBezTo>
                  <a:cubicBezTo>
                    <a:pt x="1198651" y="1225003"/>
                    <a:pt x="1215579" y="1222704"/>
                    <a:pt x="1229820" y="1220331"/>
                  </a:cubicBezTo>
                  <a:cubicBezTo>
                    <a:pt x="1236140" y="1201370"/>
                    <a:pt x="1236192" y="1203725"/>
                    <a:pt x="1236192" y="1172540"/>
                  </a:cubicBezTo>
                  <a:cubicBezTo>
                    <a:pt x="1236192" y="839622"/>
                    <a:pt x="1247257" y="936084"/>
                    <a:pt x="1229820" y="796585"/>
                  </a:cubicBezTo>
                  <a:cubicBezTo>
                    <a:pt x="1230882" y="774282"/>
                    <a:pt x="1231613" y="751961"/>
                    <a:pt x="1233006" y="729677"/>
                  </a:cubicBezTo>
                  <a:cubicBezTo>
                    <a:pt x="1234724" y="702188"/>
                    <a:pt x="1235908" y="696617"/>
                    <a:pt x="1239378" y="672328"/>
                  </a:cubicBezTo>
                  <a:cubicBezTo>
                    <a:pt x="1231906" y="582660"/>
                    <a:pt x="1240880" y="694112"/>
                    <a:pt x="1233006" y="579932"/>
                  </a:cubicBezTo>
                  <a:cubicBezTo>
                    <a:pt x="1232126" y="567174"/>
                    <a:pt x="1230882" y="554444"/>
                    <a:pt x="1229820" y="541700"/>
                  </a:cubicBezTo>
                  <a:cubicBezTo>
                    <a:pt x="1236826" y="377062"/>
                    <a:pt x="1232633" y="441788"/>
                    <a:pt x="1239378" y="347350"/>
                  </a:cubicBezTo>
                  <a:cubicBezTo>
                    <a:pt x="1238316" y="244334"/>
                    <a:pt x="1238099" y="141306"/>
                    <a:pt x="1236192" y="38302"/>
                  </a:cubicBezTo>
                  <a:cubicBezTo>
                    <a:pt x="1235975" y="26574"/>
                    <a:pt x="1242953" y="9472"/>
                    <a:pt x="1233006" y="3255"/>
                  </a:cubicBezTo>
                  <a:cubicBezTo>
                    <a:pt x="1219467" y="-5207"/>
                    <a:pt x="1201145" y="5379"/>
                    <a:pt x="1185215" y="6441"/>
                  </a:cubicBezTo>
                  <a:cubicBezTo>
                    <a:pt x="1182029" y="8565"/>
                    <a:pt x="1179082" y="11101"/>
                    <a:pt x="1175657" y="12813"/>
                  </a:cubicBezTo>
                  <a:cubicBezTo>
                    <a:pt x="1172653" y="14315"/>
                    <a:pt x="1168979" y="14271"/>
                    <a:pt x="1166099" y="15999"/>
                  </a:cubicBezTo>
                  <a:cubicBezTo>
                    <a:pt x="1142215" y="30328"/>
                    <a:pt x="1183651" y="14556"/>
                    <a:pt x="1146982" y="25557"/>
                  </a:cubicBezTo>
                  <a:cubicBezTo>
                    <a:pt x="1140549" y="27487"/>
                    <a:pt x="1134238" y="29805"/>
                    <a:pt x="1127866" y="31929"/>
                  </a:cubicBezTo>
                  <a:lnTo>
                    <a:pt x="1118308" y="35116"/>
                  </a:lnTo>
                  <a:cubicBezTo>
                    <a:pt x="1116184" y="37240"/>
                    <a:pt x="1114622" y="40145"/>
                    <a:pt x="1111935" y="41488"/>
                  </a:cubicBezTo>
                  <a:cubicBezTo>
                    <a:pt x="1108018" y="43446"/>
                    <a:pt x="1103401" y="43471"/>
                    <a:pt x="1099191" y="44674"/>
                  </a:cubicBezTo>
                  <a:cubicBezTo>
                    <a:pt x="1095962" y="45597"/>
                    <a:pt x="1092637" y="46358"/>
                    <a:pt x="1089633" y="47860"/>
                  </a:cubicBezTo>
                  <a:cubicBezTo>
                    <a:pt x="1086208" y="49572"/>
                    <a:pt x="1083500" y="52520"/>
                    <a:pt x="1080075" y="54232"/>
                  </a:cubicBezTo>
                  <a:cubicBezTo>
                    <a:pt x="1075504" y="56518"/>
                    <a:pt x="1061856" y="59583"/>
                    <a:pt x="1057772" y="60604"/>
                  </a:cubicBezTo>
                  <a:cubicBezTo>
                    <a:pt x="1053524" y="63790"/>
                    <a:pt x="1049849" y="67937"/>
                    <a:pt x="1045028" y="70162"/>
                  </a:cubicBezTo>
                  <a:cubicBezTo>
                    <a:pt x="1035880" y="74384"/>
                    <a:pt x="1025912" y="76534"/>
                    <a:pt x="1016354" y="79720"/>
                  </a:cubicBezTo>
                  <a:lnTo>
                    <a:pt x="997237" y="86093"/>
                  </a:lnTo>
                  <a:lnTo>
                    <a:pt x="968563" y="95651"/>
                  </a:lnTo>
                  <a:lnTo>
                    <a:pt x="959004" y="98837"/>
                  </a:lnTo>
                  <a:cubicBezTo>
                    <a:pt x="931612" y="117098"/>
                    <a:pt x="966269" y="95204"/>
                    <a:pt x="939888" y="108395"/>
                  </a:cubicBezTo>
                  <a:cubicBezTo>
                    <a:pt x="936463" y="110107"/>
                    <a:pt x="933829" y="113212"/>
                    <a:pt x="930330" y="114767"/>
                  </a:cubicBezTo>
                  <a:cubicBezTo>
                    <a:pt x="924192" y="117495"/>
                    <a:pt x="911214" y="121139"/>
                    <a:pt x="911214" y="121139"/>
                  </a:cubicBezTo>
                  <a:cubicBezTo>
                    <a:pt x="900091" y="132261"/>
                    <a:pt x="907692" y="126560"/>
                    <a:pt x="885725" y="133883"/>
                  </a:cubicBezTo>
                  <a:lnTo>
                    <a:pt x="876167" y="137070"/>
                  </a:lnTo>
                  <a:cubicBezTo>
                    <a:pt x="872981" y="138132"/>
                    <a:pt x="869613" y="138754"/>
                    <a:pt x="866609" y="140256"/>
                  </a:cubicBezTo>
                  <a:cubicBezTo>
                    <a:pt x="849947" y="148586"/>
                    <a:pt x="858472" y="145476"/>
                    <a:pt x="841120" y="149814"/>
                  </a:cubicBezTo>
                  <a:cubicBezTo>
                    <a:pt x="831521" y="156213"/>
                    <a:pt x="830136" y="157707"/>
                    <a:pt x="818818" y="162558"/>
                  </a:cubicBezTo>
                  <a:cubicBezTo>
                    <a:pt x="812418" y="165301"/>
                    <a:pt x="802983" y="167313"/>
                    <a:pt x="796515" y="168930"/>
                  </a:cubicBezTo>
                  <a:cubicBezTo>
                    <a:pt x="792267" y="171054"/>
                    <a:pt x="788136" y="173431"/>
                    <a:pt x="783771" y="175302"/>
                  </a:cubicBezTo>
                  <a:cubicBezTo>
                    <a:pt x="777372" y="178044"/>
                    <a:pt x="767936" y="180057"/>
                    <a:pt x="761469" y="181674"/>
                  </a:cubicBezTo>
                  <a:cubicBezTo>
                    <a:pt x="757221" y="183798"/>
                    <a:pt x="753090" y="186176"/>
                    <a:pt x="748724" y="188047"/>
                  </a:cubicBezTo>
                  <a:cubicBezTo>
                    <a:pt x="745637" y="189370"/>
                    <a:pt x="742311" y="190054"/>
                    <a:pt x="739166" y="191233"/>
                  </a:cubicBezTo>
                  <a:cubicBezTo>
                    <a:pt x="733811" y="193241"/>
                    <a:pt x="728591" y="195597"/>
                    <a:pt x="723236" y="197605"/>
                  </a:cubicBezTo>
                  <a:cubicBezTo>
                    <a:pt x="720091" y="198784"/>
                    <a:pt x="716682" y="199289"/>
                    <a:pt x="713678" y="200791"/>
                  </a:cubicBezTo>
                  <a:cubicBezTo>
                    <a:pt x="710253" y="202503"/>
                    <a:pt x="707618" y="205608"/>
                    <a:pt x="704119" y="207163"/>
                  </a:cubicBezTo>
                  <a:lnTo>
                    <a:pt x="675445" y="216721"/>
                  </a:lnTo>
                  <a:cubicBezTo>
                    <a:pt x="672259" y="217783"/>
                    <a:pt x="668681" y="218044"/>
                    <a:pt x="665887" y="219907"/>
                  </a:cubicBezTo>
                  <a:cubicBezTo>
                    <a:pt x="659515" y="224155"/>
                    <a:pt x="652185" y="227235"/>
                    <a:pt x="646770" y="232651"/>
                  </a:cubicBezTo>
                  <a:cubicBezTo>
                    <a:pt x="637691" y="241732"/>
                    <a:pt x="642898" y="237358"/>
                    <a:pt x="630840" y="245396"/>
                  </a:cubicBezTo>
                  <a:cubicBezTo>
                    <a:pt x="628716" y="248582"/>
                    <a:pt x="627458" y="252562"/>
                    <a:pt x="624468" y="254954"/>
                  </a:cubicBezTo>
                  <a:cubicBezTo>
                    <a:pt x="598943" y="275374"/>
                    <a:pt x="632973" y="234554"/>
                    <a:pt x="605351" y="267698"/>
                  </a:cubicBezTo>
                  <a:cubicBezTo>
                    <a:pt x="593379" y="282063"/>
                    <a:pt x="603101" y="280881"/>
                    <a:pt x="579863" y="296373"/>
                  </a:cubicBezTo>
                  <a:cubicBezTo>
                    <a:pt x="573491" y="300621"/>
                    <a:pt x="566163" y="303702"/>
                    <a:pt x="560747" y="309117"/>
                  </a:cubicBezTo>
                  <a:cubicBezTo>
                    <a:pt x="558623" y="311241"/>
                    <a:pt x="556874" y="313823"/>
                    <a:pt x="554374" y="315489"/>
                  </a:cubicBezTo>
                  <a:cubicBezTo>
                    <a:pt x="550422" y="318123"/>
                    <a:pt x="545495" y="319100"/>
                    <a:pt x="541630" y="321861"/>
                  </a:cubicBezTo>
                  <a:cubicBezTo>
                    <a:pt x="537964" y="324480"/>
                    <a:pt x="535533" y="328535"/>
                    <a:pt x="532072" y="331419"/>
                  </a:cubicBezTo>
                  <a:cubicBezTo>
                    <a:pt x="529130" y="333870"/>
                    <a:pt x="525396" y="335269"/>
                    <a:pt x="522514" y="337791"/>
                  </a:cubicBezTo>
                  <a:cubicBezTo>
                    <a:pt x="516862" y="342736"/>
                    <a:pt x="511894" y="348412"/>
                    <a:pt x="506584" y="353722"/>
                  </a:cubicBezTo>
                  <a:cubicBezTo>
                    <a:pt x="503398" y="356908"/>
                    <a:pt x="500582" y="360514"/>
                    <a:pt x="497025" y="363280"/>
                  </a:cubicBezTo>
                  <a:cubicBezTo>
                    <a:pt x="487467" y="370714"/>
                    <a:pt x="476913" y="377020"/>
                    <a:pt x="468351" y="385582"/>
                  </a:cubicBezTo>
                  <a:cubicBezTo>
                    <a:pt x="464103" y="389830"/>
                    <a:pt x="460168" y="394417"/>
                    <a:pt x="455607" y="398327"/>
                  </a:cubicBezTo>
                  <a:cubicBezTo>
                    <a:pt x="452700" y="400819"/>
                    <a:pt x="448990" y="402248"/>
                    <a:pt x="446048" y="404699"/>
                  </a:cubicBezTo>
                  <a:cubicBezTo>
                    <a:pt x="421288" y="425331"/>
                    <a:pt x="453585" y="402928"/>
                    <a:pt x="423746" y="423815"/>
                  </a:cubicBezTo>
                  <a:cubicBezTo>
                    <a:pt x="417472" y="428207"/>
                    <a:pt x="410045" y="431144"/>
                    <a:pt x="404630" y="436559"/>
                  </a:cubicBezTo>
                  <a:cubicBezTo>
                    <a:pt x="398703" y="442486"/>
                    <a:pt x="396737" y="445285"/>
                    <a:pt x="388699" y="449304"/>
                  </a:cubicBezTo>
                  <a:cubicBezTo>
                    <a:pt x="385695" y="450806"/>
                    <a:pt x="382327" y="451428"/>
                    <a:pt x="379141" y="452490"/>
                  </a:cubicBezTo>
                  <a:cubicBezTo>
                    <a:pt x="325042" y="443474"/>
                    <a:pt x="407280" y="463547"/>
                    <a:pt x="356839" y="404699"/>
                  </a:cubicBezTo>
                  <a:cubicBezTo>
                    <a:pt x="349236" y="395829"/>
                    <a:pt x="333474" y="404699"/>
                    <a:pt x="321792" y="404699"/>
                  </a:cubicBezTo>
                  <a:lnTo>
                    <a:pt x="159303" y="427001"/>
                  </a:lnTo>
                  <a:lnTo>
                    <a:pt x="162489" y="427001"/>
                  </a:lnTo>
                  <a:cubicBezTo>
                    <a:pt x="161427" y="437621"/>
                    <a:pt x="160926" y="448313"/>
                    <a:pt x="159303" y="458862"/>
                  </a:cubicBezTo>
                  <a:cubicBezTo>
                    <a:pt x="158792" y="462181"/>
                    <a:pt x="157980" y="465626"/>
                    <a:pt x="156117" y="468420"/>
                  </a:cubicBezTo>
                  <a:cubicBezTo>
                    <a:pt x="153617" y="472169"/>
                    <a:pt x="150020" y="475093"/>
                    <a:pt x="146558" y="477978"/>
                  </a:cubicBezTo>
                  <a:cubicBezTo>
                    <a:pt x="143616" y="480429"/>
                    <a:pt x="140186" y="482226"/>
                    <a:pt x="137000" y="484350"/>
                  </a:cubicBezTo>
                  <a:cubicBezTo>
                    <a:pt x="126380" y="483288"/>
                    <a:pt x="115170" y="484811"/>
                    <a:pt x="105140" y="481164"/>
                  </a:cubicBezTo>
                  <a:cubicBezTo>
                    <a:pt x="89491" y="475474"/>
                    <a:pt x="117578" y="461191"/>
                    <a:pt x="92395" y="477978"/>
                  </a:cubicBezTo>
                  <a:cubicBezTo>
                    <a:pt x="90271" y="481164"/>
                    <a:pt x="88415" y="484546"/>
                    <a:pt x="86023" y="487536"/>
                  </a:cubicBezTo>
                  <a:cubicBezTo>
                    <a:pt x="84146" y="489882"/>
                    <a:pt x="81196" y="491333"/>
                    <a:pt x="79651" y="493909"/>
                  </a:cubicBezTo>
                  <a:cubicBezTo>
                    <a:pt x="77923" y="496789"/>
                    <a:pt x="78840" y="501092"/>
                    <a:pt x="76465" y="503467"/>
                  </a:cubicBezTo>
                  <a:cubicBezTo>
                    <a:pt x="74090" y="505842"/>
                    <a:pt x="70093" y="505591"/>
                    <a:pt x="66907" y="506653"/>
                  </a:cubicBezTo>
                  <a:cubicBezTo>
                    <a:pt x="61597" y="505591"/>
                    <a:pt x="55954" y="505600"/>
                    <a:pt x="50977" y="503467"/>
                  </a:cubicBezTo>
                  <a:cubicBezTo>
                    <a:pt x="37159" y="497545"/>
                    <a:pt x="53141" y="491404"/>
                    <a:pt x="35046" y="503467"/>
                  </a:cubicBezTo>
                  <a:cubicBezTo>
                    <a:pt x="33984" y="506653"/>
                    <a:pt x="33491" y="510089"/>
                    <a:pt x="31860" y="513025"/>
                  </a:cubicBezTo>
                  <a:cubicBezTo>
                    <a:pt x="28141" y="519719"/>
                    <a:pt x="19116" y="532141"/>
                    <a:pt x="19116" y="532141"/>
                  </a:cubicBezTo>
                  <a:cubicBezTo>
                    <a:pt x="15594" y="542708"/>
                    <a:pt x="3186" y="529486"/>
                    <a:pt x="0" y="528955"/>
                  </a:cubicBezTo>
                  <a:close/>
                </a:path>
              </a:pathLst>
            </a:custGeom>
            <a:solidFill>
              <a:srgbClr val="51AC42">
                <a:alpha val="49000"/>
              </a:srgbClr>
            </a:solidFill>
            <a:ln>
              <a:solidFill>
                <a:srgbClr val="51AC42">
                  <a:alpha val="43000"/>
                </a:srgb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F8DCF3B-1A4F-4C5B-BA6C-674F1A4D78E7}"/>
              </a:ext>
            </a:extLst>
          </p:cNvPr>
          <p:cNvCxnSpPr/>
          <p:nvPr/>
        </p:nvCxnSpPr>
        <p:spPr>
          <a:xfrm>
            <a:off x="341797" y="3844938"/>
            <a:ext cx="4114799" cy="0"/>
          </a:xfrm>
          <a:prstGeom prst="line">
            <a:avLst/>
          </a:prstGeom>
          <a:ln>
            <a:solidFill>
              <a:srgbClr val="C12637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DB4E11-C80C-4A88-B56A-2BB6652D92C2}"/>
              </a:ext>
            </a:extLst>
          </p:cNvPr>
          <p:cNvSpPr txBox="1"/>
          <p:nvPr/>
        </p:nvSpPr>
        <p:spPr>
          <a:xfrm>
            <a:off x="608487" y="3121804"/>
            <a:ext cx="373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ource Sans 3" panose="020B0503030403020204" pitchFamily="34" charset="0"/>
              </a:rPr>
              <a:t>Mon. – Fri.  8 a.m. to 5 p.m.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635475AA-0268-460D-8023-3E30CAC4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070"/>
            <a:ext cx="12192000" cy="1143000"/>
          </a:xfrm>
        </p:spPr>
        <p:txBody>
          <a:bodyPr/>
          <a:lstStyle/>
          <a:p>
            <a:r>
              <a:rPr lang="en-US" dirty="0"/>
              <a:t>How to Request OCAPP Assistance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89D739B5-F79A-8C10-0384-58CA07CE9E33}"/>
              </a:ext>
            </a:extLst>
          </p:cNvPr>
          <p:cNvGrpSpPr/>
          <p:nvPr/>
        </p:nvGrpSpPr>
        <p:grpSpPr>
          <a:xfrm>
            <a:off x="5230118" y="3642588"/>
            <a:ext cx="1300649" cy="1209521"/>
            <a:chOff x="0" y="0"/>
            <a:chExt cx="4187220" cy="4187220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8D2FC38-BFB2-6692-BB70-883CA5D76557}"/>
                </a:ext>
              </a:extLst>
            </p:cNvPr>
            <p:cNvSpPr/>
            <p:nvPr/>
          </p:nvSpPr>
          <p:spPr>
            <a:xfrm>
              <a:off x="0" y="0"/>
              <a:ext cx="4187220" cy="4187220"/>
            </a:xfrm>
            <a:custGeom>
              <a:avLst/>
              <a:gdLst/>
              <a:ahLst/>
              <a:cxnLst/>
              <a:rect l="l" t="t" r="r" b="b"/>
              <a:pathLst>
                <a:path w="4187220" h="4187220">
                  <a:moveTo>
                    <a:pt x="0" y="0"/>
                  </a:moveTo>
                  <a:lnTo>
                    <a:pt x="4187220" y="0"/>
                  </a:lnTo>
                  <a:lnTo>
                    <a:pt x="4187220" y="4187220"/>
                  </a:lnTo>
                  <a:lnTo>
                    <a:pt x="0" y="418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B19D2C45-DDB0-279E-E716-C930AF45DD0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1436" y="522503"/>
              <a:ext cx="3184349" cy="3184336"/>
              <a:chOff x="0" y="0"/>
              <a:chExt cx="6350000" cy="6349975"/>
            </a:xfrm>
          </p:grpSpPr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FF1241C2-2C31-A8C2-8709-795EEDBB2011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5621294-EA71-B696-79BD-014E92482831}"/>
              </a:ext>
            </a:extLst>
          </p:cNvPr>
          <p:cNvSpPr txBox="1"/>
          <p:nvPr/>
        </p:nvSpPr>
        <p:spPr>
          <a:xfrm>
            <a:off x="6435661" y="1924339"/>
            <a:ext cx="3176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E3F75"/>
                </a:solidFill>
                <a:latin typeface="Source Sans 3" panose="020B0503030403020204" pitchFamily="34" charset="0"/>
              </a:rPr>
              <a:t>Miranda Garritano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967D78-9F54-697F-A53B-51AB12D79994}"/>
              </a:ext>
            </a:extLst>
          </p:cNvPr>
          <p:cNvSpPr txBox="1"/>
          <p:nvPr/>
        </p:nvSpPr>
        <p:spPr>
          <a:xfrm>
            <a:off x="6790767" y="3562685"/>
            <a:ext cx="240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E3F75"/>
                </a:solidFill>
                <a:latin typeface="Source Sans 3" panose="020B0503030403020204" pitchFamily="34" charset="0"/>
              </a:rPr>
              <a:t>Tamara Girard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0E613DB2-A467-1E55-BBA1-DD809D913FB0}"/>
              </a:ext>
            </a:extLst>
          </p:cNvPr>
          <p:cNvSpPr/>
          <p:nvPr/>
        </p:nvSpPr>
        <p:spPr>
          <a:xfrm rot="-2295671">
            <a:off x="6482396" y="3567367"/>
            <a:ext cx="587571" cy="354760"/>
          </a:xfrm>
          <a:custGeom>
            <a:avLst/>
            <a:gdLst/>
            <a:ahLst/>
            <a:cxnLst/>
            <a:rect l="l" t="t" r="r" b="b"/>
            <a:pathLst>
              <a:path w="587571" h="354760">
                <a:moveTo>
                  <a:pt x="0" y="0"/>
                </a:moveTo>
                <a:lnTo>
                  <a:pt x="587571" y="0"/>
                </a:lnTo>
                <a:lnTo>
                  <a:pt x="587571" y="354759"/>
                </a:lnTo>
                <a:lnTo>
                  <a:pt x="0" y="35475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121105DB-69EC-EDBD-3B6C-672EA5E5AA6D}"/>
              </a:ext>
            </a:extLst>
          </p:cNvPr>
          <p:cNvGrpSpPr/>
          <p:nvPr/>
        </p:nvGrpSpPr>
        <p:grpSpPr>
          <a:xfrm>
            <a:off x="5183317" y="1897274"/>
            <a:ext cx="1300650" cy="1209521"/>
            <a:chOff x="0" y="0"/>
            <a:chExt cx="4187220" cy="4187220"/>
          </a:xfrm>
        </p:grpSpPr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331A25F-593E-9BB5-71BC-0E8B3A382C38}"/>
                </a:ext>
              </a:extLst>
            </p:cNvPr>
            <p:cNvSpPr/>
            <p:nvPr/>
          </p:nvSpPr>
          <p:spPr>
            <a:xfrm>
              <a:off x="0" y="0"/>
              <a:ext cx="4187220" cy="4187220"/>
            </a:xfrm>
            <a:custGeom>
              <a:avLst/>
              <a:gdLst/>
              <a:ahLst/>
              <a:cxnLst/>
              <a:rect l="l" t="t" r="r" b="b"/>
              <a:pathLst>
                <a:path w="4187220" h="4187220">
                  <a:moveTo>
                    <a:pt x="0" y="0"/>
                  </a:moveTo>
                  <a:lnTo>
                    <a:pt x="4187220" y="0"/>
                  </a:lnTo>
                  <a:lnTo>
                    <a:pt x="4187220" y="4187220"/>
                  </a:lnTo>
                  <a:lnTo>
                    <a:pt x="0" y="41872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7CCF743B-27E8-64DF-FFFE-41968453777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5036" y="455043"/>
              <a:ext cx="3277148" cy="3277135"/>
              <a:chOff x="0" y="0"/>
              <a:chExt cx="6350000" cy="6349975"/>
            </a:xfrm>
          </p:grpSpPr>
          <p:sp>
            <p:nvSpPr>
              <p:cNvPr id="24" name="Freeform 11">
                <a:extLst>
                  <a:ext uri="{FF2B5EF4-FFF2-40B4-BE49-F238E27FC236}">
                    <a16:creationId xmlns:a16="http://schemas.microsoft.com/office/drawing/2014/main" id="{232CF170-CCEE-25FC-CF55-70AC00BCE91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9195C19-6DAF-1AC8-8D84-115B8B64C65C}"/>
              </a:ext>
            </a:extLst>
          </p:cNvPr>
          <p:cNvSpPr txBox="1"/>
          <p:nvPr/>
        </p:nvSpPr>
        <p:spPr>
          <a:xfrm>
            <a:off x="6803350" y="2301979"/>
            <a:ext cx="52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miranda.garritano@epa.ohio.gov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227D55-5A9E-0280-5591-10114885712F}"/>
              </a:ext>
            </a:extLst>
          </p:cNvPr>
          <p:cNvSpPr txBox="1"/>
          <p:nvPr/>
        </p:nvSpPr>
        <p:spPr>
          <a:xfrm>
            <a:off x="6790767" y="2637712"/>
            <a:ext cx="52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330.963.1250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56E2FBE-9238-DE1E-604B-3EC96599E5D3}"/>
              </a:ext>
            </a:extLst>
          </p:cNvPr>
          <p:cNvSpPr txBox="1"/>
          <p:nvPr/>
        </p:nvSpPr>
        <p:spPr>
          <a:xfrm>
            <a:off x="6843239" y="3908547"/>
            <a:ext cx="52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tamara.girard@epa.ohio.gov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CFF2D8-0C3D-5EE2-24DC-33A52D598041}"/>
              </a:ext>
            </a:extLst>
          </p:cNvPr>
          <p:cNvSpPr txBox="1"/>
          <p:nvPr/>
        </p:nvSpPr>
        <p:spPr>
          <a:xfrm>
            <a:off x="6849865" y="4263233"/>
            <a:ext cx="52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E3F75"/>
                </a:solidFill>
                <a:latin typeface="Source Sans 3" panose="020B0503030403020204" pitchFamily="34" charset="0"/>
              </a:rPr>
              <a:t>330.963.1282</a:t>
            </a:r>
          </a:p>
        </p:txBody>
      </p:sp>
      <p:sp>
        <p:nvSpPr>
          <p:cNvPr id="29" name="Freeform 19">
            <a:extLst>
              <a:ext uri="{FF2B5EF4-FFF2-40B4-BE49-F238E27FC236}">
                <a16:creationId xmlns:a16="http://schemas.microsoft.com/office/drawing/2014/main" id="{54B82778-7AFB-9D4F-1B7F-ED5A4252DEA8}"/>
              </a:ext>
            </a:extLst>
          </p:cNvPr>
          <p:cNvSpPr/>
          <p:nvPr/>
        </p:nvSpPr>
        <p:spPr>
          <a:xfrm rot="-2295671">
            <a:off x="6482397" y="1972910"/>
            <a:ext cx="587571" cy="354760"/>
          </a:xfrm>
          <a:custGeom>
            <a:avLst/>
            <a:gdLst/>
            <a:ahLst/>
            <a:cxnLst/>
            <a:rect l="l" t="t" r="r" b="b"/>
            <a:pathLst>
              <a:path w="587571" h="354760">
                <a:moveTo>
                  <a:pt x="0" y="0"/>
                </a:moveTo>
                <a:lnTo>
                  <a:pt x="587571" y="0"/>
                </a:lnTo>
                <a:lnTo>
                  <a:pt x="587571" y="354759"/>
                </a:lnTo>
                <a:lnTo>
                  <a:pt x="0" y="354759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100E9D-F3EE-25F4-C63F-7A0587B407EA}"/>
              </a:ext>
            </a:extLst>
          </p:cNvPr>
          <p:cNvSpPr/>
          <p:nvPr/>
        </p:nvSpPr>
        <p:spPr>
          <a:xfrm>
            <a:off x="3690556" y="4983409"/>
            <a:ext cx="5759387" cy="762120"/>
          </a:xfrm>
          <a:prstGeom prst="rect">
            <a:avLst/>
          </a:prstGeom>
          <a:solidFill>
            <a:srgbClr val="0E3F75"/>
          </a:solidFill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Graphic 31" descr="Badge Question Mark with solid fill">
            <a:extLst>
              <a:ext uri="{FF2B5EF4-FFF2-40B4-BE49-F238E27FC236}">
                <a16:creationId xmlns:a16="http://schemas.microsoft.com/office/drawing/2014/main" id="{ED8933C3-465C-3B7B-61E4-74AD828E0F8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33541" y="5018165"/>
            <a:ext cx="559326" cy="55932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1C468AB-CC16-914B-D861-F7F5909C2D98}"/>
              </a:ext>
            </a:extLst>
          </p:cNvPr>
          <p:cNvSpPr txBox="1"/>
          <p:nvPr/>
        </p:nvSpPr>
        <p:spPr>
          <a:xfrm>
            <a:off x="4329880" y="4936676"/>
            <a:ext cx="459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Source Sans 3" panose="020B0503030403020204" pitchFamily="34" charset="0"/>
              </a:rPr>
              <a:t>Need help in another part of the state?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AD5EACD-DFA9-BB1A-707B-743AB31A1750}"/>
              </a:ext>
            </a:extLst>
          </p:cNvPr>
          <p:cNvSpPr txBox="1"/>
          <p:nvPr/>
        </p:nvSpPr>
        <p:spPr>
          <a:xfrm>
            <a:off x="4397598" y="5227332"/>
            <a:ext cx="4598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  <a:latin typeface="Source Sans 3" panose="020B0503030403020204" pitchFamily="34" charset="0"/>
              </a:rPr>
              <a:t>Find your OCAPP compliance specialist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15EC8C22-E0DC-2AAF-BB13-EF7E9AE881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709231" y="5009854"/>
            <a:ext cx="709229" cy="70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998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eople at a job interview">
            <a:extLst>
              <a:ext uri="{FF2B5EF4-FFF2-40B4-BE49-F238E27FC236}">
                <a16:creationId xmlns:a16="http://schemas.microsoft.com/office/drawing/2014/main" id="{89D8F830-C9F5-38D6-79B0-404E888BDA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2" y="0"/>
            <a:ext cx="12165496" cy="3617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49039-F556-4BDC-067B-771A18B77A16}"/>
              </a:ext>
            </a:extLst>
          </p:cNvPr>
          <p:cNvSpPr/>
          <p:nvPr/>
        </p:nvSpPr>
        <p:spPr>
          <a:xfrm>
            <a:off x="0" y="-1"/>
            <a:ext cx="12221294" cy="361784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8F36D42-D90B-66DC-8916-BCB3D8E2B80C}"/>
              </a:ext>
            </a:extLst>
          </p:cNvPr>
          <p:cNvSpPr/>
          <p:nvPr/>
        </p:nvSpPr>
        <p:spPr>
          <a:xfrm>
            <a:off x="29294" y="2804426"/>
            <a:ext cx="2084295" cy="1938261"/>
          </a:xfrm>
          <a:custGeom>
            <a:avLst/>
            <a:gdLst/>
            <a:ahLst/>
            <a:cxnLst/>
            <a:rect l="l" t="t" r="r" b="b"/>
            <a:pathLst>
              <a:path w="4187220" h="4187220">
                <a:moveTo>
                  <a:pt x="0" y="0"/>
                </a:moveTo>
                <a:lnTo>
                  <a:pt x="4187220" y="0"/>
                </a:lnTo>
                <a:lnTo>
                  <a:pt x="4187220" y="4187220"/>
                </a:lnTo>
                <a:lnTo>
                  <a:pt x="0" y="4187220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4" name="Graphic 3" descr="Handshake with solid fill">
            <a:extLst>
              <a:ext uri="{FF2B5EF4-FFF2-40B4-BE49-F238E27FC236}">
                <a16:creationId xmlns:a16="http://schemas.microsoft.com/office/drawing/2014/main" id="{2E671776-3348-9004-36C8-2B56DD2B5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9441" y="3011556"/>
            <a:ext cx="1524000" cy="1524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C56312-F1E2-145A-EF87-1FECBE35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37420"/>
            <a:ext cx="10972800" cy="1143000"/>
          </a:xfrm>
        </p:spPr>
        <p:txBody>
          <a:bodyPr>
            <a:noAutofit/>
          </a:bodyPr>
          <a:lstStyle/>
          <a:p>
            <a:r>
              <a:rPr lang="en-US" sz="72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748107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1FDF194-C99A-4C11-8A97-58FF75F6E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ECAB5A9-13C6-4C85-AB53-C7D8B8954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43199D-2015-4F72-83EB-C6A3ED4C4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003" y="1181901"/>
            <a:ext cx="10622354" cy="18579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4000" spc="0">
                <a:solidFill>
                  <a:schemeClr val="tx2"/>
                </a:solidFill>
                <a:latin typeface="Gill Sans MT"/>
              </a:rPr>
              <a:t>Slides, External resources &amp; registration can be found at</a:t>
            </a:r>
            <a:br>
              <a:rPr lang="en-US" sz="4000" spc="0">
                <a:solidFill>
                  <a:schemeClr val="tx2"/>
                </a:solidFill>
                <a:latin typeface="Gill Sans MT"/>
              </a:rPr>
            </a:br>
            <a:r>
              <a:rPr lang="en-US" sz="4000" spc="0">
                <a:solidFill>
                  <a:schemeClr val="tx2"/>
                </a:solidFill>
                <a:latin typeface="Gill Sans MT"/>
                <a:hlinkClick r:id="rId2"/>
              </a:rPr>
              <a:t>www.solonchamber.com/slides</a:t>
            </a:r>
            <a:endParaRPr lang="en-US" sz="4000" b="0" spc="0">
              <a:solidFill>
                <a:schemeClr val="tx2"/>
              </a:solidFill>
              <a:latin typeface="Gill Sans MT"/>
            </a:endParaRP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CC3D4EFD-F9AF-4231-89CF-74A9A513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85F1C8-2D37-4E74-9173-14198641E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98B1EC6-8CCA-A6D1-3B43-8E066CB15F34}"/>
              </a:ext>
            </a:extLst>
          </p:cNvPr>
          <p:cNvSpPr txBox="1">
            <a:spLocks/>
          </p:cNvSpPr>
          <p:nvPr/>
        </p:nvSpPr>
        <p:spPr>
          <a:xfrm>
            <a:off x="1663344" y="3670738"/>
            <a:ext cx="9467672" cy="18579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kern="1200" cap="all" spc="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pc="0">
                <a:solidFill>
                  <a:schemeClr val="tx2"/>
                </a:solidFill>
                <a:latin typeface="Gill Sans MT"/>
              </a:rPr>
              <a:t>Materials will also be distributed by email after the program!</a:t>
            </a:r>
          </a:p>
        </p:txBody>
      </p:sp>
    </p:spTree>
    <p:extLst>
      <p:ext uri="{BB962C8B-B14F-4D97-AF65-F5344CB8AC3E}">
        <p14:creationId xmlns:p14="http://schemas.microsoft.com/office/powerpoint/2010/main" val="14864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14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3B16A05-AF0B-4973-9F7A-3596D9395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393" y="2426964"/>
            <a:ext cx="4724750" cy="200407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C06F57-2B15-154D-BD00-85BDCBF8EB88}"/>
              </a:ext>
            </a:extLst>
          </p:cNvPr>
          <p:cNvSpPr txBox="1"/>
          <p:nvPr/>
        </p:nvSpPr>
        <p:spPr>
          <a:xfrm>
            <a:off x="730939" y="1355530"/>
            <a:ext cx="5891455" cy="351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September 13</a:t>
            </a:r>
            <a:r>
              <a:rPr lang="en-US" sz="2800" b="1" baseline="30000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endParaRPr lang="en-US" sz="2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0" dirty="0">
                <a:effectLst/>
                <a:latin typeface="Lato" panose="020F0502020204030203" pitchFamily="34" charset="0"/>
              </a:rPr>
              <a:t>Basic Electrical Safety with Andrew Johnson, </a:t>
            </a:r>
            <a:r>
              <a:rPr lang="en-US" sz="2800" b="1" i="0" dirty="0" err="1">
                <a:effectLst/>
                <a:latin typeface="Lato" panose="020F0502020204030203" pitchFamily="34" charset="0"/>
              </a:rPr>
              <a:t>Sotaris</a:t>
            </a:r>
            <a:endParaRPr lang="en-US" sz="2800" b="1" i="0" dirty="0">
              <a:effectLst/>
              <a:latin typeface="Lato" panose="020F0502020204030203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Lato" panose="020F050202020403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October 11th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Lato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Fire Safety with Brian DiRocco, Solon Fire Rescue</a:t>
            </a:r>
          </a:p>
        </p:txBody>
      </p:sp>
    </p:spTree>
    <p:extLst>
      <p:ext uri="{BB962C8B-B14F-4D97-AF65-F5344CB8AC3E}">
        <p14:creationId xmlns:p14="http://schemas.microsoft.com/office/powerpoint/2010/main" val="151857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/>
    </mc:Choice>
    <mc:Fallback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E8C7C6-1F53-4164-9B05-F0C61C02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Intervention Grants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0C7FC-2447-4775-A155-F1FCFF770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3454"/>
            <a:ext cx="10972800" cy="3916363"/>
          </a:xfrm>
        </p:spPr>
        <p:txBody>
          <a:bodyPr/>
          <a:lstStyle/>
          <a:p>
            <a:pPr marL="0" indent="0" algn="l" rtl="0">
              <a:lnSpc>
                <a:spcPts val="2000"/>
              </a:lnSpc>
              <a:buNone/>
            </a:pPr>
            <a:r>
              <a:rPr lang="en-US" b="1" i="0" u="sng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Items Not Eligible</a:t>
            </a:r>
          </a:p>
          <a:p>
            <a:pPr marL="0" indent="0" algn="l" rtl="0">
              <a:lnSpc>
                <a:spcPts val="2000"/>
              </a:lnSpc>
              <a:buNone/>
            </a:pPr>
            <a:endParaRPr lang="en-US" b="1" i="0" u="sng" dirty="0">
              <a:solidFill>
                <a:srgbClr val="4A4A4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Equipment primarily necessary for the business (e.g., forklift). </a:t>
            </a:r>
          </a:p>
          <a:p>
            <a:pPr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Items that are not engineering controls (e.g., PPE). </a:t>
            </a:r>
          </a:p>
          <a:p>
            <a:pPr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Items that don’t directly reduce workplace risk factors (e.g., lighting).</a:t>
            </a:r>
          </a:p>
          <a:p>
            <a:pPr algn="l" rtl="0">
              <a:lnSpc>
                <a:spcPts val="2000"/>
              </a:lnSpc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4A4A4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Other items outside the scope of the program (e.g., insurance).</a:t>
            </a:r>
          </a:p>
          <a:p>
            <a:pPr algn="l" rtl="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intended to meet minimum OSHA compliance, including basic machine guarding devices and equipment, standard </a:t>
            </a:r>
            <a:r>
              <a:rPr lang="en-US" sz="2400" dirty="0" err="1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guardrailing</a:t>
            </a:r>
            <a:r>
              <a:rPr lang="en-US" sz="2400" dirty="0">
                <a:solidFill>
                  <a:srgbClr val="4A4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systems, etc.</a:t>
            </a:r>
          </a:p>
          <a:p>
            <a:pPr lvl="1">
              <a:lnSpc>
                <a:spcPts val="2000"/>
              </a:lnSpc>
            </a:pPr>
            <a:endParaRPr lang="en-US" dirty="0">
              <a:solidFill>
                <a:srgbClr val="4A4A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6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EE8C7C6-1F53-4164-9B05-F0C61C02C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Programs cont’d.</a:t>
            </a:r>
            <a:br>
              <a:rPr lang="en-US" dirty="0"/>
            </a:br>
            <a:r>
              <a:rPr lang="en-US" dirty="0"/>
              <a:t>Safety Intervention Grants Program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40C7FC-2447-4775-A155-F1FCFF770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43760"/>
            <a:ext cx="10972800" cy="334365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Purchase equipment to eliminate or significantly reduce hazards in the workplace. </a:t>
            </a:r>
          </a:p>
          <a:p>
            <a:pPr marL="690563" lvl="1" indent="-342900">
              <a:buFont typeface="Arial" panose="020B0604020202020204" pitchFamily="34" charset="0"/>
              <a:buChar char="~"/>
            </a:pPr>
            <a:r>
              <a:rPr lang="en-US" dirty="0"/>
              <a:t>3:1 match up to $40,000</a:t>
            </a:r>
          </a:p>
          <a:p>
            <a:pPr marL="690563" lvl="1" indent="-342900">
              <a:buFont typeface="Arial" panose="020B0604020202020204" pitchFamily="34" charset="0"/>
              <a:buChar char="~"/>
            </a:pPr>
            <a:r>
              <a:rPr lang="en-US" dirty="0"/>
              <a:t>Renewable every 3 years</a:t>
            </a:r>
          </a:p>
          <a:p>
            <a:pPr marL="690563" lvl="1" indent="-342900">
              <a:buFont typeface="Arial" panose="020B0604020202020204" pitchFamily="34" charset="0"/>
              <a:buChar char="~"/>
            </a:pPr>
            <a:r>
              <a:rPr lang="en-US" dirty="0"/>
              <a:t>One year case study/annual report</a:t>
            </a:r>
          </a:p>
          <a:p>
            <a:pPr marL="690563" lvl="1" indent="-342900">
              <a:buFont typeface="Arial" panose="020B0604020202020204" pitchFamily="34" charset="0"/>
              <a:buChar char="~"/>
            </a:pPr>
            <a:r>
              <a:rPr lang="en-US" dirty="0"/>
              <a:t>In business for one year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01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/>
    </mc:Choice>
    <mc:Fallback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BWC brand">
      <a:dk1>
        <a:sysClr val="windowText" lastClr="000000"/>
      </a:dk1>
      <a:lt1>
        <a:sysClr val="window" lastClr="FFFFFF"/>
      </a:lt1>
      <a:dk2>
        <a:srgbClr val="F46A1F"/>
      </a:dk2>
      <a:lt2>
        <a:srgbClr val="FFFFFF"/>
      </a:lt2>
      <a:accent1>
        <a:srgbClr val="7AABDE"/>
      </a:accent1>
      <a:accent2>
        <a:srgbClr val="969491"/>
      </a:accent2>
      <a:accent3>
        <a:srgbClr val="BAD408"/>
      </a:accent3>
      <a:accent4>
        <a:srgbClr val="CF142B"/>
      </a:accent4>
      <a:accent5>
        <a:srgbClr val="700017"/>
      </a:accent5>
      <a:accent6>
        <a:srgbClr val="968C8C"/>
      </a:accent6>
      <a:hlink>
        <a:srgbClr val="F46A1F"/>
      </a:hlink>
      <a:folHlink>
        <a:srgbClr val="F46A1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heme2" id="{64998D63-83C9-4C14-B10E-0BDECFC1D63D}" vid="{BF11C5A3-94C1-4625-9526-1DA612BF256F}"/>
    </a:ext>
  </a:extLst>
</a:theme>
</file>

<file path=ppt/theme/theme2.xml><?xml version="1.0" encoding="utf-8"?>
<a:theme xmlns:a="http://schemas.openxmlformats.org/drawingml/2006/main" name="1_Standard_no_border">
  <a:themeElements>
    <a:clrScheme name="Ohio EPA">
      <a:dk1>
        <a:sysClr val="windowText" lastClr="000000"/>
      </a:dk1>
      <a:lt1>
        <a:srgbClr val="FFFFFF"/>
      </a:lt1>
      <a:dk2>
        <a:srgbClr val="B0B3AF"/>
      </a:dk2>
      <a:lt2>
        <a:srgbClr val="F0F0F0"/>
      </a:lt2>
      <a:accent1>
        <a:srgbClr val="C12637"/>
      </a:accent1>
      <a:accent2>
        <a:srgbClr val="0E3F75"/>
      </a:accent2>
      <a:accent3>
        <a:srgbClr val="000000"/>
      </a:accent3>
      <a:accent4>
        <a:srgbClr val="0098D3"/>
      </a:accent4>
      <a:accent5>
        <a:srgbClr val="729364"/>
      </a:accent5>
      <a:accent6>
        <a:srgbClr val="EBA70E"/>
      </a:accent6>
      <a:hlink>
        <a:srgbClr val="C12637"/>
      </a:hlink>
      <a:folHlink>
        <a:srgbClr val="C1263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descreen_no_border_slide_number" id="{3014FAF9-09B8-4D34-867D-78827CAE13F0}" vid="{3C158199-B23D-4D66-BA4C-DCB2583811DE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1653</Words>
  <Application>Microsoft Office PowerPoint</Application>
  <PresentationFormat>Widescreen</PresentationFormat>
  <Paragraphs>326</Paragraphs>
  <Slides>74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74</vt:i4>
      </vt:variant>
    </vt:vector>
  </HeadingPairs>
  <TitlesOfParts>
    <vt:vector size="90" baseType="lpstr">
      <vt:lpstr>Dotum</vt:lpstr>
      <vt:lpstr>Arial</vt:lpstr>
      <vt:lpstr>Calibri</vt:lpstr>
      <vt:lpstr>Courier New</vt:lpstr>
      <vt:lpstr>Gill Sans MT</vt:lpstr>
      <vt:lpstr>Helvetica Light</vt:lpstr>
      <vt:lpstr>Impact</vt:lpstr>
      <vt:lpstr>Lato</vt:lpstr>
      <vt:lpstr>Leelawadee 1</vt:lpstr>
      <vt:lpstr>Rockwell</vt:lpstr>
      <vt:lpstr>Source Sans 3</vt:lpstr>
      <vt:lpstr>Symbol</vt:lpstr>
      <vt:lpstr>Wingdings</vt:lpstr>
      <vt:lpstr>Theme2</vt:lpstr>
      <vt:lpstr>1_Standard_no_border</vt:lpstr>
      <vt:lpstr>Badge</vt:lpstr>
      <vt:lpstr>PowerPoint Presentation</vt:lpstr>
      <vt:lpstr>Slides, External resources &amp; registration can be found at www.solonchamber.com/slides</vt:lpstr>
      <vt:lpstr>PowerPoint Presentation</vt:lpstr>
      <vt:lpstr>Private Employers Important Dates </vt:lpstr>
      <vt:lpstr>Public Employers Important Dates</vt:lpstr>
      <vt:lpstr>NEW!!!!!    BWC Grants Program</vt:lpstr>
      <vt:lpstr>Grants Program</vt:lpstr>
      <vt:lpstr>Safety Intervention Grants Program</vt:lpstr>
      <vt:lpstr>Grants Programs cont’d. Safety Intervention Grants Program</vt:lpstr>
      <vt:lpstr>PowerPoint Presentation</vt:lpstr>
      <vt:lpstr>An Overview of Ohio EPA Regulatory Programs, Common Violations &amp; How to Prevent Them</vt:lpstr>
      <vt:lpstr>Today’s Discussion</vt:lpstr>
      <vt:lpstr>PowerPoint Presentation</vt:lpstr>
      <vt:lpstr>PowerPoint Presentation</vt:lpstr>
      <vt:lpstr>What needs an air permit?</vt:lpstr>
      <vt:lpstr>PowerPoint Presentation</vt:lpstr>
      <vt:lpstr>PowerPoint Presentation</vt:lpstr>
      <vt:lpstr>PowerPoint Presentation</vt:lpstr>
      <vt:lpstr>Common Air Permit Violations</vt:lpstr>
      <vt:lpstr>Tips To Avoid Air Permit Violations</vt:lpstr>
      <vt:lpstr>Tips To Avoid Air Permit Violations</vt:lpstr>
      <vt:lpstr>Tips To Avoid Air Permit Violations</vt:lpstr>
      <vt:lpstr>Tips To Avoid Air Permit Violations</vt:lpstr>
      <vt:lpstr>PowerPoint Presentation</vt:lpstr>
      <vt:lpstr>PowerPoint Presentation</vt:lpstr>
      <vt:lpstr>PowerPoint Presentation</vt:lpstr>
      <vt:lpstr>PowerPoint Presentation</vt:lpstr>
      <vt:lpstr>Wastewater From</vt:lpstr>
      <vt:lpstr>Wastewater From</vt:lpstr>
      <vt:lpstr>Wastewater Pretreatment System</vt:lpstr>
      <vt:lpstr>Common Wastewater Violations</vt:lpstr>
      <vt:lpstr>Tips To Avoid Wastewater Violations</vt:lpstr>
      <vt:lpstr>Tips To Avoid Wastewater Violations</vt:lpstr>
      <vt:lpstr>Tips To Avoid Wastewater Violations</vt:lpstr>
      <vt:lpstr>PowerPoint Presentation</vt:lpstr>
      <vt:lpstr>PowerPoint Presentation</vt:lpstr>
      <vt:lpstr>PowerPoint Presentation</vt:lpstr>
      <vt:lpstr>Industrial Stormwater From</vt:lpstr>
      <vt:lpstr>PowerPoint Presentation</vt:lpstr>
      <vt:lpstr>Common Stormwater Violations</vt:lpstr>
      <vt:lpstr>Tips To Avoid Stormwater Violations</vt:lpstr>
      <vt:lpstr>Tips To Avoid Stormwater Violations</vt:lpstr>
      <vt:lpstr>PowerPoint Presentation</vt:lpstr>
      <vt:lpstr>PowerPoint Presentation</vt:lpstr>
      <vt:lpstr>PowerPoint Presentation</vt:lpstr>
      <vt:lpstr>Waste Management</vt:lpstr>
      <vt:lpstr>Commonly Generated Hazardous Waste</vt:lpstr>
      <vt:lpstr>Commonly Generated Hazardous Waste</vt:lpstr>
      <vt:lpstr>Alternate Management Standards</vt:lpstr>
      <vt:lpstr>PowerPoint Presentation</vt:lpstr>
      <vt:lpstr>Ohio-Specific Universal Waste</vt:lpstr>
      <vt:lpstr>Common Hazardous Waste Violations</vt:lpstr>
      <vt:lpstr>Tips To Avoid Hazardous Waste Violations</vt:lpstr>
      <vt:lpstr>Tips To Avoid Hazardous Waste Violations</vt:lpstr>
      <vt:lpstr>Tips To Avoid Hazardous Waste Violations</vt:lpstr>
      <vt:lpstr>PowerPoint Presentation</vt:lpstr>
      <vt:lpstr>PowerPoint Presentation</vt:lpstr>
      <vt:lpstr>PowerPoint Presentation</vt:lpstr>
      <vt:lpstr>PowerPoint Presentation</vt:lpstr>
      <vt:lpstr>Who is OCAPP?</vt:lpstr>
      <vt:lpstr>OCAPP Confidentiality</vt:lpstr>
      <vt:lpstr>How ocapp can help you?</vt:lpstr>
      <vt:lpstr>PowerPoint Presentation</vt:lpstr>
      <vt:lpstr>Explain Regulatory Requirements</vt:lpstr>
      <vt:lpstr>Help With Regulatory Paperwork</vt:lpstr>
      <vt:lpstr>Provide Technical Information &amp; Guidance</vt:lpstr>
      <vt:lpstr>PowerPoint Presentation</vt:lpstr>
      <vt:lpstr>Reduce Waste, Save Money, &amp; Be More Sustainable</vt:lpstr>
      <vt:lpstr>Provide Money for Recycling &amp; Litter Prevention </vt:lpstr>
      <vt:lpstr>Manage Difficult Waste Streams</vt:lpstr>
      <vt:lpstr>How to Request OCAPP Assistance</vt:lpstr>
      <vt:lpstr>THANK YOU</vt:lpstr>
      <vt:lpstr>Slides, External resources &amp; registration can be found at www.solonchamber.com/slides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"Libby" Rigo</dc:creator>
  <cp:lastModifiedBy>Elizabeth "Libby" Rigo</cp:lastModifiedBy>
  <cp:revision>1</cp:revision>
  <dcterms:created xsi:type="dcterms:W3CDTF">2023-08-07T19:15:24Z</dcterms:created>
  <dcterms:modified xsi:type="dcterms:W3CDTF">2023-08-07T19:22:39Z</dcterms:modified>
</cp:coreProperties>
</file>