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 id="2147483713" r:id="rId2"/>
    <p:sldMasterId id="2147483660" r:id="rId3"/>
    <p:sldMasterId id="2147483661" r:id="rId4"/>
    <p:sldMasterId id="2147483694" r:id="rId5"/>
  </p:sldMasterIdLst>
  <p:notesMasterIdLst>
    <p:notesMasterId r:id="rId48"/>
  </p:notesMasterIdLst>
  <p:sldIdLst>
    <p:sldId id="257" r:id="rId6"/>
    <p:sldId id="258" r:id="rId7"/>
    <p:sldId id="259" r:id="rId8"/>
    <p:sldId id="280" r:id="rId9"/>
    <p:sldId id="260" r:id="rId10"/>
    <p:sldId id="273"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282" r:id="rId43"/>
    <p:sldId id="274" r:id="rId44"/>
    <p:sldId id="281" r:id="rId45"/>
    <p:sldId id="279" r:id="rId46"/>
    <p:sldId id="27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BB80A1-9A8A-4C3E-B4F9-CD5C642E1395}" v="7" dt="2023-07-11T16:05:48.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5" d="100"/>
          <a:sy n="65" d="100"/>
        </p:scale>
        <p:origin x="48"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quot;Libby&quot; Rigo" userId="89faecd5-8b23-4a53-b24e-fca4cb9a6ab8" providerId="ADAL" clId="{0FBB80A1-9A8A-4C3E-B4F9-CD5C642E1395}"/>
    <pc:docChg chg="undo custSel addSld delSld modSld sldOrd addMainMaster modMainMaster">
      <pc:chgData name="Elizabeth &quot;Libby&quot; Rigo" userId="89faecd5-8b23-4a53-b24e-fca4cb9a6ab8" providerId="ADAL" clId="{0FBB80A1-9A8A-4C3E-B4F9-CD5C642E1395}" dt="2023-07-11T18:00:09.732" v="157"/>
      <pc:docMkLst>
        <pc:docMk/>
      </pc:docMkLst>
      <pc:sldChg chg="addSp delSp modSp mod">
        <pc:chgData name="Elizabeth &quot;Libby&quot; Rigo" userId="89faecd5-8b23-4a53-b24e-fca4cb9a6ab8" providerId="ADAL" clId="{0FBB80A1-9A8A-4C3E-B4F9-CD5C642E1395}" dt="2023-07-11T15:58:32.584" v="29" actId="14100"/>
        <pc:sldMkLst>
          <pc:docMk/>
          <pc:sldMk cId="210692698" sldId="258"/>
        </pc:sldMkLst>
        <pc:spChg chg="del">
          <ac:chgData name="Elizabeth &quot;Libby&quot; Rigo" userId="89faecd5-8b23-4a53-b24e-fca4cb9a6ab8" providerId="ADAL" clId="{0FBB80A1-9A8A-4C3E-B4F9-CD5C642E1395}" dt="2023-07-11T15:58:07.142" v="22" actId="478"/>
          <ac:spMkLst>
            <pc:docMk/>
            <pc:sldMk cId="210692698" sldId="258"/>
            <ac:spMk id="7" creationId="{38175F3B-9BFC-41EE-C24D-868D8B9C478B}"/>
          </ac:spMkLst>
        </pc:spChg>
        <pc:picChg chg="del">
          <ac:chgData name="Elizabeth &quot;Libby&quot; Rigo" userId="89faecd5-8b23-4a53-b24e-fca4cb9a6ab8" providerId="ADAL" clId="{0FBB80A1-9A8A-4C3E-B4F9-CD5C642E1395}" dt="2023-07-11T15:58:07.880" v="23" actId="478"/>
          <ac:picMkLst>
            <pc:docMk/>
            <pc:sldMk cId="210692698" sldId="258"/>
            <ac:picMk id="3" creationId="{E9ADBBD0-16A3-D1EB-F614-369D9C5B0FEF}"/>
          </ac:picMkLst>
        </pc:picChg>
        <pc:picChg chg="add mod">
          <ac:chgData name="Elizabeth &quot;Libby&quot; Rigo" userId="89faecd5-8b23-4a53-b24e-fca4cb9a6ab8" providerId="ADAL" clId="{0FBB80A1-9A8A-4C3E-B4F9-CD5C642E1395}" dt="2023-07-11T15:58:32.584" v="29" actId="14100"/>
          <ac:picMkLst>
            <pc:docMk/>
            <pc:sldMk cId="210692698" sldId="258"/>
            <ac:picMk id="4" creationId="{414759B4-62A3-1795-F0E8-1881E1B635E8}"/>
          </ac:picMkLst>
        </pc:picChg>
      </pc:sldChg>
      <pc:sldChg chg="addSp delSp modSp add mod ord addAnim delAnim modAnim">
        <pc:chgData name="Elizabeth &quot;Libby&quot; Rigo" userId="89faecd5-8b23-4a53-b24e-fca4cb9a6ab8" providerId="ADAL" clId="{0FBB80A1-9A8A-4C3E-B4F9-CD5C642E1395}" dt="2023-07-11T15:57:35.002" v="15"/>
        <pc:sldMkLst>
          <pc:docMk/>
          <pc:sldMk cId="237126057" sldId="274"/>
        </pc:sldMkLst>
        <pc:spChg chg="add mod">
          <ac:chgData name="Elizabeth &quot;Libby&quot; Rigo" userId="89faecd5-8b23-4a53-b24e-fca4cb9a6ab8" providerId="ADAL" clId="{0FBB80A1-9A8A-4C3E-B4F9-CD5C642E1395}" dt="2023-07-11T15:56:36.180" v="9"/>
          <ac:spMkLst>
            <pc:docMk/>
            <pc:sldMk cId="237126057" sldId="274"/>
            <ac:spMk id="3" creationId="{B5F180F8-D1C5-7083-28A4-B03C55F9CC55}"/>
          </ac:spMkLst>
        </pc:spChg>
        <pc:spChg chg="del">
          <ac:chgData name="Elizabeth &quot;Libby&quot; Rigo" userId="89faecd5-8b23-4a53-b24e-fca4cb9a6ab8" providerId="ADAL" clId="{0FBB80A1-9A8A-4C3E-B4F9-CD5C642E1395}" dt="2023-07-11T14:24:15.178" v="3" actId="478"/>
          <ac:spMkLst>
            <pc:docMk/>
            <pc:sldMk cId="237126057" sldId="274"/>
            <ac:spMk id="4" creationId="{A0973B10-8A7F-D21F-BAF7-37E7A354EF5D}"/>
          </ac:spMkLst>
        </pc:spChg>
        <pc:picChg chg="add del mod">
          <ac:chgData name="Elizabeth &quot;Libby&quot; Rigo" userId="89faecd5-8b23-4a53-b24e-fca4cb9a6ab8" providerId="ADAL" clId="{0FBB80A1-9A8A-4C3E-B4F9-CD5C642E1395}" dt="2023-07-11T15:56:29.187" v="8" actId="478"/>
          <ac:picMkLst>
            <pc:docMk/>
            <pc:sldMk cId="237126057" sldId="274"/>
            <ac:picMk id="6" creationId="{BA7CB599-D0ED-1529-2282-CDED058EEE1A}"/>
          </ac:picMkLst>
        </pc:picChg>
        <pc:picChg chg="add del mod">
          <ac:chgData name="Elizabeth &quot;Libby&quot; Rigo" userId="89faecd5-8b23-4a53-b24e-fca4cb9a6ab8" providerId="ADAL" clId="{0FBB80A1-9A8A-4C3E-B4F9-CD5C642E1395}" dt="2023-07-11T15:57:07.303" v="14" actId="1076"/>
          <ac:picMkLst>
            <pc:docMk/>
            <pc:sldMk cId="237126057" sldId="274"/>
            <ac:picMk id="7" creationId="{B7160E6C-E605-242D-E2B2-C6CFD0643B64}"/>
          </ac:picMkLst>
        </pc:picChg>
      </pc:sldChg>
      <pc:sldChg chg="add del ord">
        <pc:chgData name="Elizabeth &quot;Libby&quot; Rigo" userId="89faecd5-8b23-4a53-b24e-fca4cb9a6ab8" providerId="ADAL" clId="{0FBB80A1-9A8A-4C3E-B4F9-CD5C642E1395}" dt="2023-07-11T16:05:29.205" v="138" actId="2696"/>
        <pc:sldMkLst>
          <pc:docMk/>
          <pc:sldMk cId="3578575755" sldId="275"/>
        </pc:sldMkLst>
      </pc:sldChg>
      <pc:sldChg chg="add del ord">
        <pc:chgData name="Elizabeth &quot;Libby&quot; Rigo" userId="89faecd5-8b23-4a53-b24e-fca4cb9a6ab8" providerId="ADAL" clId="{0FBB80A1-9A8A-4C3E-B4F9-CD5C642E1395}" dt="2023-07-11T15:59:34.084" v="32" actId="2696"/>
        <pc:sldMkLst>
          <pc:docMk/>
          <pc:sldMk cId="4040124365" sldId="276"/>
        </pc:sldMkLst>
      </pc:sldChg>
      <pc:sldChg chg="addSp delSp modSp add del mod">
        <pc:chgData name="Elizabeth &quot;Libby&quot; Rigo" userId="89faecd5-8b23-4a53-b24e-fca4cb9a6ab8" providerId="ADAL" clId="{0FBB80A1-9A8A-4C3E-B4F9-CD5C642E1395}" dt="2023-07-11T16:06:16.342" v="155" actId="2696"/>
        <pc:sldMkLst>
          <pc:docMk/>
          <pc:sldMk cId="2119906345" sldId="277"/>
        </pc:sldMkLst>
        <pc:spChg chg="mod">
          <ac:chgData name="Elizabeth &quot;Libby&quot; Rigo" userId="89faecd5-8b23-4a53-b24e-fca4cb9a6ab8" providerId="ADAL" clId="{0FBB80A1-9A8A-4C3E-B4F9-CD5C642E1395}" dt="2023-07-11T16:05:13.927" v="132" actId="1076"/>
          <ac:spMkLst>
            <pc:docMk/>
            <pc:sldMk cId="2119906345" sldId="277"/>
            <ac:spMk id="7" creationId="{1E5245A7-8319-60EA-1E6D-012F760A8D17}"/>
          </ac:spMkLst>
        </pc:spChg>
        <pc:picChg chg="add mod">
          <ac:chgData name="Elizabeth &quot;Libby&quot; Rigo" userId="89faecd5-8b23-4a53-b24e-fca4cb9a6ab8" providerId="ADAL" clId="{0FBB80A1-9A8A-4C3E-B4F9-CD5C642E1395}" dt="2023-07-11T16:05:21.551" v="134" actId="1076"/>
          <ac:picMkLst>
            <pc:docMk/>
            <pc:sldMk cId="2119906345" sldId="277"/>
            <ac:picMk id="3" creationId="{E60018FA-C7D7-A470-9766-621EC3DF0D8D}"/>
          </ac:picMkLst>
        </pc:picChg>
        <pc:picChg chg="del">
          <ac:chgData name="Elizabeth &quot;Libby&quot; Rigo" userId="89faecd5-8b23-4a53-b24e-fca4cb9a6ab8" providerId="ADAL" clId="{0FBB80A1-9A8A-4C3E-B4F9-CD5C642E1395}" dt="2023-07-11T16:03:23.168" v="95" actId="478"/>
          <ac:picMkLst>
            <pc:docMk/>
            <pc:sldMk cId="2119906345" sldId="277"/>
            <ac:picMk id="17" creationId="{BF2860F7-3A1E-9AB5-26DA-D4877AE6736E}"/>
          </ac:picMkLst>
        </pc:picChg>
      </pc:sldChg>
      <pc:sldChg chg="modSp add mod ord">
        <pc:chgData name="Elizabeth &quot;Libby&quot; Rigo" userId="89faecd5-8b23-4a53-b24e-fca4cb9a6ab8" providerId="ADAL" clId="{0FBB80A1-9A8A-4C3E-B4F9-CD5C642E1395}" dt="2023-07-11T16:02:24.049" v="91" actId="113"/>
        <pc:sldMkLst>
          <pc:docMk/>
          <pc:sldMk cId="1518570662" sldId="278"/>
        </pc:sldMkLst>
        <pc:spChg chg="mod">
          <ac:chgData name="Elizabeth &quot;Libby&quot; Rigo" userId="89faecd5-8b23-4a53-b24e-fca4cb9a6ab8" providerId="ADAL" clId="{0FBB80A1-9A8A-4C3E-B4F9-CD5C642E1395}" dt="2023-07-11T16:02:24.049" v="91" actId="113"/>
          <ac:spMkLst>
            <pc:docMk/>
            <pc:sldMk cId="1518570662" sldId="278"/>
            <ac:spMk id="3" creationId="{98C06F57-2B15-154D-BD00-85BDCBF8EB88}"/>
          </ac:spMkLst>
        </pc:spChg>
      </pc:sldChg>
      <pc:sldChg chg="add ord">
        <pc:chgData name="Elizabeth &quot;Libby&quot; Rigo" userId="89faecd5-8b23-4a53-b24e-fca4cb9a6ab8" providerId="ADAL" clId="{0FBB80A1-9A8A-4C3E-B4F9-CD5C642E1395}" dt="2023-07-11T16:00:43.539" v="40"/>
        <pc:sldMkLst>
          <pc:docMk/>
          <pc:sldMk cId="148643796" sldId="279"/>
        </pc:sldMkLst>
      </pc:sldChg>
      <pc:sldChg chg="add ord">
        <pc:chgData name="Elizabeth &quot;Libby&quot; Rigo" userId="89faecd5-8b23-4a53-b24e-fca4cb9a6ab8" providerId="ADAL" clId="{0FBB80A1-9A8A-4C3E-B4F9-CD5C642E1395}" dt="2023-07-11T16:02:38.511" v="94"/>
        <pc:sldMkLst>
          <pc:docMk/>
          <pc:sldMk cId="2373549061" sldId="280"/>
        </pc:sldMkLst>
      </pc:sldChg>
      <pc:sldChg chg="modSp add mod ord">
        <pc:chgData name="Elizabeth &quot;Libby&quot; Rigo" userId="89faecd5-8b23-4a53-b24e-fca4cb9a6ab8" providerId="ADAL" clId="{0FBB80A1-9A8A-4C3E-B4F9-CD5C642E1395}" dt="2023-07-11T16:06:06.666" v="151" actId="115"/>
        <pc:sldMkLst>
          <pc:docMk/>
          <pc:sldMk cId="1138588504" sldId="281"/>
        </pc:sldMkLst>
        <pc:spChg chg="mod">
          <ac:chgData name="Elizabeth &quot;Libby&quot; Rigo" userId="89faecd5-8b23-4a53-b24e-fca4cb9a6ab8" providerId="ADAL" clId="{0FBB80A1-9A8A-4C3E-B4F9-CD5C642E1395}" dt="2023-07-11T16:06:06.666" v="151" actId="115"/>
          <ac:spMkLst>
            <pc:docMk/>
            <pc:sldMk cId="1138588504" sldId="281"/>
            <ac:spMk id="7" creationId="{1E5245A7-8319-60EA-1E6D-012F760A8D17}"/>
          </ac:spMkLst>
        </pc:spChg>
      </pc:sldChg>
      <pc:sldChg chg="add ord">
        <pc:chgData name="Elizabeth &quot;Libby&quot; Rigo" userId="89faecd5-8b23-4a53-b24e-fca4cb9a6ab8" providerId="ADAL" clId="{0FBB80A1-9A8A-4C3E-B4F9-CD5C642E1395}" dt="2023-07-11T16:06:14.065" v="154"/>
        <pc:sldMkLst>
          <pc:docMk/>
          <pc:sldMk cId="2696641433" sldId="282"/>
        </pc:sldMkLst>
      </pc:sldChg>
      <pc:sldChg chg="add">
        <pc:chgData name="Elizabeth &quot;Libby&quot; Rigo" userId="89faecd5-8b23-4a53-b24e-fca4cb9a6ab8" providerId="ADAL" clId="{0FBB80A1-9A8A-4C3E-B4F9-CD5C642E1395}" dt="2023-07-11T18:00:09.732" v="157"/>
        <pc:sldMkLst>
          <pc:docMk/>
          <pc:sldMk cId="1788287888" sldId="283"/>
        </pc:sldMkLst>
      </pc:sldChg>
      <pc:sldChg chg="add">
        <pc:chgData name="Elizabeth &quot;Libby&quot; Rigo" userId="89faecd5-8b23-4a53-b24e-fca4cb9a6ab8" providerId="ADAL" clId="{0FBB80A1-9A8A-4C3E-B4F9-CD5C642E1395}" dt="2023-07-11T18:00:09.732" v="157"/>
        <pc:sldMkLst>
          <pc:docMk/>
          <pc:sldMk cId="1987995811" sldId="284"/>
        </pc:sldMkLst>
      </pc:sldChg>
      <pc:sldChg chg="add">
        <pc:chgData name="Elizabeth &quot;Libby&quot; Rigo" userId="89faecd5-8b23-4a53-b24e-fca4cb9a6ab8" providerId="ADAL" clId="{0FBB80A1-9A8A-4C3E-B4F9-CD5C642E1395}" dt="2023-07-11T18:00:09.732" v="157"/>
        <pc:sldMkLst>
          <pc:docMk/>
          <pc:sldMk cId="323300952" sldId="285"/>
        </pc:sldMkLst>
      </pc:sldChg>
      <pc:sldChg chg="add">
        <pc:chgData name="Elizabeth &quot;Libby&quot; Rigo" userId="89faecd5-8b23-4a53-b24e-fca4cb9a6ab8" providerId="ADAL" clId="{0FBB80A1-9A8A-4C3E-B4F9-CD5C642E1395}" dt="2023-07-11T18:00:09.732" v="157"/>
        <pc:sldMkLst>
          <pc:docMk/>
          <pc:sldMk cId="3229427964" sldId="286"/>
        </pc:sldMkLst>
      </pc:sldChg>
      <pc:sldChg chg="add">
        <pc:chgData name="Elizabeth &quot;Libby&quot; Rigo" userId="89faecd5-8b23-4a53-b24e-fca4cb9a6ab8" providerId="ADAL" clId="{0FBB80A1-9A8A-4C3E-B4F9-CD5C642E1395}" dt="2023-07-11T18:00:09.732" v="157"/>
        <pc:sldMkLst>
          <pc:docMk/>
          <pc:sldMk cId="3486399448" sldId="287"/>
        </pc:sldMkLst>
      </pc:sldChg>
      <pc:sldChg chg="add">
        <pc:chgData name="Elizabeth &quot;Libby&quot; Rigo" userId="89faecd5-8b23-4a53-b24e-fca4cb9a6ab8" providerId="ADAL" clId="{0FBB80A1-9A8A-4C3E-B4F9-CD5C642E1395}" dt="2023-07-11T18:00:09.732" v="157"/>
        <pc:sldMkLst>
          <pc:docMk/>
          <pc:sldMk cId="421466185" sldId="288"/>
        </pc:sldMkLst>
      </pc:sldChg>
      <pc:sldChg chg="add">
        <pc:chgData name="Elizabeth &quot;Libby&quot; Rigo" userId="89faecd5-8b23-4a53-b24e-fca4cb9a6ab8" providerId="ADAL" clId="{0FBB80A1-9A8A-4C3E-B4F9-CD5C642E1395}" dt="2023-07-11T18:00:09.732" v="157"/>
        <pc:sldMkLst>
          <pc:docMk/>
          <pc:sldMk cId="2424976050" sldId="289"/>
        </pc:sldMkLst>
      </pc:sldChg>
      <pc:sldChg chg="add">
        <pc:chgData name="Elizabeth &quot;Libby&quot; Rigo" userId="89faecd5-8b23-4a53-b24e-fca4cb9a6ab8" providerId="ADAL" clId="{0FBB80A1-9A8A-4C3E-B4F9-CD5C642E1395}" dt="2023-07-11T18:00:09.732" v="157"/>
        <pc:sldMkLst>
          <pc:docMk/>
          <pc:sldMk cId="3847477129" sldId="290"/>
        </pc:sldMkLst>
      </pc:sldChg>
      <pc:sldChg chg="add">
        <pc:chgData name="Elizabeth &quot;Libby&quot; Rigo" userId="89faecd5-8b23-4a53-b24e-fca4cb9a6ab8" providerId="ADAL" clId="{0FBB80A1-9A8A-4C3E-B4F9-CD5C642E1395}" dt="2023-07-11T18:00:09.732" v="157"/>
        <pc:sldMkLst>
          <pc:docMk/>
          <pc:sldMk cId="273068797" sldId="291"/>
        </pc:sldMkLst>
      </pc:sldChg>
      <pc:sldChg chg="add">
        <pc:chgData name="Elizabeth &quot;Libby&quot; Rigo" userId="89faecd5-8b23-4a53-b24e-fca4cb9a6ab8" providerId="ADAL" clId="{0FBB80A1-9A8A-4C3E-B4F9-CD5C642E1395}" dt="2023-07-11T18:00:09.732" v="157"/>
        <pc:sldMkLst>
          <pc:docMk/>
          <pc:sldMk cId="1889891895" sldId="292"/>
        </pc:sldMkLst>
      </pc:sldChg>
      <pc:sldChg chg="add">
        <pc:chgData name="Elizabeth &quot;Libby&quot; Rigo" userId="89faecd5-8b23-4a53-b24e-fca4cb9a6ab8" providerId="ADAL" clId="{0FBB80A1-9A8A-4C3E-B4F9-CD5C642E1395}" dt="2023-07-11T18:00:09.732" v="157"/>
        <pc:sldMkLst>
          <pc:docMk/>
          <pc:sldMk cId="4098424677" sldId="293"/>
        </pc:sldMkLst>
      </pc:sldChg>
      <pc:sldChg chg="add">
        <pc:chgData name="Elizabeth &quot;Libby&quot; Rigo" userId="89faecd5-8b23-4a53-b24e-fca4cb9a6ab8" providerId="ADAL" clId="{0FBB80A1-9A8A-4C3E-B4F9-CD5C642E1395}" dt="2023-07-11T18:00:09.732" v="157"/>
        <pc:sldMkLst>
          <pc:docMk/>
          <pc:sldMk cId="2240205169" sldId="294"/>
        </pc:sldMkLst>
      </pc:sldChg>
      <pc:sldChg chg="add">
        <pc:chgData name="Elizabeth &quot;Libby&quot; Rigo" userId="89faecd5-8b23-4a53-b24e-fca4cb9a6ab8" providerId="ADAL" clId="{0FBB80A1-9A8A-4C3E-B4F9-CD5C642E1395}" dt="2023-07-11T18:00:09.732" v="157"/>
        <pc:sldMkLst>
          <pc:docMk/>
          <pc:sldMk cId="2487128328" sldId="295"/>
        </pc:sldMkLst>
      </pc:sldChg>
      <pc:sldChg chg="add">
        <pc:chgData name="Elizabeth &quot;Libby&quot; Rigo" userId="89faecd5-8b23-4a53-b24e-fca4cb9a6ab8" providerId="ADAL" clId="{0FBB80A1-9A8A-4C3E-B4F9-CD5C642E1395}" dt="2023-07-11T18:00:09.732" v="157"/>
        <pc:sldMkLst>
          <pc:docMk/>
          <pc:sldMk cId="513401858" sldId="296"/>
        </pc:sldMkLst>
      </pc:sldChg>
      <pc:sldChg chg="add">
        <pc:chgData name="Elizabeth &quot;Libby&quot; Rigo" userId="89faecd5-8b23-4a53-b24e-fca4cb9a6ab8" providerId="ADAL" clId="{0FBB80A1-9A8A-4C3E-B4F9-CD5C642E1395}" dt="2023-07-11T18:00:09.732" v="157"/>
        <pc:sldMkLst>
          <pc:docMk/>
          <pc:sldMk cId="1348597135" sldId="297"/>
        </pc:sldMkLst>
      </pc:sldChg>
      <pc:sldChg chg="add">
        <pc:chgData name="Elizabeth &quot;Libby&quot; Rigo" userId="89faecd5-8b23-4a53-b24e-fca4cb9a6ab8" providerId="ADAL" clId="{0FBB80A1-9A8A-4C3E-B4F9-CD5C642E1395}" dt="2023-07-11T18:00:09.732" v="157"/>
        <pc:sldMkLst>
          <pc:docMk/>
          <pc:sldMk cId="993516949" sldId="298"/>
        </pc:sldMkLst>
      </pc:sldChg>
      <pc:sldChg chg="add">
        <pc:chgData name="Elizabeth &quot;Libby&quot; Rigo" userId="89faecd5-8b23-4a53-b24e-fca4cb9a6ab8" providerId="ADAL" clId="{0FBB80A1-9A8A-4C3E-B4F9-CD5C642E1395}" dt="2023-07-11T18:00:09.732" v="157"/>
        <pc:sldMkLst>
          <pc:docMk/>
          <pc:sldMk cId="706266694" sldId="299"/>
        </pc:sldMkLst>
      </pc:sldChg>
      <pc:sldChg chg="add">
        <pc:chgData name="Elizabeth &quot;Libby&quot; Rigo" userId="89faecd5-8b23-4a53-b24e-fca4cb9a6ab8" providerId="ADAL" clId="{0FBB80A1-9A8A-4C3E-B4F9-CD5C642E1395}" dt="2023-07-11T18:00:09.732" v="157"/>
        <pc:sldMkLst>
          <pc:docMk/>
          <pc:sldMk cId="1308857878" sldId="300"/>
        </pc:sldMkLst>
      </pc:sldChg>
      <pc:sldChg chg="add">
        <pc:chgData name="Elizabeth &quot;Libby&quot; Rigo" userId="89faecd5-8b23-4a53-b24e-fca4cb9a6ab8" providerId="ADAL" clId="{0FBB80A1-9A8A-4C3E-B4F9-CD5C642E1395}" dt="2023-07-11T18:00:09.732" v="157"/>
        <pc:sldMkLst>
          <pc:docMk/>
          <pc:sldMk cId="558439152" sldId="301"/>
        </pc:sldMkLst>
      </pc:sldChg>
      <pc:sldMasterChg chg="modSldLayout">
        <pc:chgData name="Elizabeth &quot;Libby&quot; Rigo" userId="89faecd5-8b23-4a53-b24e-fca4cb9a6ab8" providerId="ADAL" clId="{0FBB80A1-9A8A-4C3E-B4F9-CD5C642E1395}" dt="2023-07-11T18:00:09.731" v="156" actId="27028"/>
        <pc:sldMasterMkLst>
          <pc:docMk/>
          <pc:sldMasterMk cId="3686466433" sldId="2147483660"/>
        </pc:sldMasterMkLst>
        <pc:sldLayoutChg chg="replId">
          <pc:chgData name="Elizabeth &quot;Libby&quot; Rigo" userId="89faecd5-8b23-4a53-b24e-fca4cb9a6ab8" providerId="ADAL" clId="{0FBB80A1-9A8A-4C3E-B4F9-CD5C642E1395}" dt="2023-07-11T18:00:09.731" v="156" actId="27028"/>
          <pc:sldLayoutMkLst>
            <pc:docMk/>
            <pc:sldMasterMk cId="3686466433" sldId="2147483660"/>
            <pc:sldLayoutMk cId="1854917809" sldId="2147483779"/>
          </pc:sldLayoutMkLst>
        </pc:sldLayoutChg>
        <pc:sldLayoutChg chg="replId">
          <pc:chgData name="Elizabeth &quot;Libby&quot; Rigo" userId="89faecd5-8b23-4a53-b24e-fca4cb9a6ab8" providerId="ADAL" clId="{0FBB80A1-9A8A-4C3E-B4F9-CD5C642E1395}" dt="2023-07-11T18:00:09.731" v="156" actId="27028"/>
          <pc:sldLayoutMkLst>
            <pc:docMk/>
            <pc:sldMasterMk cId="3686466433" sldId="2147483660"/>
            <pc:sldLayoutMk cId="2636187047" sldId="2147483780"/>
          </pc:sldLayoutMkLst>
        </pc:sldLayoutChg>
        <pc:sldLayoutChg chg="replId">
          <pc:chgData name="Elizabeth &quot;Libby&quot; Rigo" userId="89faecd5-8b23-4a53-b24e-fca4cb9a6ab8" providerId="ADAL" clId="{0FBB80A1-9A8A-4C3E-B4F9-CD5C642E1395}" dt="2023-07-11T18:00:09.731" v="156" actId="27028"/>
          <pc:sldLayoutMkLst>
            <pc:docMk/>
            <pc:sldMasterMk cId="3686466433" sldId="2147483660"/>
            <pc:sldLayoutMk cId="1979565006" sldId="2147483781"/>
          </pc:sldLayoutMkLst>
        </pc:sldLayoutChg>
        <pc:sldLayoutChg chg="replId">
          <pc:chgData name="Elizabeth &quot;Libby&quot; Rigo" userId="89faecd5-8b23-4a53-b24e-fca4cb9a6ab8" providerId="ADAL" clId="{0FBB80A1-9A8A-4C3E-B4F9-CD5C642E1395}" dt="2023-07-11T18:00:09.731" v="156" actId="27028"/>
          <pc:sldLayoutMkLst>
            <pc:docMk/>
            <pc:sldMasterMk cId="3686466433" sldId="2147483660"/>
            <pc:sldLayoutMk cId="3750343768" sldId="2147483782"/>
          </pc:sldLayoutMkLst>
        </pc:sldLayoutChg>
        <pc:sldLayoutChg chg="replId">
          <pc:chgData name="Elizabeth &quot;Libby&quot; Rigo" userId="89faecd5-8b23-4a53-b24e-fca4cb9a6ab8" providerId="ADAL" clId="{0FBB80A1-9A8A-4C3E-B4F9-CD5C642E1395}" dt="2023-07-11T18:00:09.731" v="156" actId="27028"/>
          <pc:sldLayoutMkLst>
            <pc:docMk/>
            <pc:sldMasterMk cId="3686466433" sldId="2147483660"/>
            <pc:sldLayoutMk cId="3881916171" sldId="2147483783"/>
          </pc:sldLayoutMkLst>
        </pc:sldLayoutChg>
        <pc:sldLayoutChg chg="replId">
          <pc:chgData name="Elizabeth &quot;Libby&quot; Rigo" userId="89faecd5-8b23-4a53-b24e-fca4cb9a6ab8" providerId="ADAL" clId="{0FBB80A1-9A8A-4C3E-B4F9-CD5C642E1395}" dt="2023-07-11T18:00:09.731" v="156" actId="27028"/>
          <pc:sldLayoutMkLst>
            <pc:docMk/>
            <pc:sldMasterMk cId="3686466433" sldId="2147483660"/>
            <pc:sldLayoutMk cId="815478573" sldId="2147483784"/>
          </pc:sldLayoutMkLst>
        </pc:sldLayoutChg>
      </pc:sldMasterChg>
      <pc:sldMasterChg chg="add addSldLayout">
        <pc:chgData name="Elizabeth &quot;Libby&quot; Rigo" userId="89faecd5-8b23-4a53-b24e-fca4cb9a6ab8" providerId="ADAL" clId="{0FBB80A1-9A8A-4C3E-B4F9-CD5C642E1395}" dt="2023-07-11T18:00:09.731" v="156" actId="27028"/>
        <pc:sldMasterMkLst>
          <pc:docMk/>
          <pc:sldMasterMk cId="0" sldId="2147483661"/>
        </pc:sldMasterMkLst>
        <pc:sldLayoutChg chg="add">
          <pc:chgData name="Elizabeth &quot;Libby&quot; Rigo" userId="89faecd5-8b23-4a53-b24e-fca4cb9a6ab8" providerId="ADAL" clId="{0FBB80A1-9A8A-4C3E-B4F9-CD5C642E1395}" dt="2023-07-11T18:00:09.731" v="156" actId="27028"/>
          <pc:sldLayoutMkLst>
            <pc:docMk/>
            <pc:sldMasterMk cId="0" sldId="2147483661"/>
            <pc:sldLayoutMk cId="0" sldId="2147483649"/>
          </pc:sldLayoutMkLst>
        </pc:sldLayoutChg>
        <pc:sldLayoutChg chg="add">
          <pc:chgData name="Elizabeth &quot;Libby&quot; Rigo" userId="89faecd5-8b23-4a53-b24e-fca4cb9a6ab8" providerId="ADAL" clId="{0FBB80A1-9A8A-4C3E-B4F9-CD5C642E1395}" dt="2023-07-11T18:00:09.731" v="156" actId="27028"/>
          <pc:sldLayoutMkLst>
            <pc:docMk/>
            <pc:sldMasterMk cId="0" sldId="2147483661"/>
            <pc:sldLayoutMk cId="0" sldId="2147483650"/>
          </pc:sldLayoutMkLst>
        </pc:sldLayoutChg>
        <pc:sldLayoutChg chg="add">
          <pc:chgData name="Elizabeth &quot;Libby&quot; Rigo" userId="89faecd5-8b23-4a53-b24e-fca4cb9a6ab8" providerId="ADAL" clId="{0FBB80A1-9A8A-4C3E-B4F9-CD5C642E1395}" dt="2023-07-11T18:00:09.731" v="156" actId="27028"/>
          <pc:sldLayoutMkLst>
            <pc:docMk/>
            <pc:sldMasterMk cId="0" sldId="2147483661"/>
            <pc:sldLayoutMk cId="0" sldId="2147483651"/>
          </pc:sldLayoutMkLst>
        </pc:sldLayoutChg>
        <pc:sldLayoutChg chg="add">
          <pc:chgData name="Elizabeth &quot;Libby&quot; Rigo" userId="89faecd5-8b23-4a53-b24e-fca4cb9a6ab8" providerId="ADAL" clId="{0FBB80A1-9A8A-4C3E-B4F9-CD5C642E1395}" dt="2023-07-11T18:00:09.731" v="156" actId="27028"/>
          <pc:sldLayoutMkLst>
            <pc:docMk/>
            <pc:sldMasterMk cId="0" sldId="2147483661"/>
            <pc:sldLayoutMk cId="0" sldId="2147483653"/>
          </pc:sldLayoutMkLst>
        </pc:sldLayoutChg>
        <pc:sldLayoutChg chg="add">
          <pc:chgData name="Elizabeth &quot;Libby&quot; Rigo" userId="89faecd5-8b23-4a53-b24e-fca4cb9a6ab8" providerId="ADAL" clId="{0FBB80A1-9A8A-4C3E-B4F9-CD5C642E1395}" dt="2023-07-11T18:00:09.731" v="156" actId="27028"/>
          <pc:sldLayoutMkLst>
            <pc:docMk/>
            <pc:sldMasterMk cId="0" sldId="2147483661"/>
            <pc:sldLayoutMk cId="0" sldId="2147483654"/>
          </pc:sldLayoutMkLst>
        </pc:sldLayoutChg>
        <pc:sldLayoutChg chg="add">
          <pc:chgData name="Elizabeth &quot;Libby&quot; Rigo" userId="89faecd5-8b23-4a53-b24e-fca4cb9a6ab8" providerId="ADAL" clId="{0FBB80A1-9A8A-4C3E-B4F9-CD5C642E1395}" dt="2023-07-11T18:00:09.731" v="156" actId="27028"/>
          <pc:sldLayoutMkLst>
            <pc:docMk/>
            <pc:sldMasterMk cId="0" sldId="2147483661"/>
            <pc:sldLayoutMk cId="0" sldId="2147483656"/>
          </pc:sldLayoutMkLst>
        </pc:sldLayoutChg>
        <pc:sldLayoutChg chg="add">
          <pc:chgData name="Elizabeth &quot;Libby&quot; Rigo" userId="89faecd5-8b23-4a53-b24e-fca4cb9a6ab8" providerId="ADAL" clId="{0FBB80A1-9A8A-4C3E-B4F9-CD5C642E1395}" dt="2023-07-11T18:00:09.731" v="156" actId="27028"/>
          <pc:sldLayoutMkLst>
            <pc:docMk/>
            <pc:sldMasterMk cId="0" sldId="2147483661"/>
            <pc:sldLayoutMk cId="0" sldId="2147483657"/>
          </pc:sldLayoutMkLst>
        </pc:sldLayoutChg>
        <pc:sldLayoutChg chg="add">
          <pc:chgData name="Elizabeth &quot;Libby&quot; Rigo" userId="89faecd5-8b23-4a53-b24e-fca4cb9a6ab8" providerId="ADAL" clId="{0FBB80A1-9A8A-4C3E-B4F9-CD5C642E1395}" dt="2023-07-11T18:00:09.731" v="156" actId="27028"/>
          <pc:sldLayoutMkLst>
            <pc:docMk/>
            <pc:sldMasterMk cId="0" sldId="2147483661"/>
            <pc:sldLayoutMk cId="2907510260" sldId="2147483662"/>
          </pc:sldLayoutMkLst>
        </pc:sldLayoutChg>
        <pc:sldLayoutChg chg="add">
          <pc:chgData name="Elizabeth &quot;Libby&quot; Rigo" userId="89faecd5-8b23-4a53-b24e-fca4cb9a6ab8" providerId="ADAL" clId="{0FBB80A1-9A8A-4C3E-B4F9-CD5C642E1395}" dt="2023-07-11T18:00:09.731" v="156" actId="27028"/>
          <pc:sldLayoutMkLst>
            <pc:docMk/>
            <pc:sldMasterMk cId="0" sldId="2147483661"/>
            <pc:sldLayoutMk cId="358965634" sldId="2147483663"/>
          </pc:sldLayoutMkLst>
        </pc:sldLayoutChg>
        <pc:sldLayoutChg chg="add">
          <pc:chgData name="Elizabeth &quot;Libby&quot; Rigo" userId="89faecd5-8b23-4a53-b24e-fca4cb9a6ab8" providerId="ADAL" clId="{0FBB80A1-9A8A-4C3E-B4F9-CD5C642E1395}" dt="2023-07-11T18:00:09.731" v="156" actId="27028"/>
          <pc:sldLayoutMkLst>
            <pc:docMk/>
            <pc:sldMasterMk cId="0" sldId="2147483661"/>
            <pc:sldLayoutMk cId="2422254692" sldId="2147483664"/>
          </pc:sldLayoutMkLst>
        </pc:sldLayoutChg>
        <pc:sldLayoutChg chg="add">
          <pc:chgData name="Elizabeth &quot;Libby&quot; Rigo" userId="89faecd5-8b23-4a53-b24e-fca4cb9a6ab8" providerId="ADAL" clId="{0FBB80A1-9A8A-4C3E-B4F9-CD5C642E1395}" dt="2023-07-11T18:00:09.731" v="156" actId="27028"/>
          <pc:sldLayoutMkLst>
            <pc:docMk/>
            <pc:sldMasterMk cId="0" sldId="2147483661"/>
            <pc:sldLayoutMk cId="1619844186" sldId="2147483665"/>
          </pc:sldLayoutMkLst>
        </pc:sldLayoutChg>
        <pc:sldLayoutChg chg="add">
          <pc:chgData name="Elizabeth &quot;Libby&quot; Rigo" userId="89faecd5-8b23-4a53-b24e-fca4cb9a6ab8" providerId="ADAL" clId="{0FBB80A1-9A8A-4C3E-B4F9-CD5C642E1395}" dt="2023-07-11T18:00:09.731" v="156" actId="27028"/>
          <pc:sldLayoutMkLst>
            <pc:docMk/>
            <pc:sldMasterMk cId="0" sldId="2147483661"/>
            <pc:sldLayoutMk cId="1993643351" sldId="2147483666"/>
          </pc:sldLayoutMkLst>
        </pc:sldLayoutChg>
        <pc:sldLayoutChg chg="add">
          <pc:chgData name="Elizabeth &quot;Libby&quot; Rigo" userId="89faecd5-8b23-4a53-b24e-fca4cb9a6ab8" providerId="ADAL" clId="{0FBB80A1-9A8A-4C3E-B4F9-CD5C642E1395}" dt="2023-07-11T18:00:09.731" v="156" actId="27028"/>
          <pc:sldLayoutMkLst>
            <pc:docMk/>
            <pc:sldMasterMk cId="0" sldId="2147483661"/>
            <pc:sldLayoutMk cId="3759221762" sldId="2147483667"/>
          </pc:sldLayoutMkLst>
        </pc:sldLayoutChg>
      </pc:sldMasterChg>
      <pc:sldMasterChg chg="add addSldLayout">
        <pc:chgData name="Elizabeth &quot;Libby&quot; Rigo" userId="89faecd5-8b23-4a53-b24e-fca4cb9a6ab8" providerId="ADAL" clId="{0FBB80A1-9A8A-4C3E-B4F9-CD5C642E1395}" dt="2023-07-11T18:00:09.731" v="156" actId="27028"/>
        <pc:sldMasterMkLst>
          <pc:docMk/>
          <pc:sldMasterMk cId="859603304" sldId="2147483694"/>
        </pc:sldMasterMkLst>
        <pc:sldLayoutChg chg="add">
          <pc:chgData name="Elizabeth &quot;Libby&quot; Rigo" userId="89faecd5-8b23-4a53-b24e-fca4cb9a6ab8" providerId="ADAL" clId="{0FBB80A1-9A8A-4C3E-B4F9-CD5C642E1395}" dt="2023-07-11T18:00:09.731" v="156" actId="27028"/>
          <pc:sldLayoutMkLst>
            <pc:docMk/>
            <pc:sldMasterMk cId="859603304" sldId="2147483694"/>
            <pc:sldLayoutMk cId="3797387858" sldId="2147483695"/>
          </pc:sldLayoutMkLst>
        </pc:sldLayoutChg>
        <pc:sldLayoutChg chg="add">
          <pc:chgData name="Elizabeth &quot;Libby&quot; Rigo" userId="89faecd5-8b23-4a53-b24e-fca4cb9a6ab8" providerId="ADAL" clId="{0FBB80A1-9A8A-4C3E-B4F9-CD5C642E1395}" dt="2023-07-11T18:00:09.731" v="156" actId="27028"/>
          <pc:sldLayoutMkLst>
            <pc:docMk/>
            <pc:sldMasterMk cId="859603304" sldId="2147483694"/>
            <pc:sldLayoutMk cId="2026075204" sldId="2147483696"/>
          </pc:sldLayoutMkLst>
        </pc:sldLayoutChg>
        <pc:sldLayoutChg chg="add">
          <pc:chgData name="Elizabeth &quot;Libby&quot; Rigo" userId="89faecd5-8b23-4a53-b24e-fca4cb9a6ab8" providerId="ADAL" clId="{0FBB80A1-9A8A-4C3E-B4F9-CD5C642E1395}" dt="2023-07-11T18:00:09.731" v="156" actId="27028"/>
          <pc:sldLayoutMkLst>
            <pc:docMk/>
            <pc:sldMasterMk cId="859603304" sldId="2147483694"/>
            <pc:sldLayoutMk cId="4066755945" sldId="2147483697"/>
          </pc:sldLayoutMkLst>
        </pc:sldLayoutChg>
        <pc:sldLayoutChg chg="add">
          <pc:chgData name="Elizabeth &quot;Libby&quot; Rigo" userId="89faecd5-8b23-4a53-b24e-fca4cb9a6ab8" providerId="ADAL" clId="{0FBB80A1-9A8A-4C3E-B4F9-CD5C642E1395}" dt="2023-07-11T18:00:09.731" v="156" actId="27028"/>
          <pc:sldLayoutMkLst>
            <pc:docMk/>
            <pc:sldMasterMk cId="859603304" sldId="2147483694"/>
            <pc:sldLayoutMk cId="3692561682" sldId="2147483698"/>
          </pc:sldLayoutMkLst>
        </pc:sldLayoutChg>
        <pc:sldLayoutChg chg="add">
          <pc:chgData name="Elizabeth &quot;Libby&quot; Rigo" userId="89faecd5-8b23-4a53-b24e-fca4cb9a6ab8" providerId="ADAL" clId="{0FBB80A1-9A8A-4C3E-B4F9-CD5C642E1395}" dt="2023-07-11T18:00:09.731" v="156" actId="27028"/>
          <pc:sldLayoutMkLst>
            <pc:docMk/>
            <pc:sldMasterMk cId="859603304" sldId="2147483694"/>
            <pc:sldLayoutMk cId="590771014" sldId="2147483699"/>
          </pc:sldLayoutMkLst>
        </pc:sldLayoutChg>
        <pc:sldLayoutChg chg="add">
          <pc:chgData name="Elizabeth &quot;Libby&quot; Rigo" userId="89faecd5-8b23-4a53-b24e-fca4cb9a6ab8" providerId="ADAL" clId="{0FBB80A1-9A8A-4C3E-B4F9-CD5C642E1395}" dt="2023-07-11T18:00:09.731" v="156" actId="27028"/>
          <pc:sldLayoutMkLst>
            <pc:docMk/>
            <pc:sldMasterMk cId="859603304" sldId="2147483694"/>
            <pc:sldLayoutMk cId="686947294" sldId="2147483700"/>
          </pc:sldLayoutMkLst>
        </pc:sldLayoutChg>
        <pc:sldLayoutChg chg="add">
          <pc:chgData name="Elizabeth &quot;Libby&quot; Rigo" userId="89faecd5-8b23-4a53-b24e-fca4cb9a6ab8" providerId="ADAL" clId="{0FBB80A1-9A8A-4C3E-B4F9-CD5C642E1395}" dt="2023-07-11T18:00:09.731" v="156" actId="27028"/>
          <pc:sldLayoutMkLst>
            <pc:docMk/>
            <pc:sldMasterMk cId="859603304" sldId="2147483694"/>
            <pc:sldLayoutMk cId="1022534981" sldId="2147483701"/>
          </pc:sldLayoutMkLst>
        </pc:sldLayoutChg>
        <pc:sldLayoutChg chg="add">
          <pc:chgData name="Elizabeth &quot;Libby&quot; Rigo" userId="89faecd5-8b23-4a53-b24e-fca4cb9a6ab8" providerId="ADAL" clId="{0FBB80A1-9A8A-4C3E-B4F9-CD5C642E1395}" dt="2023-07-11T18:00:09.731" v="156" actId="27028"/>
          <pc:sldLayoutMkLst>
            <pc:docMk/>
            <pc:sldMasterMk cId="859603304" sldId="2147483694"/>
            <pc:sldLayoutMk cId="757875475" sldId="2147483702"/>
          </pc:sldLayoutMkLst>
        </pc:sldLayoutChg>
        <pc:sldLayoutChg chg="add">
          <pc:chgData name="Elizabeth &quot;Libby&quot; Rigo" userId="89faecd5-8b23-4a53-b24e-fca4cb9a6ab8" providerId="ADAL" clId="{0FBB80A1-9A8A-4C3E-B4F9-CD5C642E1395}" dt="2023-07-11T18:00:09.731" v="156" actId="27028"/>
          <pc:sldLayoutMkLst>
            <pc:docMk/>
            <pc:sldMasterMk cId="859603304" sldId="2147483694"/>
            <pc:sldLayoutMk cId="1011010688" sldId="2147483703"/>
          </pc:sldLayoutMkLst>
        </pc:sldLayoutChg>
        <pc:sldLayoutChg chg="add">
          <pc:chgData name="Elizabeth &quot;Libby&quot; Rigo" userId="89faecd5-8b23-4a53-b24e-fca4cb9a6ab8" providerId="ADAL" clId="{0FBB80A1-9A8A-4C3E-B4F9-CD5C642E1395}" dt="2023-07-11T18:00:09.731" v="156" actId="27028"/>
          <pc:sldLayoutMkLst>
            <pc:docMk/>
            <pc:sldMasterMk cId="859603304" sldId="2147483694"/>
            <pc:sldLayoutMk cId="355905300" sldId="2147483704"/>
          </pc:sldLayoutMkLst>
        </pc:sldLayoutChg>
        <pc:sldLayoutChg chg="add">
          <pc:chgData name="Elizabeth &quot;Libby&quot; Rigo" userId="89faecd5-8b23-4a53-b24e-fca4cb9a6ab8" providerId="ADAL" clId="{0FBB80A1-9A8A-4C3E-B4F9-CD5C642E1395}" dt="2023-07-11T18:00:09.731" v="156" actId="27028"/>
          <pc:sldLayoutMkLst>
            <pc:docMk/>
            <pc:sldMasterMk cId="859603304" sldId="2147483694"/>
            <pc:sldLayoutMk cId="632974045" sldId="2147483705"/>
          </pc:sldLayoutMkLst>
        </pc:sldLayoutChg>
        <pc:sldLayoutChg chg="add">
          <pc:chgData name="Elizabeth &quot;Libby&quot; Rigo" userId="89faecd5-8b23-4a53-b24e-fca4cb9a6ab8" providerId="ADAL" clId="{0FBB80A1-9A8A-4C3E-B4F9-CD5C642E1395}" dt="2023-07-11T18:00:09.731" v="156" actId="27028"/>
          <pc:sldLayoutMkLst>
            <pc:docMk/>
            <pc:sldMasterMk cId="859603304" sldId="2147483694"/>
            <pc:sldLayoutMk cId="3700968009" sldId="214748370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TM\Downloads\20221114-Bainbridge%20Gradient%20Upload_MODEL_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c:spPr>
          <c:dPt>
            <c:idx val="0"/>
            <c:bubble3D val="0"/>
            <c:spPr>
              <a:solidFill>
                <a:srgbClr val="92D050"/>
              </a:solidFill>
              <a:ln>
                <a:noFill/>
              </a:ln>
              <a:effectLst/>
            </c:spPr>
            <c:extLst>
              <c:ext xmlns:c16="http://schemas.microsoft.com/office/drawing/2014/chart" uri="{C3380CC4-5D6E-409C-BE32-E72D297353CC}">
                <c16:uniqueId val="{00000003-A860-B14C-B666-47B31F555DB4}"/>
              </c:ext>
            </c:extLst>
          </c:dPt>
          <c:dPt>
            <c:idx val="1"/>
            <c:bubble3D val="0"/>
            <c:spPr>
              <a:solidFill>
                <a:srgbClr val="FFFF00"/>
              </a:solidFill>
              <a:ln>
                <a:noFill/>
              </a:ln>
              <a:effectLst/>
            </c:spPr>
            <c:extLst>
              <c:ext xmlns:c16="http://schemas.microsoft.com/office/drawing/2014/chart" uri="{C3380CC4-5D6E-409C-BE32-E72D297353CC}">
                <c16:uniqueId val="{00000004-A860-B14C-B666-47B31F555DB4}"/>
              </c:ext>
            </c:extLst>
          </c:dPt>
          <c:dPt>
            <c:idx val="2"/>
            <c:bubble3D val="0"/>
            <c:spPr>
              <a:solidFill>
                <a:srgbClr val="FF0000"/>
              </a:solidFill>
              <a:ln>
                <a:noFill/>
              </a:ln>
              <a:effectLst/>
            </c:spPr>
            <c:extLst>
              <c:ext xmlns:c16="http://schemas.microsoft.com/office/drawing/2014/chart" uri="{C3380CC4-5D6E-409C-BE32-E72D297353CC}">
                <c16:uniqueId val="{00000005-A860-B14C-B666-47B31F555DB4}"/>
              </c:ext>
            </c:extLst>
          </c:dPt>
          <c:dPt>
            <c:idx val="3"/>
            <c:bubble3D val="0"/>
            <c:spPr>
              <a:solidFill>
                <a:schemeClr val="accent4"/>
              </a:solidFill>
              <a:ln>
                <a:noFill/>
              </a:ln>
              <a:effectLst/>
            </c:spPr>
            <c:extLst>
              <c:ext xmlns:c16="http://schemas.microsoft.com/office/drawing/2014/chart" uri="{C3380CC4-5D6E-409C-BE32-E72D297353CC}">
                <c16:uniqueId val="{00000007-F1BB-C042-B16E-38213B0E1339}"/>
              </c:ext>
            </c:extLst>
          </c:dPt>
          <c:dLbls>
            <c:dLbl>
              <c:idx val="1"/>
              <c:tx>
                <c:rich>
                  <a:bodyPr/>
                  <a:lstStyle/>
                  <a:p>
                    <a:fld id="{FF4856AE-C056-4D4B-9D54-9F6B8E589EAD}" type="PERCENTAGE">
                      <a:rPr lang="en-US">
                        <a:solidFill>
                          <a:schemeClr val="tx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860-B14C-B666-47B31F555DB4}"/>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71</c:v>
                </c:pt>
                <c:pt idx="1">
                  <c:v>22</c:v>
                </c:pt>
                <c:pt idx="2">
                  <c:v>7</c:v>
                </c:pt>
              </c:numCache>
            </c:numRef>
          </c:val>
          <c:extLst>
            <c:ext xmlns:c16="http://schemas.microsoft.com/office/drawing/2014/chart" uri="{C3380CC4-5D6E-409C-BE32-E72D297353CC}">
              <c16:uniqueId val="{00000000-A860-B14C-B666-47B31F555DB4}"/>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4916147200852"/>
          <c:y val="0.18920344390493715"/>
          <c:w val="0.7411660209683637"/>
          <c:h val="0.75310768922471583"/>
        </c:manualLayout>
      </c:layout>
      <c:barChart>
        <c:barDir val="col"/>
        <c:grouping val="clustered"/>
        <c:varyColors val="0"/>
        <c:ser>
          <c:idx val="1"/>
          <c:order val="1"/>
          <c:tx>
            <c:v>% of Total Spend</c:v>
          </c:tx>
          <c:spPr>
            <a:solidFill>
              <a:schemeClr val="bg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'Key Data'!$J$33:$J$36</c:f>
              <c:strCache>
                <c:ptCount val="4"/>
                <c:pt idx="0">
                  <c:v>$100k +</c:v>
                </c:pt>
                <c:pt idx="1">
                  <c:v>$50k to $100k</c:v>
                </c:pt>
                <c:pt idx="2">
                  <c:v>$10k to $50k</c:v>
                </c:pt>
                <c:pt idx="3">
                  <c:v>&lt; $10k</c:v>
                </c:pt>
              </c:strCache>
            </c:strRef>
          </c:cat>
          <c:val>
            <c:numRef>
              <c:f>'Key Data'!$O$33:$O$36</c:f>
              <c:numCache>
                <c:formatCode>0.0%</c:formatCode>
                <c:ptCount val="4"/>
                <c:pt idx="0">
                  <c:v>0.21299185363919845</c:v>
                </c:pt>
                <c:pt idx="1">
                  <c:v>0.25535923132739641</c:v>
                </c:pt>
                <c:pt idx="2">
                  <c:v>0.30793695281995381</c:v>
                </c:pt>
                <c:pt idx="3">
                  <c:v>0.2237119622134513</c:v>
                </c:pt>
              </c:numCache>
            </c:numRef>
          </c:val>
          <c:extLst>
            <c:ext xmlns:c16="http://schemas.microsoft.com/office/drawing/2014/chart" uri="{C3380CC4-5D6E-409C-BE32-E72D297353CC}">
              <c16:uniqueId val="{00000000-D912-F742-8A24-C58EB440DE18}"/>
            </c:ext>
          </c:extLst>
        </c:ser>
        <c:dLbls>
          <c:showLegendKey val="0"/>
          <c:showVal val="1"/>
          <c:showCatName val="0"/>
          <c:showSerName val="0"/>
          <c:showPercent val="0"/>
          <c:showBubbleSize val="0"/>
        </c:dLbls>
        <c:gapWidth val="219"/>
        <c:axId val="151880128"/>
        <c:axId val="151881376"/>
      </c:barChart>
      <c:lineChart>
        <c:grouping val="standard"/>
        <c:varyColors val="0"/>
        <c:ser>
          <c:idx val="0"/>
          <c:order val="0"/>
          <c:tx>
            <c:v># of Lives</c:v>
          </c:tx>
          <c:spPr>
            <a:ln w="28575" cap="rnd">
              <a:solidFill>
                <a:schemeClr val="tx1"/>
              </a:solidFill>
              <a:round/>
            </a:ln>
            <a:effectLst/>
          </c:spPr>
          <c:marker>
            <c:symbol val="none"/>
          </c:marker>
          <c:dLbls>
            <c:dLbl>
              <c:idx val="0"/>
              <c:layout>
                <c:manualLayout>
                  <c:x val="-3.0048639672805424E-2"/>
                  <c:y val="-8.9062756218916878E-2"/>
                </c:manualLayout>
              </c:layout>
              <c:tx>
                <c:rich>
                  <a:bodyPr/>
                  <a:lstStyle/>
                  <a:p>
                    <a:r>
                      <a:rPr lang="en-US"/>
                      <a:t>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912-F742-8A24-C58EB440DE18}"/>
                </c:ext>
              </c:extLst>
            </c:dLbl>
            <c:dLbl>
              <c:idx val="1"/>
              <c:layout>
                <c:manualLayout>
                  <c:x val="-3.2211231707764902E-2"/>
                  <c:y val="-0.12393066049581632"/>
                </c:manualLayout>
              </c:layout>
              <c:tx>
                <c:rich>
                  <a:bodyPr/>
                  <a:lstStyle/>
                  <a:p>
                    <a:fld id="{623E14AE-65E9-4DDF-8AAF-A2B4DAFA25EE}"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912-F742-8A24-C58EB440DE18}"/>
                </c:ext>
              </c:extLst>
            </c:dLbl>
            <c:dLbl>
              <c:idx val="2"/>
              <c:layout>
                <c:manualLayout>
                  <c:x val="-3.441728788351725E-2"/>
                  <c:y val="-9.6370650083652795E-2"/>
                </c:manualLayout>
              </c:layout>
              <c:tx>
                <c:rich>
                  <a:bodyPr/>
                  <a:lstStyle/>
                  <a:p>
                    <a:fld id="{68269AA7-2716-490A-AB23-9E0DC9DDEE9A}"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4.1235563593632375E-2"/>
                      <c:h val="4.8816075096008625E-2"/>
                    </c:manualLayout>
                  </c15:layout>
                  <c15:dlblFieldTable/>
                  <c15:showDataLabelsRange val="0"/>
                </c:ext>
                <c:ext xmlns:c16="http://schemas.microsoft.com/office/drawing/2014/chart" uri="{C3380CC4-5D6E-409C-BE32-E72D297353CC}">
                  <c16:uniqueId val="{00000003-D912-F742-8A24-C58EB440DE18}"/>
                </c:ext>
              </c:extLst>
            </c:dLbl>
            <c:dLbl>
              <c:idx val="3"/>
              <c:layout>
                <c:manualLayout>
                  <c:x val="-8.7444687218845962E-2"/>
                  <c:y val="-1.5148780412289564E-2"/>
                </c:manualLayout>
              </c:layout>
              <c:tx>
                <c:rich>
                  <a:bodyPr/>
                  <a:lstStyle/>
                  <a:p>
                    <a:fld id="{7994FBBA-6A3C-4FA3-95D8-1DBDA31B9DDC}"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912-F742-8A24-C58EB440DE1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FF0000"/>
                      </a:solidFill>
                      <a:round/>
                    </a:ln>
                    <a:effectLst/>
                  </c:spPr>
                </c15:leaderLines>
              </c:ext>
            </c:extLst>
          </c:dLbls>
          <c:cat>
            <c:strRef>
              <c:f>'Key Data'!$J$33:$J$36</c:f>
              <c:strCache>
                <c:ptCount val="4"/>
                <c:pt idx="0">
                  <c:v>$100k +</c:v>
                </c:pt>
                <c:pt idx="1">
                  <c:v>$50k to $100k</c:v>
                </c:pt>
                <c:pt idx="2">
                  <c:v>$10k to $50k</c:v>
                </c:pt>
                <c:pt idx="3">
                  <c:v>&lt; $10k</c:v>
                </c:pt>
              </c:strCache>
            </c:strRef>
          </c:cat>
          <c:val>
            <c:numRef>
              <c:f>'Key Data'!$K$33:$K$36</c:f>
              <c:numCache>
                <c:formatCode>_(* #,##0_);_(* \(#,##0\);_(* "-"??_);_(@_)</c:formatCode>
                <c:ptCount val="4"/>
                <c:pt idx="0">
                  <c:v>2</c:v>
                </c:pt>
                <c:pt idx="1">
                  <c:v>8</c:v>
                </c:pt>
                <c:pt idx="2">
                  <c:v>31</c:v>
                </c:pt>
                <c:pt idx="3">
                  <c:v>129</c:v>
                </c:pt>
              </c:numCache>
            </c:numRef>
          </c:val>
          <c:smooth val="0"/>
          <c:extLst>
            <c:ext xmlns:c16="http://schemas.microsoft.com/office/drawing/2014/chart" uri="{C3380CC4-5D6E-409C-BE32-E72D297353CC}">
              <c16:uniqueId val="{00000005-D912-F742-8A24-C58EB440DE18}"/>
            </c:ext>
          </c:extLst>
        </c:ser>
        <c:dLbls>
          <c:showLegendKey val="0"/>
          <c:showVal val="1"/>
          <c:showCatName val="0"/>
          <c:showSerName val="0"/>
          <c:showPercent val="0"/>
          <c:showBubbleSize val="0"/>
        </c:dLbls>
        <c:marker val="1"/>
        <c:smooth val="0"/>
        <c:axId val="155866880"/>
        <c:axId val="155878528"/>
      </c:lineChart>
      <c:catAx>
        <c:axId val="15188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accent2"/>
                </a:solidFill>
                <a:latin typeface="+mn-lt"/>
                <a:ea typeface="+mn-ea"/>
                <a:cs typeface="+mn-cs"/>
              </a:defRPr>
            </a:pPr>
            <a:endParaRPr lang="en-US"/>
          </a:p>
        </c:txPr>
        <c:crossAx val="151881376"/>
        <c:crosses val="autoZero"/>
        <c:auto val="1"/>
        <c:lblAlgn val="ctr"/>
        <c:lblOffset val="100"/>
        <c:noMultiLvlLbl val="0"/>
      </c:catAx>
      <c:valAx>
        <c:axId val="151881376"/>
        <c:scaling>
          <c:orientation val="minMax"/>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accent2"/>
                    </a:solidFill>
                    <a:latin typeface="+mn-lt"/>
                    <a:ea typeface="+mn-ea"/>
                    <a:cs typeface="+mn-cs"/>
                  </a:defRPr>
                </a:pPr>
                <a:r>
                  <a:rPr lang="en-US" b="1" dirty="0">
                    <a:solidFill>
                      <a:schemeClr val="accent2"/>
                    </a:solidFill>
                  </a:rPr>
                  <a:t>% of Total Spend</a:t>
                </a:r>
              </a:p>
            </c:rich>
          </c:tx>
          <c:layout>
            <c:manualLayout>
              <c:xMode val="edge"/>
              <c:yMode val="edge"/>
              <c:x val="4.8027875576079175E-2"/>
              <c:y val="0.43081931570986765"/>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accent2"/>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151880128"/>
        <c:crosses val="autoZero"/>
        <c:crossBetween val="between"/>
      </c:valAx>
      <c:valAx>
        <c:axId val="155878528"/>
        <c:scaling>
          <c:orientation val="minMax"/>
        </c:scaling>
        <c:delete val="0"/>
        <c:axPos val="r"/>
        <c:title>
          <c:tx>
            <c:rich>
              <a:bodyPr rot="-5400000" spcFirstLastPara="1" vertOverflow="ellipsis" vert="horz" wrap="square" anchor="ctr" anchorCtr="1"/>
              <a:lstStyle/>
              <a:p>
                <a:pPr>
                  <a:defRPr sz="1330" b="1" i="0" u="none" strike="noStrike" kern="1200" baseline="0">
                    <a:solidFill>
                      <a:schemeClr val="accent2"/>
                    </a:solidFill>
                    <a:latin typeface="+mn-lt"/>
                    <a:ea typeface="+mn-ea"/>
                    <a:cs typeface="+mn-cs"/>
                  </a:defRPr>
                </a:pPr>
                <a:r>
                  <a:rPr lang="en-US" b="1">
                    <a:solidFill>
                      <a:schemeClr val="accent2"/>
                    </a:solidFill>
                  </a:rPr>
                  <a:t># of Lives</a:t>
                </a:r>
              </a:p>
            </c:rich>
          </c:tx>
          <c:layout>
            <c:manualLayout>
              <c:xMode val="edge"/>
              <c:yMode val="edge"/>
              <c:x val="0.96667075009639569"/>
              <c:y val="0.4883153509350901"/>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accent2"/>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155866880"/>
        <c:crosses val="max"/>
        <c:crossBetween val="between"/>
      </c:valAx>
      <c:catAx>
        <c:axId val="155866880"/>
        <c:scaling>
          <c:orientation val="minMax"/>
        </c:scaling>
        <c:delete val="1"/>
        <c:axPos val="b"/>
        <c:numFmt formatCode="General" sourceLinked="1"/>
        <c:majorTickMark val="none"/>
        <c:minorTickMark val="none"/>
        <c:tickLblPos val="nextTo"/>
        <c:crossAx val="15587852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c:spPr>
          <c:dPt>
            <c:idx val="0"/>
            <c:bubble3D val="0"/>
            <c:spPr>
              <a:solidFill>
                <a:srgbClr val="FF3900"/>
              </a:solidFill>
              <a:ln>
                <a:noFill/>
              </a:ln>
              <a:effectLst/>
            </c:spPr>
            <c:extLst>
              <c:ext xmlns:c16="http://schemas.microsoft.com/office/drawing/2014/chart" uri="{C3380CC4-5D6E-409C-BE32-E72D297353CC}">
                <c16:uniqueId val="{00000001-E6BE-9640-98A3-8B79D74D8E19}"/>
              </c:ext>
            </c:extLst>
          </c:dPt>
          <c:dPt>
            <c:idx val="1"/>
            <c:bubble3D val="0"/>
            <c:spPr>
              <a:solidFill>
                <a:srgbClr val="92D050"/>
              </a:solidFill>
              <a:ln>
                <a:noFill/>
              </a:ln>
              <a:effectLst/>
            </c:spPr>
            <c:extLst>
              <c:ext xmlns:c16="http://schemas.microsoft.com/office/drawing/2014/chart" uri="{C3380CC4-5D6E-409C-BE32-E72D297353CC}">
                <c16:uniqueId val="{00000003-E6BE-9640-98A3-8B79D74D8E19}"/>
              </c:ext>
            </c:extLst>
          </c:dPt>
          <c:dPt>
            <c:idx val="2"/>
            <c:bubble3D val="0"/>
            <c:spPr>
              <a:solidFill>
                <a:schemeClr val="tx2"/>
              </a:solidFill>
              <a:ln>
                <a:noFill/>
              </a:ln>
              <a:effectLst/>
            </c:spPr>
            <c:extLst>
              <c:ext xmlns:c16="http://schemas.microsoft.com/office/drawing/2014/chart" uri="{C3380CC4-5D6E-409C-BE32-E72D297353CC}">
                <c16:uniqueId val="{00000005-E6BE-9640-98A3-8B79D74D8E19}"/>
              </c:ext>
            </c:extLst>
          </c:dPt>
          <c:dPt>
            <c:idx val="3"/>
            <c:bubble3D val="0"/>
            <c:spPr>
              <a:solidFill>
                <a:schemeClr val="accent4"/>
              </a:solidFill>
              <a:ln>
                <a:noFill/>
              </a:ln>
              <a:effectLst/>
            </c:spPr>
            <c:extLst>
              <c:ext xmlns:c16="http://schemas.microsoft.com/office/drawing/2014/chart" uri="{C3380CC4-5D6E-409C-BE32-E72D297353CC}">
                <c16:uniqueId val="{00000007-E6BE-9640-98A3-8B79D74D8E19}"/>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2"/>
                <c:pt idx="0">
                  <c:v>1st Qtr</c:v>
                </c:pt>
                <c:pt idx="1">
                  <c:v>2nd Qtr</c:v>
                </c:pt>
              </c:strCache>
            </c:strRef>
          </c:cat>
          <c:val>
            <c:numRef>
              <c:f>Sheet1!$B$2:$B$5</c:f>
              <c:numCache>
                <c:formatCode>General</c:formatCode>
                <c:ptCount val="4"/>
                <c:pt idx="0">
                  <c:v>74</c:v>
                </c:pt>
                <c:pt idx="1">
                  <c:v>26</c:v>
                </c:pt>
              </c:numCache>
            </c:numRef>
          </c:val>
          <c:extLst>
            <c:ext xmlns:c16="http://schemas.microsoft.com/office/drawing/2014/chart" uri="{C3380CC4-5D6E-409C-BE32-E72D297353CC}">
              <c16:uniqueId val="{00000008-E6BE-9640-98A3-8B79D74D8E19}"/>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c:spPr>
          <c:dPt>
            <c:idx val="0"/>
            <c:bubble3D val="0"/>
            <c:spPr>
              <a:solidFill>
                <a:srgbClr val="FF3900"/>
              </a:solidFill>
              <a:ln>
                <a:noFill/>
              </a:ln>
              <a:effectLst/>
            </c:spPr>
            <c:extLst>
              <c:ext xmlns:c16="http://schemas.microsoft.com/office/drawing/2014/chart" uri="{C3380CC4-5D6E-409C-BE32-E72D297353CC}">
                <c16:uniqueId val="{00000001-E6BE-9640-98A3-8B79D74D8E19}"/>
              </c:ext>
            </c:extLst>
          </c:dPt>
          <c:dPt>
            <c:idx val="1"/>
            <c:bubble3D val="0"/>
            <c:spPr>
              <a:solidFill>
                <a:srgbClr val="92D050"/>
              </a:solidFill>
              <a:ln>
                <a:noFill/>
              </a:ln>
              <a:effectLst/>
            </c:spPr>
            <c:extLst>
              <c:ext xmlns:c16="http://schemas.microsoft.com/office/drawing/2014/chart" uri="{C3380CC4-5D6E-409C-BE32-E72D297353CC}">
                <c16:uniqueId val="{00000003-E6BE-9640-98A3-8B79D74D8E19}"/>
              </c:ext>
            </c:extLst>
          </c:dPt>
          <c:dPt>
            <c:idx val="2"/>
            <c:bubble3D val="0"/>
            <c:spPr>
              <a:solidFill>
                <a:schemeClr val="tx2"/>
              </a:solidFill>
              <a:ln>
                <a:noFill/>
              </a:ln>
              <a:effectLst/>
            </c:spPr>
            <c:extLst>
              <c:ext xmlns:c16="http://schemas.microsoft.com/office/drawing/2014/chart" uri="{C3380CC4-5D6E-409C-BE32-E72D297353CC}">
                <c16:uniqueId val="{00000005-E6BE-9640-98A3-8B79D74D8E19}"/>
              </c:ext>
            </c:extLst>
          </c:dPt>
          <c:dPt>
            <c:idx val="3"/>
            <c:bubble3D val="0"/>
            <c:spPr>
              <a:solidFill>
                <a:schemeClr val="accent4"/>
              </a:solidFill>
              <a:ln>
                <a:noFill/>
              </a:ln>
              <a:effectLst/>
            </c:spPr>
            <c:extLst>
              <c:ext xmlns:c16="http://schemas.microsoft.com/office/drawing/2014/chart" uri="{C3380CC4-5D6E-409C-BE32-E72D297353CC}">
                <c16:uniqueId val="{00000007-E6BE-9640-98A3-8B79D74D8E19}"/>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2"/>
                <c:pt idx="0">
                  <c:v>1st Qtr</c:v>
                </c:pt>
                <c:pt idx="1">
                  <c:v>2nd Qtr</c:v>
                </c:pt>
              </c:strCache>
            </c:strRef>
          </c:cat>
          <c:val>
            <c:numRef>
              <c:f>Sheet1!$B$2:$B$5</c:f>
              <c:numCache>
                <c:formatCode>General</c:formatCode>
                <c:ptCount val="4"/>
                <c:pt idx="0">
                  <c:v>74</c:v>
                </c:pt>
                <c:pt idx="1">
                  <c:v>26</c:v>
                </c:pt>
              </c:numCache>
            </c:numRef>
          </c:val>
          <c:extLst>
            <c:ext xmlns:c16="http://schemas.microsoft.com/office/drawing/2014/chart" uri="{C3380CC4-5D6E-409C-BE32-E72D297353CC}">
              <c16:uniqueId val="{00000008-E6BE-9640-98A3-8B79D74D8E19}"/>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3C0353-B8CD-4D57-8972-8E1D523FD31C}"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B4159-AD18-466E-96B6-A4CD271FEB5C}" type="slidenum">
              <a:rPr lang="en-US" smtClean="0"/>
              <a:t>‹#›</a:t>
            </a:fld>
            <a:endParaRPr lang="en-US"/>
          </a:p>
        </p:txBody>
      </p:sp>
    </p:spTree>
    <p:extLst>
      <p:ext uri="{BB962C8B-B14F-4D97-AF65-F5344CB8AC3E}">
        <p14:creationId xmlns:p14="http://schemas.microsoft.com/office/powerpoint/2010/main" val="387799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5088" y="52388"/>
            <a:ext cx="4340225" cy="2441575"/>
          </a:xfrm>
        </p:spPr>
      </p:sp>
      <p:sp>
        <p:nvSpPr>
          <p:cNvPr id="3" name="Notes Placeholder 2"/>
          <p:cNvSpPr>
            <a:spLocks noGrp="1"/>
          </p:cNvSpPr>
          <p:nvPr>
            <p:ph type="body" idx="1"/>
          </p:nvPr>
        </p:nvSpPr>
        <p:spPr>
          <a:xfrm>
            <a:off x="401602" y="2610696"/>
            <a:ext cx="6419709" cy="5209858"/>
          </a:xfrm>
        </p:spPr>
        <p:txBody>
          <a:bodyPr/>
          <a:lstStyle/>
          <a:p>
            <a:endParaRPr lang="en-US" dirty="0"/>
          </a:p>
        </p:txBody>
      </p:sp>
      <p:sp>
        <p:nvSpPr>
          <p:cNvPr id="4" name="Slide Number Placeholder 3"/>
          <p:cNvSpPr>
            <a:spLocks noGrp="1"/>
          </p:cNvSpPr>
          <p:nvPr>
            <p:ph type="sldNum" sz="quarter" idx="5"/>
          </p:nvPr>
        </p:nvSpPr>
        <p:spPr/>
        <p:txBody>
          <a:bodyPr/>
          <a:lstStyle/>
          <a:p>
            <a:fld id="{FB5D112B-6A1E-4B07-A028-87898E026036}" type="slidenum">
              <a:rPr lang="en-US" smtClean="0"/>
              <a:t>13</a:t>
            </a:fld>
            <a:endParaRPr lang="en-US" dirty="0"/>
          </a:p>
        </p:txBody>
      </p:sp>
    </p:spTree>
    <p:extLst>
      <p:ext uri="{BB962C8B-B14F-4D97-AF65-F5344CB8AC3E}">
        <p14:creationId xmlns:p14="http://schemas.microsoft.com/office/powerpoint/2010/main" val="2876483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a:spLocks noGrp="1" noRot="1" noChangeAspect="1"/>
          </p:cNvSpPr>
          <p:nvPr>
            <p:ph type="sldImg" idx="2"/>
          </p:nvPr>
        </p:nvSpPr>
        <p:spPr>
          <a:xfrm>
            <a:off x="2519363" y="860425"/>
            <a:ext cx="4129087" cy="2322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3:notes"/>
          <p:cNvSpPr txBox="1">
            <a:spLocks noGrp="1"/>
          </p:cNvSpPr>
          <p:nvPr>
            <p:ph type="body" idx="1"/>
          </p:nvPr>
        </p:nvSpPr>
        <p:spPr>
          <a:xfrm>
            <a:off x="917197" y="3311392"/>
            <a:ext cx="7333428" cy="2710487"/>
          </a:xfrm>
          <a:prstGeom prst="rect">
            <a:avLst/>
          </a:prstGeom>
          <a:noFill/>
          <a:ln>
            <a:noFill/>
          </a:ln>
        </p:spPr>
        <p:txBody>
          <a:bodyPr spcFirstLastPara="1" wrap="square" lIns="89207" tIns="44579" rIns="89207" bIns="44579" anchor="t" anchorCtr="0">
            <a:noAutofit/>
          </a:bodyPr>
          <a:lstStyle/>
          <a:p>
            <a:pPr marL="449925" indent="-224962"/>
            <a:endParaRPr/>
          </a:p>
        </p:txBody>
      </p:sp>
      <p:sp>
        <p:nvSpPr>
          <p:cNvPr id="176" name="Google Shape;176;p13:notes"/>
          <p:cNvSpPr txBox="1">
            <a:spLocks noGrp="1"/>
          </p:cNvSpPr>
          <p:nvPr>
            <p:ph type="sldNum" idx="12"/>
          </p:nvPr>
        </p:nvSpPr>
        <p:spPr>
          <a:xfrm>
            <a:off x="5192631" y="6536440"/>
            <a:ext cx="3973131" cy="345375"/>
          </a:xfrm>
          <a:prstGeom prst="rect">
            <a:avLst/>
          </a:prstGeom>
          <a:noFill/>
          <a:ln>
            <a:noFill/>
          </a:ln>
        </p:spPr>
        <p:txBody>
          <a:bodyPr spcFirstLastPara="1" wrap="square" lIns="89207" tIns="44579" rIns="89207" bIns="44579" anchor="b" anchorCtr="0">
            <a:noAutofit/>
          </a:bodyPr>
          <a:lstStyle/>
          <a:p>
            <a:pPr algn="r">
              <a:buSzPts val="1200"/>
            </a:pPr>
            <a:fld id="{00000000-1234-1234-1234-123412341234}" type="slidenum">
              <a:rPr lang="en-US" sz="1100">
                <a:solidFill>
                  <a:schemeClr val="dk1"/>
                </a:solidFill>
              </a:rPr>
              <a:pPr algn="r">
                <a:buSzPts val="1200"/>
              </a:pPr>
              <a:t>24</a:t>
            </a:fld>
            <a:endParaRPr sz="1100">
              <a:solidFill>
                <a:schemeClr val="dk1"/>
              </a:solidFill>
            </a:endParaRPr>
          </a:p>
        </p:txBody>
      </p:sp>
    </p:spTree>
    <p:extLst>
      <p:ext uri="{BB962C8B-B14F-4D97-AF65-F5344CB8AC3E}">
        <p14:creationId xmlns:p14="http://schemas.microsoft.com/office/powerpoint/2010/main" val="1641130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5:notes"/>
          <p:cNvSpPr txBox="1">
            <a:spLocks noGrp="1"/>
          </p:cNvSpPr>
          <p:nvPr>
            <p:ph type="body" idx="1"/>
          </p:nvPr>
        </p:nvSpPr>
        <p:spPr>
          <a:xfrm>
            <a:off x="917197" y="3311392"/>
            <a:ext cx="7333428" cy="2710487"/>
          </a:xfrm>
          <a:prstGeom prst="rect">
            <a:avLst/>
          </a:prstGeom>
          <a:noFill/>
          <a:ln>
            <a:noFill/>
          </a:ln>
        </p:spPr>
        <p:txBody>
          <a:bodyPr spcFirstLastPara="1" wrap="square" lIns="89207" tIns="44579" rIns="89207" bIns="44579" anchor="t" anchorCtr="0">
            <a:noAutofit/>
          </a:bodyPr>
          <a:lstStyle/>
          <a:p>
            <a:pPr marL="0" indent="0">
              <a:buSzPts val="6600"/>
            </a:pPr>
            <a:r>
              <a:rPr lang="en-US" sz="4700" b="1">
                <a:latin typeface="Arial"/>
                <a:ea typeface="Arial"/>
                <a:cs typeface="Arial"/>
                <a:sym typeface="Arial"/>
              </a:rPr>
              <a:t>50</a:t>
            </a:r>
            <a:r>
              <a:rPr lang="en-US" sz="3500" b="1">
                <a:latin typeface="Arial"/>
                <a:ea typeface="Arial"/>
                <a:cs typeface="Arial"/>
                <a:sym typeface="Arial"/>
              </a:rPr>
              <a:t>%</a:t>
            </a:r>
            <a:endParaRPr sz="500" b="1">
              <a:latin typeface="Arial"/>
              <a:ea typeface="Arial"/>
              <a:cs typeface="Arial"/>
              <a:sym typeface="Arial"/>
            </a:endParaRPr>
          </a:p>
          <a:p>
            <a:pPr marL="0" indent="0">
              <a:lnSpc>
                <a:spcPct val="110000"/>
              </a:lnSpc>
              <a:buClr>
                <a:schemeClr val="dk1"/>
              </a:buClr>
              <a:buSzPts val="1100"/>
            </a:pPr>
            <a:r>
              <a:rPr lang="en-US">
                <a:latin typeface="Arial"/>
                <a:ea typeface="Arial"/>
                <a:cs typeface="Arial"/>
                <a:sym typeface="Arial"/>
              </a:rPr>
              <a:t>of healthcare expenses are for hospital services, including both</a:t>
            </a:r>
            <a:r>
              <a:rPr lang="en-US"/>
              <a:t> </a:t>
            </a:r>
            <a:r>
              <a:rPr lang="en-US">
                <a:latin typeface="Arial"/>
                <a:ea typeface="Arial"/>
                <a:cs typeface="Arial"/>
                <a:sym typeface="Arial"/>
              </a:rPr>
              <a:t>inpatient and outpatient services.</a:t>
            </a:r>
            <a:endParaRPr/>
          </a:p>
          <a:p>
            <a:pPr marL="0" indent="0"/>
            <a:endParaRPr>
              <a:latin typeface="Arial"/>
              <a:ea typeface="Arial"/>
              <a:cs typeface="Arial"/>
              <a:sym typeface="Arial"/>
            </a:endParaRPr>
          </a:p>
          <a:p>
            <a:pPr marL="0" indent="0"/>
            <a:r>
              <a:rPr lang="en-US">
                <a:latin typeface="Arial"/>
                <a:ea typeface="Arial"/>
                <a:cs typeface="Arial"/>
                <a:sym typeface="Arial"/>
              </a:rPr>
              <a:t>One of the more recent trend we have witnessed in healthcare is the consolidation within large metropolitan areas of hospital systems aggressively acquiring stand alone physician practices.  This strategy has furthered the issue with waste in the system as follows:</a:t>
            </a:r>
            <a:endParaRPr>
              <a:latin typeface="Arial"/>
              <a:ea typeface="Arial"/>
              <a:cs typeface="Arial"/>
              <a:sym typeface="Arial"/>
            </a:endParaRPr>
          </a:p>
          <a:p>
            <a:pPr marL="224930" indent="-224930">
              <a:buAutoNum type="arabicPeriod"/>
            </a:pPr>
            <a:r>
              <a:rPr lang="en-US">
                <a:latin typeface="Arial"/>
                <a:ea typeface="Arial"/>
                <a:cs typeface="Arial"/>
                <a:sym typeface="Arial"/>
              </a:rPr>
              <a:t>Hospitals by their nature and overhead tend to provide the most expensive care.  Buying up the stand-alone practices reduces competition and raises prices of primary and specialty care.  The overhead of hospitals is much greater than that of small, stand-alone facilities and the need to cover the overhead costs drives up patient care expenses.</a:t>
            </a:r>
            <a:endParaRPr>
              <a:latin typeface="Arial"/>
              <a:ea typeface="Arial"/>
              <a:cs typeface="Arial"/>
              <a:sym typeface="Arial"/>
            </a:endParaRPr>
          </a:p>
          <a:p>
            <a:pPr marL="224930" indent="-224930">
              <a:buAutoNum type="arabicPeriod"/>
            </a:pPr>
            <a:r>
              <a:rPr lang="en-US">
                <a:latin typeface="Arial"/>
                <a:ea typeface="Arial"/>
                <a:cs typeface="Arial"/>
                <a:sym typeface="Arial"/>
              </a:rPr>
              <a:t>PCP’s have relationships with patients and end up directing the patient to services exclusively within the hospital system – they become captive clients to the highest cost delivery of care.</a:t>
            </a:r>
            <a:endParaRPr>
              <a:latin typeface="Arial"/>
              <a:ea typeface="Arial"/>
              <a:cs typeface="Arial"/>
              <a:sym typeface="Arial"/>
            </a:endParaRPr>
          </a:p>
          <a:p>
            <a:pPr marL="224930" indent="-224930">
              <a:buAutoNum type="arabicPeriod"/>
            </a:pPr>
            <a:r>
              <a:rPr lang="en-US">
                <a:latin typeface="Arial"/>
                <a:ea typeface="Arial"/>
                <a:cs typeface="Arial"/>
                <a:sym typeface="Arial"/>
              </a:rPr>
              <a:t>Hospital employed Physicians are now measured by revenue generation and the need to satisfy the financial needs of a larger organization is typically much greater than that of a standalone practice</a:t>
            </a:r>
            <a:endParaRPr>
              <a:latin typeface="Arial"/>
              <a:ea typeface="Arial"/>
              <a:cs typeface="Arial"/>
              <a:sym typeface="Arial"/>
            </a:endParaRPr>
          </a:p>
        </p:txBody>
      </p:sp>
      <p:sp>
        <p:nvSpPr>
          <p:cNvPr id="362" name="Google Shape;362;p15:notes"/>
          <p:cNvSpPr>
            <a:spLocks noGrp="1" noRot="1" noChangeAspect="1"/>
          </p:cNvSpPr>
          <p:nvPr>
            <p:ph type="sldImg" idx="2"/>
          </p:nvPr>
        </p:nvSpPr>
        <p:spPr>
          <a:xfrm>
            <a:off x="2519363" y="860425"/>
            <a:ext cx="4129087" cy="2322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6825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64:notes"/>
          <p:cNvSpPr txBox="1">
            <a:spLocks noGrp="1"/>
          </p:cNvSpPr>
          <p:nvPr>
            <p:ph type="body" idx="1"/>
          </p:nvPr>
        </p:nvSpPr>
        <p:spPr>
          <a:xfrm>
            <a:off x="930061" y="3373265"/>
            <a:ext cx="7436400" cy="2761200"/>
          </a:xfrm>
          <a:prstGeom prst="rect">
            <a:avLst/>
          </a:prstGeom>
          <a:noFill/>
          <a:ln>
            <a:noFill/>
          </a:ln>
        </p:spPr>
        <p:txBody>
          <a:bodyPr spcFirstLastPara="1" wrap="square" lIns="90650" tIns="45300" rIns="90650" bIns="45300" anchor="t" anchorCtr="0">
            <a:noAutofit/>
          </a:bodyPr>
          <a:lstStyle/>
          <a:p>
            <a:pPr marL="0" lvl="3" indent="0" algn="l" rtl="0">
              <a:lnSpc>
                <a:spcPct val="100000"/>
              </a:lnSpc>
              <a:spcBef>
                <a:spcPts val="0"/>
              </a:spcBef>
              <a:spcAft>
                <a:spcPts val="0"/>
              </a:spcAft>
              <a:buSzPts val="1400"/>
              <a:buNone/>
            </a:pPr>
            <a:r>
              <a:rPr lang="en-US">
                <a:latin typeface="Arial"/>
                <a:ea typeface="Arial"/>
                <a:cs typeface="Arial"/>
                <a:sym typeface="Arial"/>
              </a:rPr>
              <a:t>The guardian is the foundation for success and the director that steers the member toward better decisions.  Tools are available today, but few of us use them frequently enough to become proficient. We provide each member with their own subject matter expert to help them navigate the complex and sometime confusing waters of healthcare.  It is up to the Guardian led Care Team to:</a:t>
            </a:r>
            <a:endParaRPr>
              <a:latin typeface="Arial"/>
              <a:ea typeface="Arial"/>
              <a:cs typeface="Arial"/>
              <a:sym typeface="Arial"/>
            </a:endParaRPr>
          </a:p>
          <a:p>
            <a:pPr marL="171424" lvl="3" indent="-171424" algn="l" rtl="0">
              <a:lnSpc>
                <a:spcPct val="100000"/>
              </a:lnSpc>
              <a:spcBef>
                <a:spcPts val="0"/>
              </a:spcBef>
              <a:spcAft>
                <a:spcPts val="0"/>
              </a:spcAft>
              <a:buSzPts val="1400"/>
              <a:buFont typeface="Arial"/>
              <a:buChar char="-"/>
            </a:pPr>
            <a:r>
              <a:rPr lang="en-US">
                <a:latin typeface="Arial"/>
                <a:ea typeface="Arial"/>
                <a:cs typeface="Arial"/>
                <a:sym typeface="Arial"/>
              </a:rPr>
              <a:t>Break down barriers and access to care by directing members to the BTM virtual care team, be it for physical or mental health, involving the appropriate provider.   We won’t force your employees to use our Physicians but we know we have the greatest ability to drive out waste if they do and our goal is to ensure every member has a BowTie PCP</a:t>
            </a:r>
            <a:endParaRPr>
              <a:latin typeface="Arial"/>
              <a:ea typeface="Arial"/>
              <a:cs typeface="Arial"/>
              <a:sym typeface="Arial"/>
            </a:endParaRPr>
          </a:p>
          <a:p>
            <a:pPr marL="0" lvl="3" indent="0" algn="l" rtl="0">
              <a:lnSpc>
                <a:spcPct val="100000"/>
              </a:lnSpc>
              <a:spcBef>
                <a:spcPts val="0"/>
              </a:spcBef>
              <a:spcAft>
                <a:spcPts val="0"/>
              </a:spcAft>
              <a:buSzPts val="1400"/>
              <a:buNone/>
            </a:pPr>
            <a:r>
              <a:rPr lang="en-US">
                <a:latin typeface="Arial"/>
                <a:ea typeface="Arial"/>
                <a:cs typeface="Arial"/>
                <a:sym typeface="Arial"/>
              </a:rPr>
              <a:t>- Leverage 2</a:t>
            </a:r>
            <a:r>
              <a:rPr lang="en-US" baseline="30000">
                <a:latin typeface="Arial"/>
                <a:ea typeface="Arial"/>
                <a:cs typeface="Arial"/>
                <a:sym typeface="Arial"/>
              </a:rPr>
              <a:t>nd</a:t>
            </a:r>
            <a:r>
              <a:rPr lang="en-US">
                <a:latin typeface="Arial"/>
                <a:ea typeface="Arial"/>
                <a:cs typeface="Arial"/>
                <a:sym typeface="Arial"/>
              </a:rPr>
              <a:t> opinions appropriately to ensure we avoid unnecessary tests and care</a:t>
            </a:r>
            <a:endParaRPr>
              <a:latin typeface="Arial"/>
              <a:ea typeface="Arial"/>
              <a:cs typeface="Arial"/>
              <a:sym typeface="Arial"/>
            </a:endParaRPr>
          </a:p>
          <a:p>
            <a:pPr marL="0" lvl="3" indent="0" algn="l" rtl="0">
              <a:lnSpc>
                <a:spcPct val="100000"/>
              </a:lnSpc>
              <a:spcBef>
                <a:spcPts val="0"/>
              </a:spcBef>
              <a:spcAft>
                <a:spcPts val="0"/>
              </a:spcAft>
              <a:buSzPts val="1400"/>
              <a:buNone/>
            </a:pPr>
            <a:r>
              <a:rPr lang="en-US">
                <a:latin typeface="Arial"/>
                <a:ea typeface="Arial"/>
                <a:cs typeface="Arial"/>
                <a:sym typeface="Arial"/>
              </a:rPr>
              <a:t>- Identify specific opportunities, build strategies and attack waste in the system, leading your employees to fair market priced providers </a:t>
            </a:r>
            <a:endParaRPr>
              <a:latin typeface="Arial"/>
              <a:ea typeface="Arial"/>
              <a:cs typeface="Arial"/>
              <a:sym typeface="Arial"/>
            </a:endParaRPr>
          </a:p>
          <a:p>
            <a:pPr marL="0" lvl="3" indent="0" algn="l" rtl="0">
              <a:lnSpc>
                <a:spcPct val="100000"/>
              </a:lnSpc>
              <a:spcBef>
                <a:spcPts val="0"/>
              </a:spcBef>
              <a:spcAft>
                <a:spcPts val="0"/>
              </a:spcAft>
              <a:buSzPts val="1400"/>
              <a:buNone/>
            </a:pPr>
            <a:r>
              <a:rPr lang="en-US">
                <a:latin typeface="Arial"/>
                <a:ea typeface="Arial"/>
                <a:cs typeface="Arial"/>
                <a:sym typeface="Arial"/>
              </a:rPr>
              <a:t>- Simplify navigation through the system</a:t>
            </a:r>
            <a:endParaRPr>
              <a:latin typeface="Arial"/>
              <a:ea typeface="Arial"/>
              <a:cs typeface="Arial"/>
              <a:sym typeface="Arial"/>
            </a:endParaRPr>
          </a:p>
          <a:p>
            <a:pPr marL="0" lvl="3" indent="0" algn="l" rtl="0">
              <a:lnSpc>
                <a:spcPct val="100000"/>
              </a:lnSpc>
              <a:spcBef>
                <a:spcPts val="0"/>
              </a:spcBef>
              <a:spcAft>
                <a:spcPts val="0"/>
              </a:spcAft>
              <a:buSzPts val="1400"/>
              <a:buNone/>
            </a:pPr>
            <a:r>
              <a:rPr lang="en-US">
                <a:latin typeface="Arial"/>
                <a:ea typeface="Arial"/>
                <a:cs typeface="Arial"/>
                <a:sym typeface="Arial"/>
              </a:rPr>
              <a:t>- Communicate the various opportunities available for members to be rewarded for making smart decisions</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01" name="Google Shape;801;p6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8389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7:notes"/>
          <p:cNvSpPr>
            <a:spLocks noGrp="1" noRot="1" noChangeAspect="1"/>
          </p:cNvSpPr>
          <p:nvPr>
            <p:ph type="sldImg" idx="2"/>
          </p:nvPr>
        </p:nvSpPr>
        <p:spPr>
          <a:xfrm>
            <a:off x="2519363" y="860425"/>
            <a:ext cx="4129087" cy="2322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7:notes"/>
          <p:cNvSpPr txBox="1">
            <a:spLocks noGrp="1"/>
          </p:cNvSpPr>
          <p:nvPr>
            <p:ph type="body" idx="1"/>
          </p:nvPr>
        </p:nvSpPr>
        <p:spPr>
          <a:xfrm>
            <a:off x="917197" y="3311392"/>
            <a:ext cx="7333540" cy="2710553"/>
          </a:xfrm>
          <a:prstGeom prst="rect">
            <a:avLst/>
          </a:prstGeom>
          <a:noFill/>
          <a:ln>
            <a:noFill/>
          </a:ln>
        </p:spPr>
        <p:txBody>
          <a:bodyPr spcFirstLastPara="1" wrap="square" lIns="89207" tIns="44579" rIns="89207" bIns="44579" anchor="t" anchorCtr="0">
            <a:noAutofit/>
          </a:bodyPr>
          <a:lstStyle/>
          <a:p>
            <a:pPr marL="0" indent="0"/>
            <a:endParaRPr dirty="0">
              <a:latin typeface="Arial"/>
              <a:ea typeface="Arial"/>
              <a:cs typeface="Arial"/>
              <a:sym typeface="Arial"/>
            </a:endParaRPr>
          </a:p>
        </p:txBody>
      </p:sp>
      <p:sp>
        <p:nvSpPr>
          <p:cNvPr id="102" name="Google Shape;102;p7:notes"/>
          <p:cNvSpPr txBox="1">
            <a:spLocks noGrp="1"/>
          </p:cNvSpPr>
          <p:nvPr>
            <p:ph type="sldNum" idx="12"/>
          </p:nvPr>
        </p:nvSpPr>
        <p:spPr>
          <a:xfrm>
            <a:off x="5192630" y="6536439"/>
            <a:ext cx="3973271" cy="345445"/>
          </a:xfrm>
          <a:prstGeom prst="rect">
            <a:avLst/>
          </a:prstGeom>
          <a:noFill/>
          <a:ln>
            <a:noFill/>
          </a:ln>
        </p:spPr>
        <p:txBody>
          <a:bodyPr spcFirstLastPara="1" wrap="square" lIns="89207" tIns="44579" rIns="89207" bIns="44579" anchor="b" anchorCtr="0">
            <a:noAutofit/>
          </a:bodyPr>
          <a:lstStyle/>
          <a:p>
            <a:pPr algn="r">
              <a:buSzPts val="1400"/>
            </a:pPr>
            <a:fld id="{00000000-1234-1234-1234-123412341234}" type="slidenum">
              <a:rPr lang="en-US"/>
              <a:pPr algn="r">
                <a:buSzPts val="1400"/>
              </a:pPr>
              <a:t>27</a:t>
            </a:fld>
            <a:endParaRPr/>
          </a:p>
        </p:txBody>
      </p:sp>
    </p:spTree>
    <p:extLst>
      <p:ext uri="{BB962C8B-B14F-4D97-AF65-F5344CB8AC3E}">
        <p14:creationId xmlns:p14="http://schemas.microsoft.com/office/powerpoint/2010/main" val="144727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917197" y="3311392"/>
            <a:ext cx="7333428" cy="2710487"/>
          </a:xfrm>
          <a:prstGeom prst="rect">
            <a:avLst/>
          </a:prstGeom>
          <a:noFill/>
          <a:ln>
            <a:noFill/>
          </a:ln>
        </p:spPr>
        <p:txBody>
          <a:bodyPr spcFirstLastPara="1" wrap="square" lIns="89200" tIns="44575" rIns="89200" bIns="44575" anchor="t" anchorCtr="0">
            <a:noAutofit/>
          </a:bodyPr>
          <a:lstStyle/>
          <a:p>
            <a:pPr marL="224930" lvl="0" indent="-137445" algn="l" rtl="0">
              <a:lnSpc>
                <a:spcPct val="100000"/>
              </a:lnSpc>
              <a:spcBef>
                <a:spcPts val="0"/>
              </a:spcBef>
              <a:spcAft>
                <a:spcPts val="0"/>
              </a:spcAft>
              <a:buSzPts val="1400"/>
              <a:buNone/>
            </a:pPr>
            <a:endParaRPr>
              <a:latin typeface="Arial"/>
              <a:ea typeface="Arial"/>
              <a:cs typeface="Arial"/>
              <a:sym typeface="Arial"/>
            </a:endParaRPr>
          </a:p>
        </p:txBody>
      </p:sp>
      <p:sp>
        <p:nvSpPr>
          <p:cNvPr id="134" name="Google Shape;134;p1:notes"/>
          <p:cNvSpPr>
            <a:spLocks noGrp="1" noRot="1" noChangeAspect="1"/>
          </p:cNvSpPr>
          <p:nvPr>
            <p:ph type="sldImg" idx="2"/>
          </p:nvPr>
        </p:nvSpPr>
        <p:spPr>
          <a:xfrm>
            <a:off x="2519363" y="860425"/>
            <a:ext cx="4129087" cy="2322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930061" y="3373265"/>
            <a:ext cx="7436400" cy="2761200"/>
          </a:xfrm>
          <a:prstGeom prst="rect">
            <a:avLst/>
          </a:prstGeom>
          <a:noFill/>
          <a:ln>
            <a:noFill/>
          </a:ln>
        </p:spPr>
        <p:txBody>
          <a:bodyPr spcFirstLastPara="1" wrap="square" lIns="90650" tIns="45300" rIns="90650" bIns="453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lt1"/>
              </a:solidFill>
              <a:highlight>
                <a:schemeClr val="dk1"/>
              </a:highlight>
              <a:latin typeface="Arial"/>
              <a:ea typeface="Arial"/>
              <a:cs typeface="Arial"/>
              <a:sym typeface="Arial"/>
            </a:endParaRPr>
          </a:p>
        </p:txBody>
      </p:sp>
      <p:sp>
        <p:nvSpPr>
          <p:cNvPr id="143" name="Google Shape;143;p2:notes"/>
          <p:cNvSpPr txBox="1">
            <a:spLocks noGrp="1"/>
          </p:cNvSpPr>
          <p:nvPr>
            <p:ph type="sldNum" idx="12"/>
          </p:nvPr>
        </p:nvSpPr>
        <p:spPr>
          <a:xfrm>
            <a:off x="5265462" y="6658573"/>
            <a:ext cx="4029000" cy="351900"/>
          </a:xfrm>
          <a:prstGeom prst="rect">
            <a:avLst/>
          </a:prstGeom>
          <a:noFill/>
          <a:ln>
            <a:noFill/>
          </a:ln>
        </p:spPr>
        <p:txBody>
          <a:bodyPr spcFirstLastPara="1" wrap="square" lIns="90650" tIns="45300" rIns="90650" bIns="453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930061" y="3373265"/>
            <a:ext cx="7436400" cy="2761200"/>
          </a:xfrm>
          <a:prstGeom prst="rect">
            <a:avLst/>
          </a:prstGeom>
          <a:noFill/>
          <a:ln>
            <a:noFill/>
          </a:ln>
        </p:spPr>
        <p:txBody>
          <a:bodyPr spcFirstLastPara="1" wrap="square" lIns="90650" tIns="45300" rIns="90650" bIns="453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lt1"/>
              </a:solidFill>
              <a:highlight>
                <a:schemeClr val="dk1"/>
              </a:highlight>
              <a:latin typeface="Arial"/>
              <a:ea typeface="Arial"/>
              <a:cs typeface="Arial"/>
              <a:sym typeface="Arial"/>
            </a:endParaRPr>
          </a:p>
        </p:txBody>
      </p:sp>
      <p:sp>
        <p:nvSpPr>
          <p:cNvPr id="159" name="Google Shape;159;p3:notes"/>
          <p:cNvSpPr txBox="1">
            <a:spLocks noGrp="1"/>
          </p:cNvSpPr>
          <p:nvPr>
            <p:ph type="sldNum" idx="12"/>
          </p:nvPr>
        </p:nvSpPr>
        <p:spPr>
          <a:xfrm>
            <a:off x="5265462" y="6658573"/>
            <a:ext cx="4029000" cy="351900"/>
          </a:xfrm>
          <a:prstGeom prst="rect">
            <a:avLst/>
          </a:prstGeom>
          <a:noFill/>
          <a:ln>
            <a:noFill/>
          </a:ln>
        </p:spPr>
        <p:txBody>
          <a:bodyPr spcFirstLastPara="1" wrap="square" lIns="90650" tIns="45300" rIns="90650" bIns="453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930061" y="3373265"/>
            <a:ext cx="7436400" cy="2761200"/>
          </a:xfrm>
          <a:prstGeom prst="rect">
            <a:avLst/>
          </a:prstGeom>
          <a:noFill/>
          <a:ln>
            <a:noFill/>
          </a:ln>
        </p:spPr>
        <p:txBody>
          <a:bodyPr spcFirstLastPara="1" wrap="square" lIns="90650" tIns="45300" rIns="90650" bIns="453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lt1"/>
              </a:solidFill>
              <a:highlight>
                <a:schemeClr val="dk1"/>
              </a:highlight>
              <a:latin typeface="Arial"/>
              <a:ea typeface="Arial"/>
              <a:cs typeface="Arial"/>
              <a:sym typeface="Arial"/>
            </a:endParaRPr>
          </a:p>
        </p:txBody>
      </p:sp>
      <p:sp>
        <p:nvSpPr>
          <p:cNvPr id="169" name="Google Shape;169;p4:notes"/>
          <p:cNvSpPr txBox="1">
            <a:spLocks noGrp="1"/>
          </p:cNvSpPr>
          <p:nvPr>
            <p:ph type="sldNum" idx="12"/>
          </p:nvPr>
        </p:nvSpPr>
        <p:spPr>
          <a:xfrm>
            <a:off x="5265462" y="6658573"/>
            <a:ext cx="4029000" cy="351900"/>
          </a:xfrm>
          <a:prstGeom prst="rect">
            <a:avLst/>
          </a:prstGeom>
          <a:noFill/>
          <a:ln>
            <a:noFill/>
          </a:ln>
        </p:spPr>
        <p:txBody>
          <a:bodyPr spcFirstLastPara="1" wrap="square" lIns="90650" tIns="45300" rIns="90650" bIns="453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5:notes"/>
          <p:cNvSpPr txBox="1">
            <a:spLocks noGrp="1"/>
          </p:cNvSpPr>
          <p:nvPr>
            <p:ph type="body" idx="1"/>
          </p:nvPr>
        </p:nvSpPr>
        <p:spPr>
          <a:xfrm>
            <a:off x="930061" y="3373265"/>
            <a:ext cx="7436400" cy="2761200"/>
          </a:xfrm>
          <a:prstGeom prst="rect">
            <a:avLst/>
          </a:prstGeom>
          <a:noFill/>
          <a:ln>
            <a:noFill/>
          </a:ln>
        </p:spPr>
        <p:txBody>
          <a:bodyPr spcFirstLastPara="1" wrap="square" lIns="90650" tIns="45300" rIns="90650" bIns="453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lt1"/>
              </a:solidFill>
              <a:highlight>
                <a:schemeClr val="dk1"/>
              </a:highlight>
              <a:latin typeface="Arial"/>
              <a:ea typeface="Arial"/>
              <a:cs typeface="Arial"/>
              <a:sym typeface="Arial"/>
            </a:endParaRPr>
          </a:p>
        </p:txBody>
      </p:sp>
      <p:sp>
        <p:nvSpPr>
          <p:cNvPr id="201" name="Google Shape;201;p5:notes"/>
          <p:cNvSpPr txBox="1">
            <a:spLocks noGrp="1"/>
          </p:cNvSpPr>
          <p:nvPr>
            <p:ph type="sldNum" idx="12"/>
          </p:nvPr>
        </p:nvSpPr>
        <p:spPr>
          <a:xfrm>
            <a:off x="5265462" y="6658573"/>
            <a:ext cx="4029000" cy="351900"/>
          </a:xfrm>
          <a:prstGeom prst="rect">
            <a:avLst/>
          </a:prstGeom>
          <a:noFill/>
          <a:ln>
            <a:noFill/>
          </a:ln>
        </p:spPr>
        <p:txBody>
          <a:bodyPr spcFirstLastPara="1" wrap="square" lIns="90650" tIns="45300" rIns="90650" bIns="453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6:notes"/>
          <p:cNvSpPr txBox="1">
            <a:spLocks noGrp="1"/>
          </p:cNvSpPr>
          <p:nvPr>
            <p:ph type="body" idx="1"/>
          </p:nvPr>
        </p:nvSpPr>
        <p:spPr>
          <a:xfrm>
            <a:off x="930061" y="3373265"/>
            <a:ext cx="7436400" cy="2761200"/>
          </a:xfrm>
          <a:prstGeom prst="rect">
            <a:avLst/>
          </a:prstGeom>
          <a:noFill/>
          <a:ln>
            <a:noFill/>
          </a:ln>
        </p:spPr>
        <p:txBody>
          <a:bodyPr spcFirstLastPara="1" wrap="square" lIns="90650" tIns="45300" rIns="90650" bIns="453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lt1"/>
              </a:solidFill>
              <a:highlight>
                <a:schemeClr val="dk1"/>
              </a:highlight>
              <a:latin typeface="Arial"/>
              <a:ea typeface="Arial"/>
              <a:cs typeface="Arial"/>
              <a:sym typeface="Arial"/>
            </a:endParaRPr>
          </a:p>
        </p:txBody>
      </p:sp>
      <p:sp>
        <p:nvSpPr>
          <p:cNvPr id="210" name="Google Shape;210;p6:notes"/>
          <p:cNvSpPr txBox="1">
            <a:spLocks noGrp="1"/>
          </p:cNvSpPr>
          <p:nvPr>
            <p:ph type="sldNum" idx="12"/>
          </p:nvPr>
        </p:nvSpPr>
        <p:spPr>
          <a:xfrm>
            <a:off x="5265462" y="6658573"/>
            <a:ext cx="4029000" cy="351900"/>
          </a:xfrm>
          <a:prstGeom prst="rect">
            <a:avLst/>
          </a:prstGeom>
          <a:noFill/>
          <a:ln>
            <a:noFill/>
          </a:ln>
        </p:spPr>
        <p:txBody>
          <a:bodyPr spcFirstLastPara="1" wrap="square" lIns="90650" tIns="45300" rIns="90650" bIns="453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E888FE0A-BEB7-4DFE-A86F-4645BAD1511D}" type="slidenum">
              <a:rPr lang="en-US" smtClean="0"/>
              <a:t>14</a:t>
            </a:fld>
            <a:endParaRPr lang="en-US"/>
          </a:p>
        </p:txBody>
      </p:sp>
    </p:spTree>
    <p:extLst>
      <p:ext uri="{BB962C8B-B14F-4D97-AF65-F5344CB8AC3E}">
        <p14:creationId xmlns:p14="http://schemas.microsoft.com/office/powerpoint/2010/main" val="3227033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6:notes"/>
          <p:cNvSpPr txBox="1">
            <a:spLocks noGrp="1"/>
          </p:cNvSpPr>
          <p:nvPr>
            <p:ph type="body" idx="1"/>
          </p:nvPr>
        </p:nvSpPr>
        <p:spPr>
          <a:xfrm>
            <a:off x="930061" y="3373265"/>
            <a:ext cx="7436400" cy="2761200"/>
          </a:xfrm>
          <a:prstGeom prst="rect">
            <a:avLst/>
          </a:prstGeom>
          <a:noFill/>
          <a:ln>
            <a:noFill/>
          </a:ln>
        </p:spPr>
        <p:txBody>
          <a:bodyPr spcFirstLastPara="1" wrap="square" lIns="90650" tIns="45300" rIns="90650" bIns="453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lt1"/>
              </a:solidFill>
              <a:highlight>
                <a:schemeClr val="dk1"/>
              </a:highlight>
              <a:latin typeface="Arial"/>
              <a:ea typeface="Arial"/>
              <a:cs typeface="Arial"/>
              <a:sym typeface="Arial"/>
            </a:endParaRPr>
          </a:p>
        </p:txBody>
      </p:sp>
      <p:sp>
        <p:nvSpPr>
          <p:cNvPr id="210" name="Google Shape;210;p6:notes"/>
          <p:cNvSpPr txBox="1">
            <a:spLocks noGrp="1"/>
          </p:cNvSpPr>
          <p:nvPr>
            <p:ph type="sldNum" idx="12"/>
          </p:nvPr>
        </p:nvSpPr>
        <p:spPr>
          <a:xfrm>
            <a:off x="5265462" y="6658573"/>
            <a:ext cx="4029000" cy="351900"/>
          </a:xfrm>
          <a:prstGeom prst="rect">
            <a:avLst/>
          </a:prstGeom>
          <a:noFill/>
          <a:ln>
            <a:noFill/>
          </a:ln>
        </p:spPr>
        <p:txBody>
          <a:bodyPr spcFirstLastPara="1" wrap="square" lIns="90650" tIns="45300" rIns="90650" bIns="453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84303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7:notes"/>
          <p:cNvSpPr>
            <a:spLocks noGrp="1" noRot="1" noChangeAspect="1"/>
          </p:cNvSpPr>
          <p:nvPr>
            <p:ph type="sldImg" idx="2"/>
          </p:nvPr>
        </p:nvSpPr>
        <p:spPr>
          <a:xfrm>
            <a:off x="2519363" y="860425"/>
            <a:ext cx="4129087" cy="2322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7:notes"/>
          <p:cNvSpPr txBox="1">
            <a:spLocks noGrp="1"/>
          </p:cNvSpPr>
          <p:nvPr>
            <p:ph type="body" idx="1"/>
          </p:nvPr>
        </p:nvSpPr>
        <p:spPr>
          <a:xfrm>
            <a:off x="917197" y="3311392"/>
            <a:ext cx="7333540" cy="2710553"/>
          </a:xfrm>
          <a:prstGeom prst="rect">
            <a:avLst/>
          </a:prstGeom>
          <a:noFill/>
          <a:ln>
            <a:noFill/>
          </a:ln>
        </p:spPr>
        <p:txBody>
          <a:bodyPr spcFirstLastPara="1" wrap="square" lIns="89207" tIns="44579" rIns="89207" bIns="44579" anchor="t" anchorCtr="0">
            <a:noAutofit/>
          </a:bodyPr>
          <a:lstStyle/>
          <a:p>
            <a:pPr marL="0" indent="0"/>
            <a:endParaRPr dirty="0">
              <a:latin typeface="Arial"/>
              <a:ea typeface="Arial"/>
              <a:cs typeface="Arial"/>
              <a:sym typeface="Arial"/>
            </a:endParaRPr>
          </a:p>
        </p:txBody>
      </p:sp>
      <p:sp>
        <p:nvSpPr>
          <p:cNvPr id="102" name="Google Shape;102;p7:notes"/>
          <p:cNvSpPr txBox="1">
            <a:spLocks noGrp="1"/>
          </p:cNvSpPr>
          <p:nvPr>
            <p:ph type="sldNum" idx="12"/>
          </p:nvPr>
        </p:nvSpPr>
        <p:spPr>
          <a:xfrm>
            <a:off x="5192630" y="6536439"/>
            <a:ext cx="3973271" cy="345445"/>
          </a:xfrm>
          <a:prstGeom prst="rect">
            <a:avLst/>
          </a:prstGeom>
          <a:noFill/>
          <a:ln>
            <a:noFill/>
          </a:ln>
        </p:spPr>
        <p:txBody>
          <a:bodyPr spcFirstLastPara="1" wrap="square" lIns="89207" tIns="44579" rIns="89207" bIns="44579" anchor="b" anchorCtr="0">
            <a:noAutofit/>
          </a:bodyPr>
          <a:lstStyle/>
          <a:p>
            <a:pPr algn="r">
              <a:buSzPts val="1400"/>
            </a:pPr>
            <a:fld id="{00000000-1234-1234-1234-123412341234}" type="slidenum">
              <a:rPr lang="en-US"/>
              <a:pPr algn="r">
                <a:buSzPts val="1400"/>
              </a:pPr>
              <a:t>35</a:t>
            </a:fld>
            <a:endParaRPr/>
          </a:p>
        </p:txBody>
      </p:sp>
    </p:spTree>
    <p:extLst>
      <p:ext uri="{BB962C8B-B14F-4D97-AF65-F5344CB8AC3E}">
        <p14:creationId xmlns:p14="http://schemas.microsoft.com/office/powerpoint/2010/main" val="1219719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561f983eca_2_278:notes"/>
          <p:cNvSpPr txBox="1">
            <a:spLocks noGrp="1"/>
          </p:cNvSpPr>
          <p:nvPr>
            <p:ph type="body" idx="1"/>
          </p:nvPr>
        </p:nvSpPr>
        <p:spPr>
          <a:xfrm>
            <a:off x="930061" y="3373265"/>
            <a:ext cx="7436400" cy="2761200"/>
          </a:xfrm>
          <a:prstGeom prst="rect">
            <a:avLst/>
          </a:prstGeom>
        </p:spPr>
        <p:txBody>
          <a:bodyPr spcFirstLastPara="1" wrap="square" lIns="90650" tIns="45300" rIns="90650" bIns="453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559" name="Google Shape;559;g1561f983eca_2_27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panose="020B0604020202020204" pitchFamily="34" charset="0"/>
                <a:ea typeface="Calibri"/>
                <a:cs typeface="Arial" panose="020B0604020202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4224369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073034-3611-49B2-A9D3-B91D7842C72F}" type="slidenum">
              <a:rPr lang="en-US" smtClean="0"/>
              <a:t>15</a:t>
            </a:fld>
            <a:endParaRPr lang="en-US"/>
          </a:p>
        </p:txBody>
      </p:sp>
    </p:spTree>
    <p:extLst>
      <p:ext uri="{BB962C8B-B14F-4D97-AF65-F5344CB8AC3E}">
        <p14:creationId xmlns:p14="http://schemas.microsoft.com/office/powerpoint/2010/main" val="218729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buClr>
                <a:schemeClr val="tx2"/>
              </a:buClr>
            </a:pPr>
            <a:endParaRPr lang="en-US" sz="1200" b="1" dirty="0"/>
          </a:p>
          <a:p>
            <a:pPr>
              <a:spcBef>
                <a:spcPts val="600"/>
              </a:spcBef>
              <a:spcAft>
                <a:spcPts val="600"/>
              </a:spcAft>
              <a:buClr>
                <a:schemeClr val="tx2"/>
              </a:buClr>
            </a:pPr>
            <a:r>
              <a:rPr lang="en-US" sz="1200" b="1" dirty="0"/>
              <a:t> </a:t>
            </a:r>
          </a:p>
          <a:p>
            <a:endParaRPr lang="en-US" dirty="0"/>
          </a:p>
        </p:txBody>
      </p:sp>
      <p:sp>
        <p:nvSpPr>
          <p:cNvPr id="4" name="Slide Number Placeholder 3"/>
          <p:cNvSpPr>
            <a:spLocks noGrp="1"/>
          </p:cNvSpPr>
          <p:nvPr>
            <p:ph type="sldNum" sz="quarter" idx="5"/>
          </p:nvPr>
        </p:nvSpPr>
        <p:spPr/>
        <p:txBody>
          <a:bodyPr/>
          <a:lstStyle/>
          <a:p>
            <a:fld id="{5A073034-3611-49B2-A9D3-B91D7842C72F}" type="slidenum">
              <a:rPr lang="en-US" smtClean="0"/>
              <a:t>16</a:t>
            </a:fld>
            <a:endParaRPr lang="en-US"/>
          </a:p>
        </p:txBody>
      </p:sp>
    </p:spTree>
    <p:extLst>
      <p:ext uri="{BB962C8B-B14F-4D97-AF65-F5344CB8AC3E}">
        <p14:creationId xmlns:p14="http://schemas.microsoft.com/office/powerpoint/2010/main" val="267658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917197" y="3311392"/>
            <a:ext cx="7333428" cy="2710487"/>
          </a:xfrm>
          <a:prstGeom prst="rect">
            <a:avLst/>
          </a:prstGeom>
          <a:noFill/>
          <a:ln>
            <a:noFill/>
          </a:ln>
        </p:spPr>
        <p:txBody>
          <a:bodyPr spcFirstLastPara="1" wrap="square" lIns="89207" tIns="44579" rIns="89207" bIns="44579" anchor="t" anchorCtr="0">
            <a:noAutofit/>
          </a:bodyPr>
          <a:lstStyle/>
          <a:p>
            <a:pPr marL="224930" indent="-137445"/>
            <a:endParaRPr>
              <a:latin typeface="Arial"/>
              <a:ea typeface="Arial"/>
              <a:cs typeface="Arial"/>
              <a:sym typeface="Arial"/>
            </a:endParaRPr>
          </a:p>
        </p:txBody>
      </p:sp>
      <p:sp>
        <p:nvSpPr>
          <p:cNvPr id="79" name="Google Shape;79;p1:notes"/>
          <p:cNvSpPr>
            <a:spLocks noGrp="1" noRot="1" noChangeAspect="1"/>
          </p:cNvSpPr>
          <p:nvPr>
            <p:ph type="sldImg" idx="2"/>
          </p:nvPr>
        </p:nvSpPr>
        <p:spPr>
          <a:xfrm>
            <a:off x="2519363" y="860425"/>
            <a:ext cx="4129087" cy="2322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5525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7:notes"/>
          <p:cNvSpPr>
            <a:spLocks noGrp="1" noRot="1" noChangeAspect="1"/>
          </p:cNvSpPr>
          <p:nvPr>
            <p:ph type="sldImg" idx="2"/>
          </p:nvPr>
        </p:nvSpPr>
        <p:spPr>
          <a:xfrm>
            <a:off x="2519363" y="860425"/>
            <a:ext cx="4129087" cy="2322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7:notes"/>
          <p:cNvSpPr txBox="1">
            <a:spLocks noGrp="1"/>
          </p:cNvSpPr>
          <p:nvPr>
            <p:ph type="body" idx="1"/>
          </p:nvPr>
        </p:nvSpPr>
        <p:spPr>
          <a:xfrm>
            <a:off x="917197" y="3311392"/>
            <a:ext cx="7333540" cy="2710553"/>
          </a:xfrm>
          <a:prstGeom prst="rect">
            <a:avLst/>
          </a:prstGeom>
          <a:noFill/>
          <a:ln>
            <a:noFill/>
          </a:ln>
        </p:spPr>
        <p:txBody>
          <a:bodyPr spcFirstLastPara="1" wrap="square" lIns="89207" tIns="44579" rIns="89207" bIns="44579" anchor="t" anchorCtr="0">
            <a:noAutofit/>
          </a:bodyPr>
          <a:lstStyle/>
          <a:p>
            <a:pPr marL="0" indent="0"/>
            <a:endParaRPr dirty="0">
              <a:latin typeface="Arial"/>
              <a:ea typeface="Arial"/>
              <a:cs typeface="Arial"/>
              <a:sym typeface="Arial"/>
            </a:endParaRPr>
          </a:p>
        </p:txBody>
      </p:sp>
      <p:sp>
        <p:nvSpPr>
          <p:cNvPr id="102" name="Google Shape;102;p7:notes"/>
          <p:cNvSpPr txBox="1">
            <a:spLocks noGrp="1"/>
          </p:cNvSpPr>
          <p:nvPr>
            <p:ph type="sldNum" idx="12"/>
          </p:nvPr>
        </p:nvSpPr>
        <p:spPr>
          <a:xfrm>
            <a:off x="5192630" y="6536439"/>
            <a:ext cx="3973271" cy="345445"/>
          </a:xfrm>
          <a:prstGeom prst="rect">
            <a:avLst/>
          </a:prstGeom>
          <a:noFill/>
          <a:ln>
            <a:noFill/>
          </a:ln>
        </p:spPr>
        <p:txBody>
          <a:bodyPr spcFirstLastPara="1" wrap="square" lIns="89207" tIns="44579" rIns="89207" bIns="44579" anchor="b" anchorCtr="0">
            <a:noAutofit/>
          </a:bodyPr>
          <a:lstStyle/>
          <a:p>
            <a:pPr algn="r">
              <a:buSzPts val="1400"/>
            </a:pPr>
            <a:fld id="{00000000-1234-1234-1234-123412341234}" type="slidenum">
              <a:rPr lang="en-US"/>
              <a:pPr algn="r">
                <a:buSzPts val="1400"/>
              </a:pPr>
              <a:t>20</a:t>
            </a:fld>
            <a:endParaRPr/>
          </a:p>
        </p:txBody>
      </p:sp>
    </p:spTree>
    <p:extLst>
      <p:ext uri="{BB962C8B-B14F-4D97-AF65-F5344CB8AC3E}">
        <p14:creationId xmlns:p14="http://schemas.microsoft.com/office/powerpoint/2010/main" val="3491640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7:notes"/>
          <p:cNvSpPr>
            <a:spLocks noGrp="1" noRot="1" noChangeAspect="1"/>
          </p:cNvSpPr>
          <p:nvPr>
            <p:ph type="sldImg" idx="2"/>
          </p:nvPr>
        </p:nvSpPr>
        <p:spPr>
          <a:xfrm>
            <a:off x="2519363" y="860425"/>
            <a:ext cx="4129087" cy="2322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7:notes"/>
          <p:cNvSpPr txBox="1">
            <a:spLocks noGrp="1"/>
          </p:cNvSpPr>
          <p:nvPr>
            <p:ph type="body" idx="1"/>
          </p:nvPr>
        </p:nvSpPr>
        <p:spPr>
          <a:xfrm>
            <a:off x="917197" y="3311392"/>
            <a:ext cx="7333540" cy="2710553"/>
          </a:xfrm>
          <a:prstGeom prst="rect">
            <a:avLst/>
          </a:prstGeom>
          <a:noFill/>
          <a:ln>
            <a:noFill/>
          </a:ln>
        </p:spPr>
        <p:txBody>
          <a:bodyPr spcFirstLastPara="1" wrap="square" lIns="89207" tIns="44579" rIns="89207" bIns="44579" anchor="t" anchorCtr="0">
            <a:noAutofit/>
          </a:bodyPr>
          <a:lstStyle/>
          <a:p>
            <a:pPr marL="0" indent="0"/>
            <a:endParaRPr dirty="0">
              <a:latin typeface="Arial"/>
              <a:ea typeface="Arial"/>
              <a:cs typeface="Arial"/>
              <a:sym typeface="Arial"/>
            </a:endParaRPr>
          </a:p>
        </p:txBody>
      </p:sp>
      <p:sp>
        <p:nvSpPr>
          <p:cNvPr id="102" name="Google Shape;102;p7:notes"/>
          <p:cNvSpPr txBox="1">
            <a:spLocks noGrp="1"/>
          </p:cNvSpPr>
          <p:nvPr>
            <p:ph type="sldNum" idx="12"/>
          </p:nvPr>
        </p:nvSpPr>
        <p:spPr>
          <a:xfrm>
            <a:off x="5192630" y="6536439"/>
            <a:ext cx="3973271" cy="345445"/>
          </a:xfrm>
          <a:prstGeom prst="rect">
            <a:avLst/>
          </a:prstGeom>
          <a:noFill/>
          <a:ln>
            <a:noFill/>
          </a:ln>
        </p:spPr>
        <p:txBody>
          <a:bodyPr spcFirstLastPara="1" wrap="square" lIns="89207" tIns="44579" rIns="89207" bIns="44579" anchor="b" anchorCtr="0">
            <a:noAutofit/>
          </a:bodyPr>
          <a:lstStyle/>
          <a:p>
            <a:pPr algn="r">
              <a:buSzPts val="1400"/>
            </a:pPr>
            <a:fld id="{00000000-1234-1234-1234-123412341234}" type="slidenum">
              <a:rPr lang="en-US"/>
              <a:pPr algn="r">
                <a:buSzPts val="1400"/>
              </a:pPr>
              <a:t>21</a:t>
            </a:fld>
            <a:endParaRPr/>
          </a:p>
        </p:txBody>
      </p:sp>
    </p:spTree>
    <p:extLst>
      <p:ext uri="{BB962C8B-B14F-4D97-AF65-F5344CB8AC3E}">
        <p14:creationId xmlns:p14="http://schemas.microsoft.com/office/powerpoint/2010/main" val="618888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7:notes"/>
          <p:cNvSpPr>
            <a:spLocks noGrp="1" noRot="1" noChangeAspect="1"/>
          </p:cNvSpPr>
          <p:nvPr>
            <p:ph type="sldImg" idx="2"/>
          </p:nvPr>
        </p:nvSpPr>
        <p:spPr>
          <a:xfrm>
            <a:off x="2519363" y="860425"/>
            <a:ext cx="4129087" cy="2322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7:notes"/>
          <p:cNvSpPr txBox="1">
            <a:spLocks noGrp="1"/>
          </p:cNvSpPr>
          <p:nvPr>
            <p:ph type="body" idx="1"/>
          </p:nvPr>
        </p:nvSpPr>
        <p:spPr>
          <a:xfrm>
            <a:off x="917197" y="3311392"/>
            <a:ext cx="7333540" cy="2710553"/>
          </a:xfrm>
          <a:prstGeom prst="rect">
            <a:avLst/>
          </a:prstGeom>
          <a:noFill/>
          <a:ln>
            <a:noFill/>
          </a:ln>
        </p:spPr>
        <p:txBody>
          <a:bodyPr spcFirstLastPara="1" wrap="square" lIns="89207" tIns="44579" rIns="89207" bIns="44579" anchor="t" anchorCtr="0">
            <a:noAutofit/>
          </a:bodyPr>
          <a:lstStyle/>
          <a:p>
            <a:pPr marL="0" indent="0"/>
            <a:endParaRPr dirty="0">
              <a:latin typeface="Arial"/>
              <a:ea typeface="Arial"/>
              <a:cs typeface="Arial"/>
              <a:sym typeface="Arial"/>
            </a:endParaRPr>
          </a:p>
        </p:txBody>
      </p:sp>
      <p:sp>
        <p:nvSpPr>
          <p:cNvPr id="102" name="Google Shape;102;p7:notes"/>
          <p:cNvSpPr txBox="1">
            <a:spLocks noGrp="1"/>
          </p:cNvSpPr>
          <p:nvPr>
            <p:ph type="sldNum" idx="12"/>
          </p:nvPr>
        </p:nvSpPr>
        <p:spPr>
          <a:xfrm>
            <a:off x="5192630" y="6536439"/>
            <a:ext cx="3973271" cy="345445"/>
          </a:xfrm>
          <a:prstGeom prst="rect">
            <a:avLst/>
          </a:prstGeom>
          <a:noFill/>
          <a:ln>
            <a:noFill/>
          </a:ln>
        </p:spPr>
        <p:txBody>
          <a:bodyPr spcFirstLastPara="1" wrap="square" lIns="89207" tIns="44579" rIns="89207" bIns="44579" anchor="b" anchorCtr="0">
            <a:noAutofit/>
          </a:bodyPr>
          <a:lstStyle/>
          <a:p>
            <a:pPr algn="r">
              <a:buSzPts val="1400"/>
            </a:pPr>
            <a:fld id="{00000000-1234-1234-1234-123412341234}" type="slidenum">
              <a:rPr lang="en-US"/>
              <a:pPr algn="r">
                <a:buSzPts val="1400"/>
              </a:pPr>
              <a:t>22</a:t>
            </a:fld>
            <a:endParaRPr/>
          </a:p>
        </p:txBody>
      </p:sp>
    </p:spTree>
    <p:extLst>
      <p:ext uri="{BB962C8B-B14F-4D97-AF65-F5344CB8AC3E}">
        <p14:creationId xmlns:p14="http://schemas.microsoft.com/office/powerpoint/2010/main" val="737621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7:notes"/>
          <p:cNvSpPr>
            <a:spLocks noGrp="1" noRot="1" noChangeAspect="1"/>
          </p:cNvSpPr>
          <p:nvPr>
            <p:ph type="sldImg" idx="2"/>
          </p:nvPr>
        </p:nvSpPr>
        <p:spPr>
          <a:xfrm>
            <a:off x="2519363" y="860425"/>
            <a:ext cx="4129087" cy="2322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57:notes"/>
          <p:cNvSpPr txBox="1">
            <a:spLocks noGrp="1"/>
          </p:cNvSpPr>
          <p:nvPr>
            <p:ph type="body" idx="1"/>
          </p:nvPr>
        </p:nvSpPr>
        <p:spPr>
          <a:xfrm>
            <a:off x="917197" y="3311392"/>
            <a:ext cx="7333428" cy="2710487"/>
          </a:xfrm>
          <a:prstGeom prst="rect">
            <a:avLst/>
          </a:prstGeom>
          <a:noFill/>
          <a:ln>
            <a:noFill/>
          </a:ln>
        </p:spPr>
        <p:txBody>
          <a:bodyPr spcFirstLastPara="1" wrap="square" lIns="89207" tIns="44579" rIns="89207" bIns="44579" anchor="t" anchorCtr="0">
            <a:noAutofit/>
          </a:bodyPr>
          <a:lstStyle/>
          <a:p>
            <a:pPr marL="449925" indent="-224962"/>
            <a:endParaRPr/>
          </a:p>
        </p:txBody>
      </p:sp>
      <p:sp>
        <p:nvSpPr>
          <p:cNvPr id="109" name="Google Shape;109;p57:notes"/>
          <p:cNvSpPr txBox="1">
            <a:spLocks noGrp="1"/>
          </p:cNvSpPr>
          <p:nvPr>
            <p:ph type="sldNum" idx="12"/>
          </p:nvPr>
        </p:nvSpPr>
        <p:spPr>
          <a:xfrm>
            <a:off x="5192631" y="6536440"/>
            <a:ext cx="3973131" cy="345375"/>
          </a:xfrm>
          <a:prstGeom prst="rect">
            <a:avLst/>
          </a:prstGeom>
          <a:noFill/>
          <a:ln>
            <a:noFill/>
          </a:ln>
        </p:spPr>
        <p:txBody>
          <a:bodyPr spcFirstLastPara="1" wrap="square" lIns="89207" tIns="44579" rIns="89207" bIns="44579" anchor="b" anchorCtr="0">
            <a:noAutofit/>
          </a:bodyPr>
          <a:lstStyle/>
          <a:p>
            <a:pPr algn="r">
              <a:buSzPts val="1200"/>
            </a:pPr>
            <a:fld id="{00000000-1234-1234-1234-123412341234}" type="slidenum">
              <a:rPr lang="en-US" sz="1100">
                <a:solidFill>
                  <a:schemeClr val="dk1"/>
                </a:solidFill>
              </a:rPr>
              <a:pPr algn="r">
                <a:buSzPts val="1200"/>
              </a:pPr>
              <a:t>23</a:t>
            </a:fld>
            <a:endParaRPr sz="1100">
              <a:solidFill>
                <a:schemeClr val="dk1"/>
              </a:solidFill>
            </a:endParaRPr>
          </a:p>
        </p:txBody>
      </p:sp>
    </p:spTree>
    <p:extLst>
      <p:ext uri="{BB962C8B-B14F-4D97-AF65-F5344CB8AC3E}">
        <p14:creationId xmlns:p14="http://schemas.microsoft.com/office/powerpoint/2010/main" val="4249153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310490534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9CAE-CCA8-4A3C-A5B4-3FE54828E8EF}"/>
              </a:ext>
            </a:extLst>
          </p:cNvPr>
          <p:cNvSpPr>
            <a:spLocks noGrp="1"/>
          </p:cNvSpPr>
          <p:nvPr>
            <p:ph type="title"/>
          </p:nvPr>
        </p:nvSpPr>
        <p:spPr>
          <a:xfrm>
            <a:off x="4064000" y="0"/>
            <a:ext cx="8128000" cy="1143000"/>
          </a:xfrm>
        </p:spPr>
        <p:txBody>
          <a:bodyPr/>
          <a:lstStyle/>
          <a:p>
            <a:r>
              <a:rPr lang="en-US"/>
              <a:t>Click to edit Master title style</a:t>
            </a:r>
          </a:p>
        </p:txBody>
      </p:sp>
      <p:sp>
        <p:nvSpPr>
          <p:cNvPr id="3" name="Chart Placeholder 2">
            <a:extLst>
              <a:ext uri="{FF2B5EF4-FFF2-40B4-BE49-F238E27FC236}">
                <a16:creationId xmlns:a16="http://schemas.microsoft.com/office/drawing/2014/main" id="{79C6DDD5-9950-44EC-B21E-289388C5478E}"/>
              </a:ext>
            </a:extLst>
          </p:cNvPr>
          <p:cNvSpPr>
            <a:spLocks noGrp="1"/>
          </p:cNvSpPr>
          <p:nvPr>
            <p:ph type="chart" idx="1"/>
          </p:nvPr>
        </p:nvSpPr>
        <p:spPr>
          <a:xfrm>
            <a:off x="1828800" y="1470025"/>
            <a:ext cx="10363200" cy="4114800"/>
          </a:xfrm>
        </p:spPr>
        <p:txBody>
          <a:bodyPr/>
          <a:lstStyle/>
          <a:p>
            <a:endParaRPr lang="en-US"/>
          </a:p>
        </p:txBody>
      </p:sp>
    </p:spTree>
    <p:extLst>
      <p:ext uri="{BB962C8B-B14F-4D97-AF65-F5344CB8AC3E}">
        <p14:creationId xmlns:p14="http://schemas.microsoft.com/office/powerpoint/2010/main" val="228106049"/>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0E4AAE8-42D6-48BD-B300-F0DC8246D0E9}"/>
              </a:ext>
            </a:extLst>
          </p:cNvPr>
          <p:cNvSpPr>
            <a:spLocks noGrp="1"/>
          </p:cNvSpPr>
          <p:nvPr>
            <p:ph type="dt" sz="half" idx="10"/>
          </p:nvPr>
        </p:nvSpPr>
        <p:spPr>
          <a:xfrm>
            <a:off x="1549400" y="6243638"/>
            <a:ext cx="2540000" cy="457200"/>
          </a:xfrm>
          <a:prstGeom prst="rect">
            <a:avLst/>
          </a:prstGeom>
        </p:spPr>
        <p:txBody>
          <a:bodyPr/>
          <a:lstStyle>
            <a:lvl1pPr eaLnBrk="0" hangingPunct="0">
              <a:defRPr/>
            </a:lvl1pPr>
          </a:lstStyle>
          <a:p>
            <a:pPr>
              <a:defRPr/>
            </a:pPr>
            <a:endParaRPr lang="en-US"/>
          </a:p>
        </p:txBody>
      </p:sp>
      <p:sp>
        <p:nvSpPr>
          <p:cNvPr id="4" name="Footer Placeholder 3">
            <a:extLst>
              <a:ext uri="{FF2B5EF4-FFF2-40B4-BE49-F238E27FC236}">
                <a16:creationId xmlns:a16="http://schemas.microsoft.com/office/drawing/2014/main" id="{80296232-BC11-4373-8F8B-C32C96C43B7F}"/>
              </a:ext>
            </a:extLst>
          </p:cNvPr>
          <p:cNvSpPr>
            <a:spLocks noGrp="1"/>
          </p:cNvSpPr>
          <p:nvPr>
            <p:ph type="ftr" sz="quarter" idx="11"/>
          </p:nvPr>
        </p:nvSpPr>
        <p:spPr>
          <a:xfrm>
            <a:off x="4876800" y="6243638"/>
            <a:ext cx="3860800" cy="457200"/>
          </a:xfrm>
          <a:prstGeom prst="rect">
            <a:avLst/>
          </a:prstGeom>
        </p:spPr>
        <p:txBody>
          <a:bodyPr/>
          <a:lstStyle>
            <a:lvl1pPr eaLnBrk="0" hangingPunct="0">
              <a:defRPr/>
            </a:lvl1pPr>
          </a:lstStyle>
          <a:p>
            <a:pPr>
              <a:defRPr/>
            </a:pPr>
            <a:endParaRPr lang="en-US"/>
          </a:p>
        </p:txBody>
      </p:sp>
      <p:sp>
        <p:nvSpPr>
          <p:cNvPr id="5" name="Slide Number Placeholder 4">
            <a:extLst>
              <a:ext uri="{FF2B5EF4-FFF2-40B4-BE49-F238E27FC236}">
                <a16:creationId xmlns:a16="http://schemas.microsoft.com/office/drawing/2014/main" id="{5E73775B-2944-476F-8BC4-C2EC67230238}"/>
              </a:ext>
            </a:extLst>
          </p:cNvPr>
          <p:cNvSpPr>
            <a:spLocks noGrp="1"/>
          </p:cNvSpPr>
          <p:nvPr>
            <p:ph type="sldNum" sz="quarter" idx="12"/>
          </p:nvPr>
        </p:nvSpPr>
        <p:spPr>
          <a:xfrm>
            <a:off x="9389533" y="6243638"/>
            <a:ext cx="2540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50F0648F-AFCB-437F-8CF3-E820803A7656}" type="slidenum">
              <a:rPr lang="en-US" altLang="en-US"/>
              <a:pPr>
                <a:defRPr/>
              </a:pPr>
              <a:t>‹#›</a:t>
            </a:fld>
            <a:endParaRPr lang="en-US" altLang="en-US"/>
          </a:p>
        </p:txBody>
      </p:sp>
    </p:spTree>
    <p:extLst>
      <p:ext uri="{BB962C8B-B14F-4D97-AF65-F5344CB8AC3E}">
        <p14:creationId xmlns:p14="http://schemas.microsoft.com/office/powerpoint/2010/main" val="2752891149"/>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89589369-071F-4E95-9912-C48506201604}"/>
              </a:ext>
            </a:extLst>
          </p:cNvPr>
          <p:cNvSpPr>
            <a:spLocks noGrp="1"/>
          </p:cNvSpPr>
          <p:nvPr>
            <p:ph type="dt" sz="half" idx="10"/>
          </p:nvPr>
        </p:nvSpPr>
        <p:spPr>
          <a:xfrm>
            <a:off x="8970433" y="6408739"/>
            <a:ext cx="2559051" cy="365125"/>
          </a:xfrm>
          <a:prstGeom prst="rect">
            <a:avLst/>
          </a:prstGeom>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DC61A1F5-83AA-495C-88BF-BB7F9B5392D9}"/>
              </a:ext>
            </a:extLst>
          </p:cNvPr>
          <p:cNvSpPr>
            <a:spLocks noGrp="1"/>
          </p:cNvSpPr>
          <p:nvPr>
            <p:ph type="ftr" sz="quarter" idx="11"/>
          </p:nvPr>
        </p:nvSpPr>
        <p:spPr>
          <a:xfrm>
            <a:off x="5839884" y="6408739"/>
            <a:ext cx="3134783" cy="365125"/>
          </a:xfrm>
          <a:prstGeom prst="rect">
            <a:avLst/>
          </a:prstGeom>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75029095-D0DA-485A-9BDB-8B6DB1CC0B82}"/>
              </a:ext>
            </a:extLst>
          </p:cNvPr>
          <p:cNvSpPr>
            <a:spLocks noGrp="1"/>
          </p:cNvSpPr>
          <p:nvPr>
            <p:ph type="sldNum" sz="quarter" idx="12"/>
          </p:nvPr>
        </p:nvSpPr>
        <p:spPr>
          <a:xfrm>
            <a:off x="11529484" y="6408739"/>
            <a:ext cx="488949"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C1619C2-3BBD-4659-AEF2-3B0129A7E11B}" type="slidenum">
              <a:rPr lang="en-US" altLang="en-US"/>
              <a:pPr>
                <a:defRPr/>
              </a:pPr>
              <a:t>‹#›</a:t>
            </a:fld>
            <a:endParaRPr lang="en-US" altLang="en-US"/>
          </a:p>
        </p:txBody>
      </p:sp>
    </p:spTree>
    <p:extLst>
      <p:ext uri="{BB962C8B-B14F-4D97-AF65-F5344CB8AC3E}">
        <p14:creationId xmlns:p14="http://schemas.microsoft.com/office/powerpoint/2010/main" val="3320817893"/>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3"/>
        <p:cNvGrpSpPr/>
        <p:nvPr/>
      </p:nvGrpSpPr>
      <p:grpSpPr>
        <a:xfrm>
          <a:off x="0" y="0"/>
          <a:ext cx="0" cy="0"/>
          <a:chOff x="0" y="0"/>
          <a:chExt cx="0" cy="0"/>
        </a:xfrm>
      </p:grpSpPr>
      <p:sp>
        <p:nvSpPr>
          <p:cNvPr id="3" name="Google Shape;318;p83">
            <a:extLst>
              <a:ext uri="{FF2B5EF4-FFF2-40B4-BE49-F238E27FC236}">
                <a16:creationId xmlns:a16="http://schemas.microsoft.com/office/drawing/2014/main" id="{B9286231-545C-95EF-5544-49ED71CE6121}"/>
              </a:ext>
            </a:extLst>
          </p:cNvPr>
          <p:cNvSpPr/>
          <p:nvPr userDrawn="1"/>
        </p:nvSpPr>
        <p:spPr>
          <a:xfrm>
            <a:off x="6096000" y="0"/>
            <a:ext cx="6096000" cy="6858000"/>
          </a:xfrm>
          <a:prstGeom prst="rect">
            <a:avLst/>
          </a:prstGeom>
          <a:solidFill>
            <a:srgbClr val="181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4841C3D9-087E-2BDA-30D9-8F4B1E638F05}"/>
              </a:ext>
            </a:extLst>
          </p:cNvPr>
          <p:cNvPicPr>
            <a:picLocks noChangeAspect="1"/>
          </p:cNvPicPr>
          <p:nvPr userDrawn="1"/>
        </p:nvPicPr>
        <p:blipFill>
          <a:blip r:embed="rId2"/>
          <a:srcRect/>
          <a:stretch/>
        </p:blipFill>
        <p:spPr>
          <a:xfrm>
            <a:off x="10599948" y="380219"/>
            <a:ext cx="1154783" cy="505217"/>
          </a:xfrm>
          <a:prstGeom prst="rect">
            <a:avLst/>
          </a:prstGeom>
        </p:spPr>
      </p:pic>
    </p:spTree>
    <p:extLst>
      <p:ext uri="{BB962C8B-B14F-4D97-AF65-F5344CB8AC3E}">
        <p14:creationId xmlns:p14="http://schemas.microsoft.com/office/powerpoint/2010/main" val="24222546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3"/>
        <p:cNvGrpSpPr/>
        <p:nvPr/>
      </p:nvGrpSpPr>
      <p:grpSpPr>
        <a:xfrm>
          <a:off x="0" y="0"/>
          <a:ext cx="0" cy="0"/>
          <a:chOff x="0" y="0"/>
          <a:chExt cx="0" cy="0"/>
        </a:xfrm>
      </p:grpSpPr>
      <p:sp>
        <p:nvSpPr>
          <p:cNvPr id="9" name="Google Shape;542;p35">
            <a:extLst>
              <a:ext uri="{FF2B5EF4-FFF2-40B4-BE49-F238E27FC236}">
                <a16:creationId xmlns:a16="http://schemas.microsoft.com/office/drawing/2014/main" id="{E6FF1FCD-8212-443A-FDAA-1244AB5BECCC}"/>
              </a:ext>
            </a:extLst>
          </p:cNvPr>
          <p:cNvSpPr/>
          <p:nvPr userDrawn="1"/>
        </p:nvSpPr>
        <p:spPr>
          <a:xfrm>
            <a:off x="208156" y="6172200"/>
            <a:ext cx="6192644" cy="440635"/>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42;p35">
            <a:extLst>
              <a:ext uri="{FF2B5EF4-FFF2-40B4-BE49-F238E27FC236}">
                <a16:creationId xmlns:a16="http://schemas.microsoft.com/office/drawing/2014/main" id="{8ED64E55-BE6F-6FF3-FC5D-9008BE3D4B13}"/>
              </a:ext>
            </a:extLst>
          </p:cNvPr>
          <p:cNvSpPr/>
          <p:nvPr userDrawn="1"/>
        </p:nvSpPr>
        <p:spPr>
          <a:xfrm>
            <a:off x="-59325" y="0"/>
            <a:ext cx="4032600" cy="68580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7;p16">
            <a:extLst>
              <a:ext uri="{FF2B5EF4-FFF2-40B4-BE49-F238E27FC236}">
                <a16:creationId xmlns:a16="http://schemas.microsoft.com/office/drawing/2014/main" id="{C7C51AFD-A1D1-8C80-F293-E43A5DE06446}"/>
              </a:ext>
            </a:extLst>
          </p:cNvPr>
          <p:cNvSpPr txBox="1">
            <a:spLocks/>
          </p:cNvSpPr>
          <p:nvPr userDrawn="1"/>
        </p:nvSpPr>
        <p:spPr>
          <a:xfrm>
            <a:off x="4161268" y="6191037"/>
            <a:ext cx="7019700" cy="524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algn="l">
              <a:buSzPts val="1400"/>
            </a:pPr>
            <a:fld id="{B546B44F-B115-E248-949F-4CEE37E3D142}" type="slidenum">
              <a:rPr lang="en-US" sz="700" b="1" i="0" spc="100" smtClean="0">
                <a:solidFill>
                  <a:schemeClr val="tx1"/>
                </a:solidFill>
                <a:latin typeface="Arial" panose="020B0604020202020204" pitchFamily="34" charset="0"/>
                <a:cs typeface="Arial" panose="020B0604020202020204" pitchFamily="34" charset="0"/>
              </a:rPr>
              <a:t>‹#›</a:t>
            </a:fld>
            <a:r>
              <a:rPr lang="en-US" sz="700" spc="100" dirty="0">
                <a:solidFill>
                  <a:schemeClr val="tx1"/>
                </a:solidFill>
                <a:latin typeface="Arial" panose="020B0604020202020204" pitchFamily="34" charset="0"/>
                <a:cs typeface="Arial" panose="020B0604020202020204" pitchFamily="34" charset="0"/>
              </a:rPr>
              <a:t> - </a:t>
            </a:r>
            <a:r>
              <a:rPr lang="en-US" sz="700" spc="50" baseline="0" dirty="0">
                <a:solidFill>
                  <a:schemeClr val="tx1"/>
                </a:solidFill>
                <a:latin typeface="Arial" panose="020B0604020202020204" pitchFamily="34" charset="0"/>
                <a:cs typeface="Arial" panose="020B0604020202020204" pitchFamily="34" charset="0"/>
              </a:rPr>
              <a:t>CONFIDENTIAL - PROPERTY OF BOWTIE MEDICAL - DO NOT DISTRIBUTE</a:t>
            </a:r>
          </a:p>
        </p:txBody>
      </p:sp>
    </p:spTree>
    <p:extLst>
      <p:ext uri="{BB962C8B-B14F-4D97-AF65-F5344CB8AC3E}">
        <p14:creationId xmlns:p14="http://schemas.microsoft.com/office/powerpoint/2010/main" val="1619844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20"/>
        <p:cNvGrpSpPr/>
        <p:nvPr/>
      </p:nvGrpSpPr>
      <p:grpSpPr>
        <a:xfrm>
          <a:off x="0" y="0"/>
          <a:ext cx="0" cy="0"/>
          <a:chOff x="0" y="0"/>
          <a:chExt cx="0" cy="0"/>
        </a:xfrm>
      </p:grpSpPr>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73;p16">
            <a:extLst>
              <a:ext uri="{FF2B5EF4-FFF2-40B4-BE49-F238E27FC236}">
                <a16:creationId xmlns:a16="http://schemas.microsoft.com/office/drawing/2014/main" id="{F5C1D372-B4C1-41C7-CD7A-972E705195D8}"/>
              </a:ext>
            </a:extLst>
          </p:cNvPr>
          <p:cNvSpPr/>
          <p:nvPr userDrawn="1"/>
        </p:nvSpPr>
        <p:spPr>
          <a:xfrm>
            <a:off x="0" y="0"/>
            <a:ext cx="12192025" cy="6858000"/>
          </a:xfrm>
          <a:prstGeom prst="rect">
            <a:avLst/>
          </a:prstGeom>
          <a:solidFill>
            <a:schemeClr val="bg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8F248C69-584D-C73A-3F81-030EAACB6938}"/>
              </a:ext>
            </a:extLst>
          </p:cNvPr>
          <p:cNvPicPr>
            <a:picLocks noChangeAspect="1"/>
          </p:cNvPicPr>
          <p:nvPr userDrawn="1"/>
        </p:nvPicPr>
        <p:blipFill>
          <a:blip r:embed="rId2"/>
          <a:srcRect/>
          <a:stretch/>
        </p:blipFill>
        <p:spPr>
          <a:xfrm>
            <a:off x="10599948" y="380219"/>
            <a:ext cx="1154783" cy="505217"/>
          </a:xfrm>
          <a:prstGeom prst="rect">
            <a:avLst/>
          </a:prstGeom>
        </p:spPr>
      </p:pic>
      <p:sp>
        <p:nvSpPr>
          <p:cNvPr id="4" name="Google Shape;77;p16">
            <a:extLst>
              <a:ext uri="{FF2B5EF4-FFF2-40B4-BE49-F238E27FC236}">
                <a16:creationId xmlns:a16="http://schemas.microsoft.com/office/drawing/2014/main" id="{715A7FC9-E67B-82F1-A9C5-207C446D467B}"/>
              </a:ext>
            </a:extLst>
          </p:cNvPr>
          <p:cNvSpPr txBox="1">
            <a:spLocks/>
          </p:cNvSpPr>
          <p:nvPr userDrawn="1"/>
        </p:nvSpPr>
        <p:spPr>
          <a:xfrm>
            <a:off x="275068" y="6191037"/>
            <a:ext cx="7019700" cy="524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algn="l">
              <a:buSzPts val="1400"/>
            </a:pPr>
            <a:fld id="{B546B44F-B115-E248-949F-4CEE37E3D142}" type="slidenum">
              <a:rPr lang="en-US" sz="700" b="1" i="0" spc="100" smtClean="0">
                <a:solidFill>
                  <a:schemeClr val="bg1"/>
                </a:solidFill>
                <a:latin typeface="Arial" panose="020B0604020202020204" pitchFamily="34" charset="0"/>
                <a:cs typeface="Arial" panose="020B0604020202020204" pitchFamily="34" charset="0"/>
              </a:rPr>
              <a:t>‹#›</a:t>
            </a:fld>
            <a:r>
              <a:rPr lang="en-US" sz="700" spc="100" dirty="0">
                <a:solidFill>
                  <a:schemeClr val="bg1"/>
                </a:solidFill>
                <a:latin typeface="Arial" panose="020B0604020202020204" pitchFamily="34" charset="0"/>
                <a:cs typeface="Arial" panose="020B0604020202020204" pitchFamily="34" charset="0"/>
              </a:rPr>
              <a:t> - </a:t>
            </a:r>
            <a:r>
              <a:rPr lang="en-US" sz="700" spc="50" baseline="0" dirty="0">
                <a:solidFill>
                  <a:schemeClr val="bg1"/>
                </a:solidFill>
                <a:latin typeface="Arial" panose="020B0604020202020204" pitchFamily="34" charset="0"/>
                <a:cs typeface="Arial" panose="020B0604020202020204" pitchFamily="34" charset="0"/>
              </a:rPr>
              <a:t>CONFIDENTIAL - PROPERTY OF BOWTIE MEDICAL - DO NOT DISTRIBUTE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20"/>
        <p:cNvGrpSpPr/>
        <p:nvPr/>
      </p:nvGrpSpPr>
      <p:grpSpPr>
        <a:xfrm>
          <a:off x="0" y="0"/>
          <a:ext cx="0" cy="0"/>
          <a:chOff x="0" y="0"/>
          <a:chExt cx="0" cy="0"/>
        </a:xfrm>
      </p:grpSpPr>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73;p16">
            <a:extLst>
              <a:ext uri="{FF2B5EF4-FFF2-40B4-BE49-F238E27FC236}">
                <a16:creationId xmlns:a16="http://schemas.microsoft.com/office/drawing/2014/main" id="{F5C1D372-B4C1-41C7-CD7A-972E705195D8}"/>
              </a:ext>
            </a:extLst>
          </p:cNvPr>
          <p:cNvSpPr/>
          <p:nvPr userDrawn="1"/>
        </p:nvSpPr>
        <p:spPr>
          <a:xfrm>
            <a:off x="0" y="0"/>
            <a:ext cx="12192025" cy="6858000"/>
          </a:xfrm>
          <a:prstGeom prst="rect">
            <a:avLst/>
          </a:prstGeom>
          <a:solidFill>
            <a:schemeClr val="accent3"/>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8F248C69-584D-C73A-3F81-030EAACB6938}"/>
              </a:ext>
            </a:extLst>
          </p:cNvPr>
          <p:cNvPicPr>
            <a:picLocks noChangeAspect="1"/>
          </p:cNvPicPr>
          <p:nvPr userDrawn="1"/>
        </p:nvPicPr>
        <p:blipFill>
          <a:blip r:embed="rId2"/>
          <a:srcRect/>
          <a:stretch/>
        </p:blipFill>
        <p:spPr>
          <a:xfrm>
            <a:off x="10599949" y="380219"/>
            <a:ext cx="1154781" cy="505217"/>
          </a:xfrm>
          <a:prstGeom prst="rect">
            <a:avLst/>
          </a:prstGeom>
        </p:spPr>
      </p:pic>
      <p:sp>
        <p:nvSpPr>
          <p:cNvPr id="4" name="Google Shape;77;p16">
            <a:extLst>
              <a:ext uri="{FF2B5EF4-FFF2-40B4-BE49-F238E27FC236}">
                <a16:creationId xmlns:a16="http://schemas.microsoft.com/office/drawing/2014/main" id="{715A7FC9-E67B-82F1-A9C5-207C446D467B}"/>
              </a:ext>
            </a:extLst>
          </p:cNvPr>
          <p:cNvSpPr txBox="1">
            <a:spLocks/>
          </p:cNvSpPr>
          <p:nvPr userDrawn="1"/>
        </p:nvSpPr>
        <p:spPr>
          <a:xfrm>
            <a:off x="275068" y="6191037"/>
            <a:ext cx="7019700" cy="524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algn="l">
              <a:buSzPts val="1400"/>
            </a:pPr>
            <a:fld id="{B546B44F-B115-E248-949F-4CEE37E3D142}" type="slidenum">
              <a:rPr lang="en-US" sz="700" b="1" i="0" spc="100" smtClean="0">
                <a:solidFill>
                  <a:schemeClr val="accent2"/>
                </a:solidFill>
                <a:latin typeface="Arial" panose="020B0604020202020204" pitchFamily="34" charset="0"/>
                <a:cs typeface="Arial" panose="020B0604020202020204" pitchFamily="34" charset="0"/>
              </a:rPr>
              <a:t>‹#›</a:t>
            </a:fld>
            <a:r>
              <a:rPr lang="en-US" sz="700" spc="100" dirty="0">
                <a:solidFill>
                  <a:schemeClr val="accent2"/>
                </a:solidFill>
                <a:latin typeface="Arial" panose="020B0604020202020204" pitchFamily="34" charset="0"/>
                <a:cs typeface="Arial" panose="020B0604020202020204" pitchFamily="34" charset="0"/>
              </a:rPr>
              <a:t> - </a:t>
            </a:r>
            <a:r>
              <a:rPr lang="en-US" sz="700" spc="50" baseline="0" dirty="0">
                <a:solidFill>
                  <a:schemeClr val="accent2"/>
                </a:solidFill>
                <a:latin typeface="Arial" panose="020B0604020202020204" pitchFamily="34" charset="0"/>
                <a:cs typeface="Arial" panose="020B0604020202020204" pitchFamily="34" charset="0"/>
              </a:rPr>
              <a:t>CONFIDENTIAL - PROPERTY OF BOWTIE MEDICAL - DO NOT DISTRIBUTE</a:t>
            </a:r>
          </a:p>
        </p:txBody>
      </p:sp>
    </p:spTree>
    <p:extLst>
      <p:ext uri="{BB962C8B-B14F-4D97-AF65-F5344CB8AC3E}">
        <p14:creationId xmlns:p14="http://schemas.microsoft.com/office/powerpoint/2010/main" val="358965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20"/>
        <p:cNvGrpSpPr/>
        <p:nvPr/>
      </p:nvGrpSpPr>
      <p:grpSpPr>
        <a:xfrm>
          <a:off x="0" y="0"/>
          <a:ext cx="0" cy="0"/>
          <a:chOff x="0" y="0"/>
          <a:chExt cx="0" cy="0"/>
        </a:xfrm>
      </p:grpSpPr>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73;p16">
            <a:extLst>
              <a:ext uri="{FF2B5EF4-FFF2-40B4-BE49-F238E27FC236}">
                <a16:creationId xmlns:a16="http://schemas.microsoft.com/office/drawing/2014/main" id="{F5C1D372-B4C1-41C7-CD7A-972E705195D8}"/>
              </a:ext>
            </a:extLst>
          </p:cNvPr>
          <p:cNvSpPr/>
          <p:nvPr userDrawn="1"/>
        </p:nvSpPr>
        <p:spPr>
          <a:xfrm>
            <a:off x="0" y="0"/>
            <a:ext cx="12192025" cy="6858000"/>
          </a:xfrm>
          <a:prstGeom prst="rect">
            <a:avLst/>
          </a:prstGeom>
          <a:solidFill>
            <a:schemeClr val="tx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8F248C69-584D-C73A-3F81-030EAACB6938}"/>
              </a:ext>
            </a:extLst>
          </p:cNvPr>
          <p:cNvPicPr>
            <a:picLocks noChangeAspect="1"/>
          </p:cNvPicPr>
          <p:nvPr userDrawn="1"/>
        </p:nvPicPr>
        <p:blipFill>
          <a:blip r:embed="rId2"/>
          <a:srcRect/>
          <a:stretch/>
        </p:blipFill>
        <p:spPr>
          <a:xfrm>
            <a:off x="10599948" y="380219"/>
            <a:ext cx="1154783" cy="505217"/>
          </a:xfrm>
          <a:prstGeom prst="rect">
            <a:avLst/>
          </a:prstGeom>
        </p:spPr>
      </p:pic>
      <p:sp>
        <p:nvSpPr>
          <p:cNvPr id="6" name="Google Shape;77;p16">
            <a:extLst>
              <a:ext uri="{FF2B5EF4-FFF2-40B4-BE49-F238E27FC236}">
                <a16:creationId xmlns:a16="http://schemas.microsoft.com/office/drawing/2014/main" id="{6C00CFA5-3835-DC5F-A82E-A96EBC0449F5}"/>
              </a:ext>
            </a:extLst>
          </p:cNvPr>
          <p:cNvSpPr txBox="1">
            <a:spLocks/>
          </p:cNvSpPr>
          <p:nvPr userDrawn="1"/>
        </p:nvSpPr>
        <p:spPr>
          <a:xfrm>
            <a:off x="275068" y="6191037"/>
            <a:ext cx="7019700" cy="524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algn="l">
              <a:buSzPts val="1400"/>
            </a:pPr>
            <a:fld id="{B546B44F-B115-E248-949F-4CEE37E3D142}" type="slidenum">
              <a:rPr lang="en-US" sz="700" b="1" i="0" spc="100" smtClean="0">
                <a:solidFill>
                  <a:schemeClr val="bg1"/>
                </a:solidFill>
                <a:latin typeface="Arial" panose="020B0604020202020204" pitchFamily="34" charset="0"/>
                <a:cs typeface="Arial" panose="020B0604020202020204" pitchFamily="34" charset="0"/>
              </a:rPr>
              <a:t>‹#›</a:t>
            </a:fld>
            <a:r>
              <a:rPr lang="en-US" sz="700" spc="100" dirty="0">
                <a:solidFill>
                  <a:schemeClr val="bg1"/>
                </a:solidFill>
                <a:latin typeface="Arial" panose="020B0604020202020204" pitchFamily="34" charset="0"/>
                <a:cs typeface="Arial" panose="020B0604020202020204" pitchFamily="34" charset="0"/>
              </a:rPr>
              <a:t> - </a:t>
            </a:r>
            <a:r>
              <a:rPr lang="en-US" sz="700" spc="50" baseline="0" dirty="0">
                <a:solidFill>
                  <a:schemeClr val="bg1"/>
                </a:solidFill>
                <a:latin typeface="Arial" panose="020B0604020202020204" pitchFamily="34" charset="0"/>
                <a:cs typeface="Arial" panose="020B0604020202020204" pitchFamily="34" charset="0"/>
              </a:rPr>
              <a:t>CONFIDENTIAL - PROPERTY OF BOWTIE MEDICAL - DO NOT DISTRIBUTE</a:t>
            </a:r>
          </a:p>
        </p:txBody>
      </p:sp>
    </p:spTree>
    <p:extLst>
      <p:ext uri="{BB962C8B-B14F-4D97-AF65-F5344CB8AC3E}">
        <p14:creationId xmlns:p14="http://schemas.microsoft.com/office/powerpoint/2010/main" val="2907510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 name="Google Shape;26;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25629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5" name="Google Shape;3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8" name="Google Shape;38;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7" name="Google Shape;47;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p1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1" name="Google Shape;51;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blipFill dpi="0" rotWithShape="1">
          <a:blip r:embed="rId2">
            <a:lum/>
          </a:blip>
          <a:srcRect/>
          <a:stretch>
            <a:fillRect/>
          </a:stretch>
        </a:blipFill>
        <a:effectLst/>
      </p:bgPr>
    </p:bg>
    <p:spTree>
      <p:nvGrpSpPr>
        <p:cNvPr id="1" name="Shape 35"/>
        <p:cNvGrpSpPr/>
        <p:nvPr/>
      </p:nvGrpSpPr>
      <p:grpSpPr>
        <a:xfrm>
          <a:off x="0" y="0"/>
          <a:ext cx="0" cy="0"/>
          <a:chOff x="0" y="0"/>
          <a:chExt cx="0" cy="0"/>
        </a:xfrm>
      </p:grpSpPr>
      <p:sp>
        <p:nvSpPr>
          <p:cNvPr id="36" name="Google Shape;36;p62"/>
          <p:cNvSpPr txBox="1">
            <a:spLocks noGrp="1"/>
          </p:cNvSpPr>
          <p:nvPr>
            <p:ph type="title"/>
          </p:nvPr>
        </p:nvSpPr>
        <p:spPr>
          <a:xfrm>
            <a:off x="806722" y="289290"/>
            <a:ext cx="10018713" cy="6402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sz="4400">
                <a:solidFill>
                  <a:srgbClr val="4C7FC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62"/>
          <p:cNvSpPr txBox="1">
            <a:spLocks noGrp="1"/>
          </p:cNvSpPr>
          <p:nvPr>
            <p:ph type="body" idx="1"/>
          </p:nvPr>
        </p:nvSpPr>
        <p:spPr>
          <a:xfrm>
            <a:off x="1366565" y="1210432"/>
            <a:ext cx="10018713" cy="4971883"/>
          </a:xfrm>
          <a:prstGeom prst="rect">
            <a:avLst/>
          </a:prstGeom>
          <a:noFill/>
          <a:ln>
            <a:noFill/>
          </a:ln>
        </p:spPr>
        <p:txBody>
          <a:bodyPr spcFirstLastPara="1" wrap="square" lIns="91425" tIns="45700" rIns="91425" bIns="45700" anchor="t" anchorCtr="0">
            <a:normAutofit/>
          </a:bodyPr>
          <a:lstStyle>
            <a:lvl1pPr marL="405765" lvl="0" indent="-342900" algn="just">
              <a:lnSpc>
                <a:spcPct val="100000"/>
              </a:lnSpc>
              <a:spcBef>
                <a:spcPts val="360"/>
              </a:spcBef>
              <a:spcAft>
                <a:spcPts val="0"/>
              </a:spcAft>
              <a:buSzPts val="2610"/>
              <a:buFont typeface="Arial" panose="020B0604020202020204" pitchFamily="34" charset="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dirty="0"/>
          </a:p>
        </p:txBody>
      </p:sp>
      <p:sp>
        <p:nvSpPr>
          <p:cNvPr id="39" name="Google Shape;39;p62"/>
          <p:cNvSpPr txBox="1">
            <a:spLocks noGrp="1"/>
          </p:cNvSpPr>
          <p:nvPr>
            <p:ph type="ftr" idx="11"/>
          </p:nvPr>
        </p:nvSpPr>
        <p:spPr>
          <a:xfrm>
            <a:off x="452164" y="6098120"/>
            <a:ext cx="708417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Confidential- Property of BowTie Medical- Do Not Distribute</a:t>
            </a:r>
            <a:endParaRPr dirty="0"/>
          </a:p>
        </p:txBody>
      </p:sp>
      <p:sp>
        <p:nvSpPr>
          <p:cNvPr id="40" name="Google Shape;40;p62"/>
          <p:cNvSpPr txBox="1">
            <a:spLocks noGrp="1"/>
          </p:cNvSpPr>
          <p:nvPr>
            <p:ph type="sldNum" idx="12"/>
          </p:nvPr>
        </p:nvSpPr>
        <p:spPr>
          <a:xfrm>
            <a:off x="10939980" y="6098119"/>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r>
              <a:rPr lang="en-US" dirty="0"/>
              <a:t>#</a:t>
            </a:r>
            <a:endParaRPr dirty="0"/>
          </a:p>
        </p:txBody>
      </p:sp>
    </p:spTree>
    <p:extLst>
      <p:ext uri="{BB962C8B-B14F-4D97-AF65-F5344CB8AC3E}">
        <p14:creationId xmlns:p14="http://schemas.microsoft.com/office/powerpoint/2010/main" val="1993643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9221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7387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3"/>
        <p:cNvGrpSpPr/>
        <p:nvPr/>
      </p:nvGrpSpPr>
      <p:grpSpPr>
        <a:xfrm>
          <a:off x="0" y="0"/>
          <a:ext cx="0" cy="0"/>
          <a:chOff x="0" y="0"/>
          <a:chExt cx="0" cy="0"/>
        </a:xfrm>
      </p:grpSpPr>
      <p:sp>
        <p:nvSpPr>
          <p:cNvPr id="3" name="Google Shape;318;p83">
            <a:extLst>
              <a:ext uri="{FF2B5EF4-FFF2-40B4-BE49-F238E27FC236}">
                <a16:creationId xmlns:a16="http://schemas.microsoft.com/office/drawing/2014/main" id="{B9286231-545C-95EF-5544-49ED71CE6121}"/>
              </a:ext>
            </a:extLst>
          </p:cNvPr>
          <p:cNvSpPr/>
          <p:nvPr userDrawn="1"/>
        </p:nvSpPr>
        <p:spPr>
          <a:xfrm>
            <a:off x="9063000" y="0"/>
            <a:ext cx="3129000" cy="6858000"/>
          </a:xfrm>
          <a:prstGeom prst="rect">
            <a:avLst/>
          </a:prstGeom>
          <a:solidFill>
            <a:srgbClr val="181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4841C3D9-087E-2BDA-30D9-8F4B1E638F05}"/>
              </a:ext>
            </a:extLst>
          </p:cNvPr>
          <p:cNvPicPr>
            <a:picLocks noChangeAspect="1"/>
          </p:cNvPicPr>
          <p:nvPr userDrawn="1"/>
        </p:nvPicPr>
        <p:blipFill>
          <a:blip r:embed="rId2"/>
          <a:srcRect/>
          <a:stretch/>
        </p:blipFill>
        <p:spPr>
          <a:xfrm>
            <a:off x="10599948" y="380219"/>
            <a:ext cx="1154783" cy="505217"/>
          </a:xfrm>
          <a:prstGeom prst="rect">
            <a:avLst/>
          </a:prstGeom>
        </p:spPr>
      </p:pic>
    </p:spTree>
    <p:extLst>
      <p:ext uri="{BB962C8B-B14F-4D97-AF65-F5344CB8AC3E}">
        <p14:creationId xmlns:p14="http://schemas.microsoft.com/office/powerpoint/2010/main" val="2026075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3"/>
        <p:cNvGrpSpPr/>
        <p:nvPr/>
      </p:nvGrpSpPr>
      <p:grpSpPr>
        <a:xfrm>
          <a:off x="0" y="0"/>
          <a:ext cx="0" cy="0"/>
          <a:chOff x="0" y="0"/>
          <a:chExt cx="0" cy="0"/>
        </a:xfrm>
      </p:grpSpPr>
      <p:sp>
        <p:nvSpPr>
          <p:cNvPr id="9" name="Google Shape;542;p35">
            <a:extLst>
              <a:ext uri="{FF2B5EF4-FFF2-40B4-BE49-F238E27FC236}">
                <a16:creationId xmlns:a16="http://schemas.microsoft.com/office/drawing/2014/main" id="{E6FF1FCD-8212-443A-FDAA-1244AB5BECCC}"/>
              </a:ext>
            </a:extLst>
          </p:cNvPr>
          <p:cNvSpPr/>
          <p:nvPr userDrawn="1"/>
        </p:nvSpPr>
        <p:spPr>
          <a:xfrm>
            <a:off x="208156" y="6172200"/>
            <a:ext cx="6192644" cy="440635"/>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42;p35">
            <a:extLst>
              <a:ext uri="{FF2B5EF4-FFF2-40B4-BE49-F238E27FC236}">
                <a16:creationId xmlns:a16="http://schemas.microsoft.com/office/drawing/2014/main" id="{8ED64E55-BE6F-6FF3-FC5D-9008BE3D4B13}"/>
              </a:ext>
            </a:extLst>
          </p:cNvPr>
          <p:cNvSpPr/>
          <p:nvPr userDrawn="1"/>
        </p:nvSpPr>
        <p:spPr>
          <a:xfrm>
            <a:off x="-59325" y="0"/>
            <a:ext cx="4032600" cy="68580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7;p16">
            <a:extLst>
              <a:ext uri="{FF2B5EF4-FFF2-40B4-BE49-F238E27FC236}">
                <a16:creationId xmlns:a16="http://schemas.microsoft.com/office/drawing/2014/main" id="{C7C51AFD-A1D1-8C80-F293-E43A5DE06446}"/>
              </a:ext>
            </a:extLst>
          </p:cNvPr>
          <p:cNvSpPr txBox="1">
            <a:spLocks/>
          </p:cNvSpPr>
          <p:nvPr userDrawn="1"/>
        </p:nvSpPr>
        <p:spPr>
          <a:xfrm>
            <a:off x="4161268" y="6191037"/>
            <a:ext cx="7019700" cy="524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algn="l">
              <a:buSzPts val="1400"/>
            </a:pPr>
            <a:fld id="{B546B44F-B115-E248-949F-4CEE37E3D142}" type="slidenum">
              <a:rPr lang="en-US" sz="700" b="1" i="0" spc="100" smtClean="0">
                <a:solidFill>
                  <a:schemeClr val="tx1"/>
                </a:solidFill>
                <a:latin typeface="Arial" panose="020B0604020202020204" pitchFamily="34" charset="0"/>
                <a:cs typeface="Arial" panose="020B0604020202020204" pitchFamily="34" charset="0"/>
              </a:rPr>
              <a:t>‹#›</a:t>
            </a:fld>
            <a:r>
              <a:rPr lang="en-US" sz="700" spc="100" dirty="0">
                <a:solidFill>
                  <a:schemeClr val="tx1"/>
                </a:solidFill>
                <a:latin typeface="Arial" panose="020B0604020202020204" pitchFamily="34" charset="0"/>
                <a:cs typeface="Arial" panose="020B0604020202020204" pitchFamily="34" charset="0"/>
              </a:rPr>
              <a:t> - </a:t>
            </a:r>
            <a:r>
              <a:rPr lang="en-US" sz="700" spc="50" baseline="0" dirty="0">
                <a:solidFill>
                  <a:schemeClr val="tx1"/>
                </a:solidFill>
                <a:latin typeface="Arial" panose="020B0604020202020204" pitchFamily="34" charset="0"/>
                <a:cs typeface="Arial" panose="020B0604020202020204" pitchFamily="34" charset="0"/>
              </a:rPr>
              <a:t>CONFIDENTIAL - PROPERTY OF BOWTIE MEDICAL - DO NOT DISTRIBUTE</a:t>
            </a:r>
          </a:p>
        </p:txBody>
      </p:sp>
    </p:spTree>
    <p:extLst>
      <p:ext uri="{BB962C8B-B14F-4D97-AF65-F5344CB8AC3E}">
        <p14:creationId xmlns:p14="http://schemas.microsoft.com/office/powerpoint/2010/main" val="4066755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0"/>
        <p:cNvGrpSpPr/>
        <p:nvPr/>
      </p:nvGrpSpPr>
      <p:grpSpPr>
        <a:xfrm>
          <a:off x="0" y="0"/>
          <a:ext cx="0" cy="0"/>
          <a:chOff x="0" y="0"/>
          <a:chExt cx="0" cy="0"/>
        </a:xfrm>
      </p:grpSpPr>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73;p16">
            <a:extLst>
              <a:ext uri="{FF2B5EF4-FFF2-40B4-BE49-F238E27FC236}">
                <a16:creationId xmlns:a16="http://schemas.microsoft.com/office/drawing/2014/main" id="{F5C1D372-B4C1-41C7-CD7A-972E705195D8}"/>
              </a:ext>
            </a:extLst>
          </p:cNvPr>
          <p:cNvSpPr/>
          <p:nvPr userDrawn="1"/>
        </p:nvSpPr>
        <p:spPr>
          <a:xfrm>
            <a:off x="0" y="0"/>
            <a:ext cx="12192025" cy="6858000"/>
          </a:xfrm>
          <a:prstGeom prst="rect">
            <a:avLst/>
          </a:prstGeom>
          <a:solidFill>
            <a:schemeClr val="bg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8F248C69-584D-C73A-3F81-030EAACB6938}"/>
              </a:ext>
            </a:extLst>
          </p:cNvPr>
          <p:cNvPicPr>
            <a:picLocks noChangeAspect="1"/>
          </p:cNvPicPr>
          <p:nvPr userDrawn="1"/>
        </p:nvPicPr>
        <p:blipFill>
          <a:blip r:embed="rId2"/>
          <a:srcRect/>
          <a:stretch/>
        </p:blipFill>
        <p:spPr>
          <a:xfrm>
            <a:off x="10599948" y="380219"/>
            <a:ext cx="1154783" cy="505217"/>
          </a:xfrm>
          <a:prstGeom prst="rect">
            <a:avLst/>
          </a:prstGeom>
        </p:spPr>
      </p:pic>
      <p:sp>
        <p:nvSpPr>
          <p:cNvPr id="4" name="Google Shape;77;p16">
            <a:extLst>
              <a:ext uri="{FF2B5EF4-FFF2-40B4-BE49-F238E27FC236}">
                <a16:creationId xmlns:a16="http://schemas.microsoft.com/office/drawing/2014/main" id="{715A7FC9-E67B-82F1-A9C5-207C446D467B}"/>
              </a:ext>
            </a:extLst>
          </p:cNvPr>
          <p:cNvSpPr txBox="1">
            <a:spLocks/>
          </p:cNvSpPr>
          <p:nvPr userDrawn="1"/>
        </p:nvSpPr>
        <p:spPr>
          <a:xfrm>
            <a:off x="275068" y="6191037"/>
            <a:ext cx="7019700" cy="524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algn="l">
              <a:buSzPts val="1400"/>
            </a:pPr>
            <a:fld id="{B546B44F-B115-E248-949F-4CEE37E3D142}" type="slidenum">
              <a:rPr lang="en-US" sz="700" b="1" i="0" spc="100" smtClean="0">
                <a:solidFill>
                  <a:schemeClr val="bg1"/>
                </a:solidFill>
                <a:latin typeface="Arial" panose="020B0604020202020204" pitchFamily="34" charset="0"/>
                <a:cs typeface="Arial" panose="020B0604020202020204" pitchFamily="34" charset="0"/>
              </a:rPr>
              <a:t>‹#›</a:t>
            </a:fld>
            <a:r>
              <a:rPr lang="en-US" sz="700" spc="100" dirty="0">
                <a:solidFill>
                  <a:schemeClr val="bg1"/>
                </a:solidFill>
                <a:latin typeface="Arial" panose="020B0604020202020204" pitchFamily="34" charset="0"/>
                <a:cs typeface="Arial" panose="020B0604020202020204" pitchFamily="34" charset="0"/>
              </a:rPr>
              <a:t> - </a:t>
            </a:r>
            <a:r>
              <a:rPr lang="en-US" sz="700" spc="50" baseline="0" dirty="0">
                <a:solidFill>
                  <a:schemeClr val="bg1"/>
                </a:solidFill>
                <a:latin typeface="Arial" panose="020B0604020202020204" pitchFamily="34" charset="0"/>
                <a:cs typeface="Arial" panose="020B0604020202020204" pitchFamily="34" charset="0"/>
              </a:rPr>
              <a:t>CONFIDENTIAL - PROPERTY OF BOWTIE MEDICAL - DO NOT DISTRIBUTE</a:t>
            </a:r>
          </a:p>
        </p:txBody>
      </p:sp>
    </p:spTree>
    <p:extLst>
      <p:ext uri="{BB962C8B-B14F-4D97-AF65-F5344CB8AC3E}">
        <p14:creationId xmlns:p14="http://schemas.microsoft.com/office/powerpoint/2010/main" val="369256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880D-6682-830F-56D8-4BA0F7F92D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32A60B-ADBF-37DC-5C1B-4C94B13DDA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7E6698-ED24-A776-257F-7EFFA997B8FA}"/>
              </a:ext>
            </a:extLst>
          </p:cNvPr>
          <p:cNvSpPr>
            <a:spLocks noGrp="1"/>
          </p:cNvSpPr>
          <p:nvPr>
            <p:ph type="dt" sz="half" idx="10"/>
          </p:nvPr>
        </p:nvSpPr>
        <p:spPr/>
        <p:txBody>
          <a:bodyPr/>
          <a:lstStyle/>
          <a:p>
            <a:fld id="{9D975868-78E9-4902-B85E-D3D1CDA9109A}" type="datetimeFigureOut">
              <a:rPr lang="en-US" smtClean="0"/>
              <a:t>7/11/2023</a:t>
            </a:fld>
            <a:endParaRPr lang="en-US"/>
          </a:p>
        </p:txBody>
      </p:sp>
      <p:sp>
        <p:nvSpPr>
          <p:cNvPr id="5" name="Footer Placeholder 4">
            <a:extLst>
              <a:ext uri="{FF2B5EF4-FFF2-40B4-BE49-F238E27FC236}">
                <a16:creationId xmlns:a16="http://schemas.microsoft.com/office/drawing/2014/main" id="{B1D3BDBD-8E80-F479-6695-7FD95EA15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EB833-BFAA-9B09-1EB7-DD9265EB93CB}"/>
              </a:ext>
            </a:extLst>
          </p:cNvPr>
          <p:cNvSpPr>
            <a:spLocks noGrp="1"/>
          </p:cNvSpPr>
          <p:nvPr>
            <p:ph type="sldNum" sz="quarter" idx="12"/>
          </p:nvPr>
        </p:nvSpPr>
        <p:spPr/>
        <p:txBody>
          <a:bodyPr/>
          <a:lstStyle/>
          <a:p>
            <a:fld id="{14CE8856-4BDA-46B3-A01A-AE163280A504}" type="slidenum">
              <a:rPr lang="en-US" smtClean="0"/>
              <a:t>‹#›</a:t>
            </a:fld>
            <a:endParaRPr lang="en-US"/>
          </a:p>
        </p:txBody>
      </p:sp>
    </p:spTree>
    <p:extLst>
      <p:ext uri="{BB962C8B-B14F-4D97-AF65-F5344CB8AC3E}">
        <p14:creationId xmlns:p14="http://schemas.microsoft.com/office/powerpoint/2010/main" val="1977065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20"/>
        <p:cNvGrpSpPr/>
        <p:nvPr/>
      </p:nvGrpSpPr>
      <p:grpSpPr>
        <a:xfrm>
          <a:off x="0" y="0"/>
          <a:ext cx="0" cy="0"/>
          <a:chOff x="0" y="0"/>
          <a:chExt cx="0" cy="0"/>
        </a:xfrm>
      </p:grpSpPr>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73;p16">
            <a:extLst>
              <a:ext uri="{FF2B5EF4-FFF2-40B4-BE49-F238E27FC236}">
                <a16:creationId xmlns:a16="http://schemas.microsoft.com/office/drawing/2014/main" id="{F5C1D372-B4C1-41C7-CD7A-972E705195D8}"/>
              </a:ext>
            </a:extLst>
          </p:cNvPr>
          <p:cNvSpPr/>
          <p:nvPr userDrawn="1"/>
        </p:nvSpPr>
        <p:spPr>
          <a:xfrm>
            <a:off x="0" y="0"/>
            <a:ext cx="12192025" cy="6858000"/>
          </a:xfrm>
          <a:prstGeom prst="rect">
            <a:avLst/>
          </a:prstGeom>
          <a:solidFill>
            <a:schemeClr val="accent3"/>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8F248C69-584D-C73A-3F81-030EAACB6938}"/>
              </a:ext>
            </a:extLst>
          </p:cNvPr>
          <p:cNvPicPr>
            <a:picLocks noChangeAspect="1"/>
          </p:cNvPicPr>
          <p:nvPr userDrawn="1"/>
        </p:nvPicPr>
        <p:blipFill>
          <a:blip r:embed="rId2"/>
          <a:srcRect/>
          <a:stretch/>
        </p:blipFill>
        <p:spPr>
          <a:xfrm>
            <a:off x="10599949" y="380219"/>
            <a:ext cx="1154781" cy="505217"/>
          </a:xfrm>
          <a:prstGeom prst="rect">
            <a:avLst/>
          </a:prstGeom>
        </p:spPr>
      </p:pic>
      <p:sp>
        <p:nvSpPr>
          <p:cNvPr id="4" name="Google Shape;77;p16">
            <a:extLst>
              <a:ext uri="{FF2B5EF4-FFF2-40B4-BE49-F238E27FC236}">
                <a16:creationId xmlns:a16="http://schemas.microsoft.com/office/drawing/2014/main" id="{715A7FC9-E67B-82F1-A9C5-207C446D467B}"/>
              </a:ext>
            </a:extLst>
          </p:cNvPr>
          <p:cNvSpPr txBox="1">
            <a:spLocks/>
          </p:cNvSpPr>
          <p:nvPr userDrawn="1"/>
        </p:nvSpPr>
        <p:spPr>
          <a:xfrm>
            <a:off x="275068" y="6191037"/>
            <a:ext cx="7019700" cy="524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algn="l">
              <a:buSzPts val="1400"/>
            </a:pPr>
            <a:fld id="{B546B44F-B115-E248-949F-4CEE37E3D142}" type="slidenum">
              <a:rPr lang="en-US" sz="700" b="1" i="0" spc="100" smtClean="0">
                <a:solidFill>
                  <a:schemeClr val="accent2"/>
                </a:solidFill>
                <a:latin typeface="Arial" panose="020B0604020202020204" pitchFamily="34" charset="0"/>
                <a:cs typeface="Arial" panose="020B0604020202020204" pitchFamily="34" charset="0"/>
              </a:rPr>
              <a:t>‹#›</a:t>
            </a:fld>
            <a:r>
              <a:rPr lang="en-US" sz="700" spc="100" dirty="0">
                <a:solidFill>
                  <a:schemeClr val="accent2"/>
                </a:solidFill>
                <a:latin typeface="Arial" panose="020B0604020202020204" pitchFamily="34" charset="0"/>
                <a:cs typeface="Arial" panose="020B0604020202020204" pitchFamily="34" charset="0"/>
              </a:rPr>
              <a:t> - </a:t>
            </a:r>
            <a:r>
              <a:rPr lang="en-US" sz="700" spc="50" baseline="0" dirty="0">
                <a:solidFill>
                  <a:schemeClr val="accent2"/>
                </a:solidFill>
                <a:latin typeface="Arial" panose="020B0604020202020204" pitchFamily="34" charset="0"/>
                <a:cs typeface="Arial" panose="020B0604020202020204" pitchFamily="34" charset="0"/>
              </a:rPr>
              <a:t>CONFIDENTIAL - PROPERTY OF BOWTIE MEDICAL - DO NOT DISTRIBUTE</a:t>
            </a:r>
          </a:p>
        </p:txBody>
      </p:sp>
    </p:spTree>
    <p:extLst>
      <p:ext uri="{BB962C8B-B14F-4D97-AF65-F5344CB8AC3E}">
        <p14:creationId xmlns:p14="http://schemas.microsoft.com/office/powerpoint/2010/main" val="590771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20"/>
        <p:cNvGrpSpPr/>
        <p:nvPr/>
      </p:nvGrpSpPr>
      <p:grpSpPr>
        <a:xfrm>
          <a:off x="0" y="0"/>
          <a:ext cx="0" cy="0"/>
          <a:chOff x="0" y="0"/>
          <a:chExt cx="0" cy="0"/>
        </a:xfrm>
      </p:grpSpPr>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73;p16">
            <a:extLst>
              <a:ext uri="{FF2B5EF4-FFF2-40B4-BE49-F238E27FC236}">
                <a16:creationId xmlns:a16="http://schemas.microsoft.com/office/drawing/2014/main" id="{F5C1D372-B4C1-41C7-CD7A-972E705195D8}"/>
              </a:ext>
            </a:extLst>
          </p:cNvPr>
          <p:cNvSpPr/>
          <p:nvPr userDrawn="1"/>
        </p:nvSpPr>
        <p:spPr>
          <a:xfrm>
            <a:off x="0" y="0"/>
            <a:ext cx="12192025" cy="6858000"/>
          </a:xfrm>
          <a:prstGeom prst="rect">
            <a:avLst/>
          </a:prstGeom>
          <a:solidFill>
            <a:schemeClr val="tx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8F248C69-584D-C73A-3F81-030EAACB6938}"/>
              </a:ext>
            </a:extLst>
          </p:cNvPr>
          <p:cNvPicPr>
            <a:picLocks noChangeAspect="1"/>
          </p:cNvPicPr>
          <p:nvPr userDrawn="1"/>
        </p:nvPicPr>
        <p:blipFill>
          <a:blip r:embed="rId2"/>
          <a:srcRect/>
          <a:stretch/>
        </p:blipFill>
        <p:spPr>
          <a:xfrm>
            <a:off x="10599948" y="380219"/>
            <a:ext cx="1154783" cy="505217"/>
          </a:xfrm>
          <a:prstGeom prst="rect">
            <a:avLst/>
          </a:prstGeom>
        </p:spPr>
      </p:pic>
      <p:sp>
        <p:nvSpPr>
          <p:cNvPr id="6" name="Google Shape;77;p16">
            <a:extLst>
              <a:ext uri="{FF2B5EF4-FFF2-40B4-BE49-F238E27FC236}">
                <a16:creationId xmlns:a16="http://schemas.microsoft.com/office/drawing/2014/main" id="{6C00CFA5-3835-DC5F-A82E-A96EBC0449F5}"/>
              </a:ext>
            </a:extLst>
          </p:cNvPr>
          <p:cNvSpPr txBox="1">
            <a:spLocks/>
          </p:cNvSpPr>
          <p:nvPr userDrawn="1"/>
        </p:nvSpPr>
        <p:spPr>
          <a:xfrm>
            <a:off x="275068" y="6191037"/>
            <a:ext cx="7019700" cy="524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algn="l">
              <a:buSzPts val="1400"/>
            </a:pPr>
            <a:fld id="{B546B44F-B115-E248-949F-4CEE37E3D142}" type="slidenum">
              <a:rPr lang="en-US" sz="700" b="1" i="0" spc="100" smtClean="0">
                <a:solidFill>
                  <a:schemeClr val="bg1"/>
                </a:solidFill>
                <a:latin typeface="Arial" panose="020B0604020202020204" pitchFamily="34" charset="0"/>
                <a:cs typeface="Arial" panose="020B0604020202020204" pitchFamily="34" charset="0"/>
              </a:rPr>
              <a:t>‹#›</a:t>
            </a:fld>
            <a:r>
              <a:rPr lang="en-US" sz="700" spc="100" dirty="0">
                <a:solidFill>
                  <a:schemeClr val="bg1"/>
                </a:solidFill>
                <a:latin typeface="Arial" panose="020B0604020202020204" pitchFamily="34" charset="0"/>
                <a:cs typeface="Arial" panose="020B0604020202020204" pitchFamily="34" charset="0"/>
              </a:rPr>
              <a:t> - </a:t>
            </a:r>
            <a:r>
              <a:rPr lang="en-US" sz="700" spc="50" baseline="0" dirty="0">
                <a:solidFill>
                  <a:schemeClr val="bg1"/>
                </a:solidFill>
                <a:latin typeface="Arial" panose="020B0604020202020204" pitchFamily="34" charset="0"/>
                <a:cs typeface="Arial" panose="020B0604020202020204" pitchFamily="34" charset="0"/>
              </a:rPr>
              <a:t>CONFIDENTIAL - PROPERTY OF BOWTIE MEDICAL - DO NOT DISTRIBUTE</a:t>
            </a:r>
          </a:p>
        </p:txBody>
      </p:sp>
    </p:spTree>
    <p:extLst>
      <p:ext uri="{BB962C8B-B14F-4D97-AF65-F5344CB8AC3E}">
        <p14:creationId xmlns:p14="http://schemas.microsoft.com/office/powerpoint/2010/main" val="686947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 name="Google Shape;26;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2534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5" name="Google Shape;3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7875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8" name="Google Shape;38;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1010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2" name="Google Shape;42;p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 name="Google Shape;43;p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4" name="Google Shape;44;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905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7" name="Google Shape;47;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29740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p1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1" name="Google Shape;51;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0968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BF0DC5-C161-464C-9A84-20FA038A48AB}"/>
              </a:ext>
            </a:extLst>
          </p:cNvPr>
          <p:cNvSpPr/>
          <p:nvPr/>
        </p:nvSpPr>
        <p:spPr>
          <a:xfrm>
            <a:off x="0" y="4489451"/>
            <a:ext cx="12192000" cy="2371725"/>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 name="Picture 9">
            <a:extLst>
              <a:ext uri="{FF2B5EF4-FFF2-40B4-BE49-F238E27FC236}">
                <a16:creationId xmlns:a16="http://schemas.microsoft.com/office/drawing/2014/main" id="{A645BEC9-E8DD-4DF8-A9B7-792ADD0A99B2}"/>
              </a:ext>
            </a:extLst>
          </p:cNvPr>
          <p:cNvPicPr>
            <a:picLocks noChangeAspect="1"/>
          </p:cNvPicPr>
          <p:nvPr/>
        </p:nvPicPr>
        <p:blipFill>
          <a:blip r:embed="rId3">
            <a:extLst>
              <a:ext uri="{28A0092B-C50C-407E-A947-70E740481C1C}">
                <a14:useLocalDpi xmlns:a14="http://schemas.microsoft.com/office/drawing/2010/main" val="0"/>
              </a:ext>
            </a:extLst>
          </a:blip>
          <a:srcRect t="11873" b="14413"/>
          <a:stretch>
            <a:fillRect/>
          </a:stretch>
        </p:blipFill>
        <p:spPr bwMode="auto">
          <a:xfrm>
            <a:off x="0" y="-3175"/>
            <a:ext cx="121920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786E130-5B67-4F2C-B516-C2C6BDBEA809}"/>
              </a:ext>
            </a:extLst>
          </p:cNvPr>
          <p:cNvSpPr txBox="1"/>
          <p:nvPr/>
        </p:nvSpPr>
        <p:spPr>
          <a:xfrm>
            <a:off x="3117851" y="4562475"/>
            <a:ext cx="8659283" cy="36988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a:p>
        </p:txBody>
      </p:sp>
      <p:cxnSp>
        <p:nvCxnSpPr>
          <p:cNvPr id="6" name="Straight Connector 5">
            <a:extLst>
              <a:ext uri="{FF2B5EF4-FFF2-40B4-BE49-F238E27FC236}">
                <a16:creationId xmlns:a16="http://schemas.microsoft.com/office/drawing/2014/main" id="{9D40C147-347C-4157-8884-FAAFCD56EA82}"/>
              </a:ext>
            </a:extLst>
          </p:cNvPr>
          <p:cNvCxnSpPr/>
          <p:nvPr/>
        </p:nvCxnSpPr>
        <p:spPr>
          <a:xfrm>
            <a:off x="0" y="4567238"/>
            <a:ext cx="12192000"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itle 7"/>
          <p:cNvSpPr>
            <a:spLocks noGrp="1"/>
          </p:cNvSpPr>
          <p:nvPr>
            <p:ph type="ctrTitle"/>
          </p:nvPr>
        </p:nvSpPr>
        <p:spPr>
          <a:xfrm>
            <a:off x="1229810" y="4938800"/>
            <a:ext cx="9742999" cy="1615962"/>
          </a:xfrm>
          <a:prstGeom prst="rect">
            <a:avLst/>
          </a:prstGeom>
        </p:spPr>
        <p:txBody>
          <a:bodyPr>
            <a:normAutofit/>
          </a:bodyPr>
          <a:lstStyle>
            <a:lvl1pPr>
              <a:lnSpc>
                <a:spcPct val="100000"/>
              </a:lnSpc>
              <a:defRPr sz="4400" cap="none" baseline="0">
                <a:solidFill>
                  <a:srgbClr val="FFFFFF"/>
                </a:solidFill>
              </a:defRPr>
            </a:lvl1pPr>
          </a:lstStyle>
          <a:p>
            <a:r>
              <a:rPr lang="en-US"/>
              <a:t>Click to edit Master title style</a:t>
            </a:r>
          </a:p>
        </p:txBody>
      </p:sp>
    </p:spTree>
    <p:extLst>
      <p:ext uri="{BB962C8B-B14F-4D97-AF65-F5344CB8AC3E}">
        <p14:creationId xmlns:p14="http://schemas.microsoft.com/office/powerpoint/2010/main" val="1854917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609600" y="695084"/>
            <a:ext cx="10972800" cy="1143000"/>
          </a:xfrm>
          <a:prstGeom prst="rect">
            <a:avLst/>
          </a:prstGeom>
          <a:noFill/>
          <a:ln>
            <a:noFill/>
          </a:ln>
        </p:spPr>
        <p:txBody>
          <a:bodyPr/>
          <a:lstStyle/>
          <a:p>
            <a:pPr lvl="0"/>
            <a:r>
              <a:rPr lang="en-US" altLang="en-US"/>
              <a:t>Click to edit Master title style</a:t>
            </a:r>
          </a:p>
        </p:txBody>
      </p:sp>
      <p:sp>
        <p:nvSpPr>
          <p:cNvPr id="11" name="Text Placeholder 2"/>
          <p:cNvSpPr>
            <a:spLocks noGrp="1"/>
          </p:cNvSpPr>
          <p:nvPr>
            <p:ph idx="1"/>
          </p:nvPr>
        </p:nvSpPr>
        <p:spPr bwMode="auto">
          <a:xfrm>
            <a:off x="609600" y="2058734"/>
            <a:ext cx="10972800" cy="3916363"/>
          </a:xfrm>
          <a:prstGeom prst="rect">
            <a:avLst/>
          </a:prstGeom>
          <a:noFill/>
          <a:ln>
            <a:noFill/>
          </a:ln>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p:txBody>
      </p:sp>
    </p:spTree>
    <p:extLst>
      <p:ext uri="{BB962C8B-B14F-4D97-AF65-F5344CB8AC3E}">
        <p14:creationId xmlns:p14="http://schemas.microsoft.com/office/powerpoint/2010/main" val="3881916171"/>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620203" y="697736"/>
            <a:ext cx="10972800" cy="1143000"/>
          </a:xfrm>
        </p:spPr>
        <p:txBody>
          <a:bodyPr/>
          <a:lstStyle>
            <a:lvl1pPr>
              <a:defRPr sz="4400"/>
            </a:lvl1pPr>
          </a:lstStyle>
          <a:p>
            <a:r>
              <a:rPr lang="en-US"/>
              <a:t>Click to edit Master title style</a:t>
            </a:r>
          </a:p>
        </p:txBody>
      </p:sp>
      <p:sp>
        <p:nvSpPr>
          <p:cNvPr id="10" name="Content Placeholder 2"/>
          <p:cNvSpPr>
            <a:spLocks noGrp="1"/>
          </p:cNvSpPr>
          <p:nvPr>
            <p:ph sz="half" idx="1"/>
          </p:nvPr>
        </p:nvSpPr>
        <p:spPr>
          <a:xfrm>
            <a:off x="620203" y="2132480"/>
            <a:ext cx="5384800" cy="3992563"/>
          </a:xfrm>
        </p:spPr>
        <p:txBody>
          <a:bodyPr/>
          <a:lstStyle>
            <a:lvl1pPr>
              <a:lnSpc>
                <a:spcPts val="3000"/>
              </a:lnSpc>
              <a:spcBef>
                <a:spcPts val="0"/>
              </a:spcBef>
              <a:defRPr sz="2800"/>
            </a:lvl1pPr>
            <a:lvl2pPr>
              <a:lnSpc>
                <a:spcPts val="2600"/>
              </a:lnSpc>
              <a:spcBef>
                <a:spcPts val="300"/>
              </a:spcBef>
              <a:defRPr sz="2400"/>
            </a:lvl2pPr>
            <a:lvl3pPr>
              <a:lnSpc>
                <a:spcPts val="2200"/>
              </a:lnSpc>
              <a:spcBef>
                <a:spcPts val="300"/>
              </a:spcBef>
              <a:defRPr sz="2000"/>
            </a:lvl3pPr>
            <a:lvl4pPr>
              <a:lnSpc>
                <a:spcPts val="2000"/>
              </a:lnSpc>
              <a:spcBef>
                <a:spcPts val="300"/>
              </a:spcBef>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3"/>
          <p:cNvSpPr>
            <a:spLocks noGrp="1"/>
          </p:cNvSpPr>
          <p:nvPr>
            <p:ph sz="half" idx="2"/>
          </p:nvPr>
        </p:nvSpPr>
        <p:spPr>
          <a:xfrm>
            <a:off x="6208203" y="2132480"/>
            <a:ext cx="5384800" cy="3992563"/>
          </a:xfrm>
        </p:spPr>
        <p:txBody>
          <a:bodyPr/>
          <a:lstStyle>
            <a:lvl1pPr>
              <a:lnSpc>
                <a:spcPts val="3000"/>
              </a:lnSpc>
              <a:spcBef>
                <a:spcPts val="300"/>
              </a:spcBef>
              <a:defRPr sz="2800"/>
            </a:lvl1pPr>
            <a:lvl2pPr>
              <a:lnSpc>
                <a:spcPts val="2600"/>
              </a:lnSpc>
              <a:spcBef>
                <a:spcPts val="300"/>
              </a:spcBef>
              <a:defRPr sz="2400"/>
            </a:lvl2pPr>
            <a:lvl3pPr>
              <a:lnSpc>
                <a:spcPts val="2200"/>
              </a:lnSpc>
              <a:spcBef>
                <a:spcPts val="300"/>
              </a:spcBef>
              <a:defRPr sz="2000"/>
            </a:lvl3pPr>
            <a:lvl4pPr>
              <a:lnSpc>
                <a:spcPts val="2000"/>
              </a:lnSpc>
              <a:spcBef>
                <a:spcPts val="300"/>
              </a:spcBef>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0343768"/>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609600" y="696978"/>
            <a:ext cx="10972800" cy="1143000"/>
          </a:xfrm>
        </p:spPr>
        <p:txBody>
          <a:bodyPr/>
          <a:lstStyle>
            <a:lvl1pPr>
              <a:defRPr/>
            </a:lvl1pPr>
          </a:lstStyle>
          <a:p>
            <a:r>
              <a:rPr lang="en-US"/>
              <a:t>Click to edit Master title style</a:t>
            </a:r>
          </a:p>
        </p:txBody>
      </p:sp>
      <p:sp>
        <p:nvSpPr>
          <p:cNvPr id="12" name="Text Placeholder 2"/>
          <p:cNvSpPr>
            <a:spLocks noGrp="1"/>
          </p:cNvSpPr>
          <p:nvPr>
            <p:ph type="body" idx="1"/>
          </p:nvPr>
        </p:nvSpPr>
        <p:spPr>
          <a:xfrm>
            <a:off x="609600" y="2262662"/>
            <a:ext cx="5386917" cy="639762"/>
          </a:xfrm>
        </p:spPr>
        <p:txBody>
          <a:bodyPr anchor="b"/>
          <a:lstStyle>
            <a:lvl1pPr marL="0" indent="0">
              <a:lnSpc>
                <a:spcPts val="26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2"/>
          </p:nvPr>
        </p:nvSpPr>
        <p:spPr>
          <a:xfrm>
            <a:off x="609600" y="2978624"/>
            <a:ext cx="5386917" cy="3048001"/>
          </a:xfrm>
        </p:spPr>
        <p:txBody>
          <a:bodyPr/>
          <a:lstStyle>
            <a:lvl1pPr>
              <a:lnSpc>
                <a:spcPts val="2600"/>
              </a:lnSpc>
              <a:spcBef>
                <a:spcPts val="300"/>
              </a:spcBef>
              <a:defRPr sz="2400"/>
            </a:lvl1pPr>
            <a:lvl2pPr>
              <a:lnSpc>
                <a:spcPts val="2200"/>
              </a:lnSpc>
              <a:spcBef>
                <a:spcPts val="300"/>
              </a:spcBef>
              <a:defRPr sz="2000"/>
            </a:lvl2pPr>
            <a:lvl3pPr>
              <a:lnSpc>
                <a:spcPts val="2000"/>
              </a:lnSpc>
              <a:spcBef>
                <a:spcPts val="300"/>
              </a:spcBef>
              <a:defRPr sz="1800"/>
            </a:lvl3pPr>
            <a:lvl4pPr>
              <a:lnSpc>
                <a:spcPts val="1800"/>
              </a:lnSpc>
              <a:spcBef>
                <a:spcPts val="300"/>
              </a:spcBef>
              <a:defRPr sz="1600"/>
            </a:lvl4pPr>
            <a:lvl5pPr>
              <a:buNone/>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p:cNvSpPr>
            <a:spLocks noGrp="1"/>
          </p:cNvSpPr>
          <p:nvPr>
            <p:ph type="body" sz="quarter" idx="3"/>
          </p:nvPr>
        </p:nvSpPr>
        <p:spPr>
          <a:xfrm>
            <a:off x="6193368" y="2262662"/>
            <a:ext cx="5389033" cy="639762"/>
          </a:xfrm>
        </p:spPr>
        <p:txBody>
          <a:bodyPr anchor="b"/>
          <a:lstStyle>
            <a:lvl1pPr marL="0" indent="0">
              <a:lnSpc>
                <a:spcPts val="26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p:cNvSpPr>
            <a:spLocks noGrp="1"/>
          </p:cNvSpPr>
          <p:nvPr>
            <p:ph sz="quarter" idx="4"/>
          </p:nvPr>
        </p:nvSpPr>
        <p:spPr>
          <a:xfrm>
            <a:off x="6193368" y="2978624"/>
            <a:ext cx="5389033" cy="3048001"/>
          </a:xfrm>
        </p:spPr>
        <p:txBody>
          <a:bodyPr/>
          <a:lstStyle>
            <a:lvl1pPr>
              <a:lnSpc>
                <a:spcPts val="2600"/>
              </a:lnSpc>
              <a:spcBef>
                <a:spcPts val="300"/>
              </a:spcBef>
              <a:defRPr sz="2400"/>
            </a:lvl1pPr>
            <a:lvl2pPr>
              <a:lnSpc>
                <a:spcPts val="2200"/>
              </a:lnSpc>
              <a:spcBef>
                <a:spcPts val="300"/>
              </a:spcBef>
              <a:defRPr sz="2000"/>
            </a:lvl2pPr>
            <a:lvl3pPr>
              <a:lnSpc>
                <a:spcPts val="2000"/>
              </a:lnSpc>
              <a:spcBef>
                <a:spcPts val="300"/>
              </a:spcBef>
              <a:defRPr sz="1800"/>
            </a:lvl3pPr>
            <a:lvl4pPr>
              <a:lnSpc>
                <a:spcPts val="1800"/>
              </a:lnSpc>
              <a:spcBef>
                <a:spcPts val="300"/>
              </a:spcBef>
              <a:defRPr sz="1600"/>
            </a:lvl4pPr>
            <a:lvl5pPr>
              <a:buNone/>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36187047"/>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1200" y="3048003"/>
            <a:ext cx="10769600" cy="1146175"/>
          </a:xfrm>
        </p:spPr>
        <p:txBody>
          <a:bodyPr anchor="b"/>
          <a:lstStyle>
            <a:lvl1pPr>
              <a:defRPr>
                <a:solidFill>
                  <a:srgbClr val="F46A1F"/>
                </a:solidFill>
              </a:defRPr>
            </a:lvl1pPr>
          </a:lstStyle>
          <a:p>
            <a:r>
              <a:rPr lang="en-US"/>
              <a:t>Click to edit Master title style</a:t>
            </a:r>
          </a:p>
        </p:txBody>
      </p:sp>
      <p:sp>
        <p:nvSpPr>
          <p:cNvPr id="3" name="Subtitle 2"/>
          <p:cNvSpPr>
            <a:spLocks noGrp="1"/>
          </p:cNvSpPr>
          <p:nvPr>
            <p:ph type="subTitle" idx="1"/>
          </p:nvPr>
        </p:nvSpPr>
        <p:spPr>
          <a:xfrm>
            <a:off x="711200" y="4267200"/>
            <a:ext cx="10769600" cy="1295400"/>
          </a:xfrm>
        </p:spPr>
        <p:txBody>
          <a:bodyPr/>
          <a:lstStyle>
            <a:lvl1pPr marL="0" indent="0" algn="l">
              <a:buNone/>
              <a:defRPr>
                <a:solidFill>
                  <a:schemeClr val="bg2">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79565006"/>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F80-4677-421A-8B1C-9B5129BCAE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19B4DA-7411-4778-B38C-167CA26A3C04}"/>
              </a:ext>
            </a:extLst>
          </p:cNvPr>
          <p:cNvSpPr>
            <a:spLocks noGrp="1"/>
          </p:cNvSpPr>
          <p:nvPr>
            <p:ph type="dt" sz="half" idx="10"/>
          </p:nvPr>
        </p:nvSpPr>
        <p:spPr/>
        <p:txBody>
          <a:bodyPr/>
          <a:lstStyle/>
          <a:p>
            <a:fld id="{D6D1BE52-AA72-4FC8-8FA5-6B5F06C5772A}" type="datetimeFigureOut">
              <a:rPr lang="en-US" smtClean="0"/>
              <a:t>7/11/2023</a:t>
            </a:fld>
            <a:endParaRPr lang="en-US"/>
          </a:p>
        </p:txBody>
      </p:sp>
      <p:sp>
        <p:nvSpPr>
          <p:cNvPr id="4" name="Footer Placeholder 3">
            <a:extLst>
              <a:ext uri="{FF2B5EF4-FFF2-40B4-BE49-F238E27FC236}">
                <a16:creationId xmlns:a16="http://schemas.microsoft.com/office/drawing/2014/main" id="{AB123B48-A86B-4A2B-8CF0-641C872EB3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D98DA1-7806-4C3F-9FDC-15B7D4F4F8F5}"/>
              </a:ext>
            </a:extLst>
          </p:cNvPr>
          <p:cNvSpPr>
            <a:spLocks noGrp="1"/>
          </p:cNvSpPr>
          <p:nvPr>
            <p:ph type="sldNum" sz="quarter" idx="12"/>
          </p:nvPr>
        </p:nvSpPr>
        <p:spPr/>
        <p:txBody>
          <a:bodyPr/>
          <a:lstStyle/>
          <a:p>
            <a:fld id="{70DE536D-8EDF-4291-AC73-BD51F94D95EC}" type="slidenum">
              <a:rPr lang="en-US" smtClean="0"/>
              <a:t>‹#›</a:t>
            </a:fld>
            <a:endParaRPr lang="en-US"/>
          </a:p>
        </p:txBody>
      </p:sp>
    </p:spTree>
    <p:extLst>
      <p:ext uri="{BB962C8B-B14F-4D97-AF65-F5344CB8AC3E}">
        <p14:creationId xmlns:p14="http://schemas.microsoft.com/office/powerpoint/2010/main" val="815478573"/>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3.png"/><Relationship Id="rId5" Type="http://schemas.openxmlformats.org/officeDocument/2006/relationships/slideLayout" Target="../slideLayouts/slideLayout8.xml"/><Relationship Id="rId10" Type="http://schemas.openxmlformats.org/officeDocument/2006/relationships/theme" Target="../theme/theme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7/11/2023</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88453302"/>
      </p:ext>
    </p:extLst>
  </p:cSld>
  <p:clrMap bg1="lt1" tx1="dk1" bg2="lt2" tx2="dk2" accent1="accent1" accent2="accent2" accent3="accent3" accent4="accent4" accent5="accent5" accent6="accent6" hlink="hlink" folHlink="folHlink"/>
  <p:sldLayoutIdLst>
    <p:sldLayoutId id="2147483778" r:id="rId1"/>
    <p:sldLayoutId id="2147483777" r:id="rId2"/>
  </p:sldLayoutIdLst>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guide id="7" pos="528">
          <p15:clr>
            <a:srgbClr val="F26B43"/>
          </p15:clr>
        </p15:guide>
        <p15:guide id="8"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75E66-F74C-1EA7-064E-8B8E403A7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79210C-F5D1-5956-33C3-87F8512DC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C164E-9149-E798-4B81-12AFD9393B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75868-78E9-4902-B85E-D3D1CDA9109A}" type="datetimeFigureOut">
              <a:rPr lang="en-US" smtClean="0"/>
              <a:t>7/11/2023</a:t>
            </a:fld>
            <a:endParaRPr lang="en-US"/>
          </a:p>
        </p:txBody>
      </p:sp>
      <p:sp>
        <p:nvSpPr>
          <p:cNvPr id="5" name="Footer Placeholder 4">
            <a:extLst>
              <a:ext uri="{FF2B5EF4-FFF2-40B4-BE49-F238E27FC236}">
                <a16:creationId xmlns:a16="http://schemas.microsoft.com/office/drawing/2014/main" id="{54615D2B-1DFB-A0C3-5936-775FD74E3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FBD49D-024E-6858-2D3F-8A84AC4D0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E8856-4BDA-46B3-A01A-AE163280A504}" type="slidenum">
              <a:rPr lang="en-US" smtClean="0"/>
              <a:t>‹#›</a:t>
            </a:fld>
            <a:endParaRPr lang="en-US"/>
          </a:p>
        </p:txBody>
      </p:sp>
    </p:spTree>
    <p:extLst>
      <p:ext uri="{BB962C8B-B14F-4D97-AF65-F5344CB8AC3E}">
        <p14:creationId xmlns:p14="http://schemas.microsoft.com/office/powerpoint/2010/main" val="344932511"/>
      </p:ext>
    </p:extLst>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5A27B2-0214-4897-8771-D7B7C39A8A2C}"/>
              </a:ext>
            </a:extLst>
          </p:cNvPr>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27" name="Title Placeholder 1">
            <a:extLst>
              <a:ext uri="{FF2B5EF4-FFF2-40B4-BE49-F238E27FC236}">
                <a16:creationId xmlns:a16="http://schemas.microsoft.com/office/drawing/2014/main" id="{9A1B7DF4-B56C-403A-8CF1-F20ABB798ED2}"/>
              </a:ext>
            </a:extLst>
          </p:cNvPr>
          <p:cNvSpPr>
            <a:spLocks noGrp="1"/>
          </p:cNvSpPr>
          <p:nvPr>
            <p:ph type="title"/>
          </p:nvPr>
        </p:nvSpPr>
        <p:spPr bwMode="auto">
          <a:xfrm>
            <a:off x="609600" y="6921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F89A1E19-1D6D-4AA0-BDC0-78A09212FDB9}"/>
              </a:ext>
            </a:extLst>
          </p:cNvPr>
          <p:cNvSpPr>
            <a:spLocks noGrp="1"/>
          </p:cNvSpPr>
          <p:nvPr>
            <p:ph type="body" idx="1"/>
          </p:nvPr>
        </p:nvSpPr>
        <p:spPr bwMode="auto">
          <a:xfrm>
            <a:off x="609600" y="2063751"/>
            <a:ext cx="109728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pic>
        <p:nvPicPr>
          <p:cNvPr id="1029" name="Picture 4">
            <a:extLst>
              <a:ext uri="{FF2B5EF4-FFF2-40B4-BE49-F238E27FC236}">
                <a16:creationId xmlns:a16="http://schemas.microsoft.com/office/drawing/2014/main" id="{0DFF0648-A28A-47CB-97B8-B2833FF913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30733" y="6192839"/>
            <a:ext cx="2743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466433"/>
      </p:ext>
    </p:extLst>
  </p:cSld>
  <p:clrMap bg1="lt1" tx1="dk1" bg2="lt2" tx2="dk2" accent1="accent1" accent2="accent2" accent3="accent3" accent4="accent4" accent5="accent5" accent6="accent6" hlink="hlink" folHlink="folHlink"/>
  <p:sldLayoutIdLst>
    <p:sldLayoutId id="2147483779" r:id="rId1"/>
    <p:sldLayoutId id="2147483783" r:id="rId2"/>
    <p:sldLayoutId id="2147483782" r:id="rId3"/>
    <p:sldLayoutId id="2147483780" r:id="rId4"/>
    <p:sldLayoutId id="2147483781" r:id="rId5"/>
    <p:sldLayoutId id="2147483784" r:id="rId6"/>
    <p:sldLayoutId id="2147483668" r:id="rId7"/>
    <p:sldLayoutId id="2147483669" r:id="rId8"/>
    <p:sldLayoutId id="2147483670" r:id="rId9"/>
  </p:sldLayoutIdLst>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txStyles>
    <p:titleStyle>
      <a:lvl1pPr algn="l" rtl="0" eaLnBrk="1" fontAlgn="base" hangingPunct="1">
        <a:lnSpc>
          <a:spcPts val="4200"/>
        </a:lnSpc>
        <a:spcBef>
          <a:spcPct val="0"/>
        </a:spcBef>
        <a:spcAft>
          <a:spcPct val="0"/>
        </a:spcAft>
        <a:defRPr sz="4400" b="1" kern="1200">
          <a:solidFill>
            <a:srgbClr val="F46A1F"/>
          </a:solidFill>
          <a:latin typeface="Rockwell"/>
          <a:ea typeface="Rockwell" pitchFamily="18" charset="0"/>
          <a:cs typeface="Rockwell"/>
        </a:defRPr>
      </a:lvl1pPr>
      <a:lvl2pPr algn="l" rtl="0" eaLnBrk="1" fontAlgn="base" hangingPunct="1">
        <a:lnSpc>
          <a:spcPts val="4200"/>
        </a:lnSpc>
        <a:spcBef>
          <a:spcPct val="0"/>
        </a:spcBef>
        <a:spcAft>
          <a:spcPct val="0"/>
        </a:spcAft>
        <a:defRPr sz="4400" b="1">
          <a:solidFill>
            <a:srgbClr val="F46A1F"/>
          </a:solidFill>
          <a:latin typeface="Rockwell" pitchFamily="18" charset="0"/>
          <a:ea typeface="Rockwell" pitchFamily="18" charset="0"/>
          <a:cs typeface="Rockwell" pitchFamily="18" charset="0"/>
        </a:defRPr>
      </a:lvl2pPr>
      <a:lvl3pPr algn="l" rtl="0" eaLnBrk="1" fontAlgn="base" hangingPunct="1">
        <a:lnSpc>
          <a:spcPts val="4200"/>
        </a:lnSpc>
        <a:spcBef>
          <a:spcPct val="0"/>
        </a:spcBef>
        <a:spcAft>
          <a:spcPct val="0"/>
        </a:spcAft>
        <a:defRPr sz="4400" b="1">
          <a:solidFill>
            <a:srgbClr val="F46A1F"/>
          </a:solidFill>
          <a:latin typeface="Rockwell" pitchFamily="18" charset="0"/>
          <a:ea typeface="Rockwell" pitchFamily="18" charset="0"/>
          <a:cs typeface="Rockwell" pitchFamily="18" charset="0"/>
        </a:defRPr>
      </a:lvl3pPr>
      <a:lvl4pPr algn="l" rtl="0" eaLnBrk="1" fontAlgn="base" hangingPunct="1">
        <a:lnSpc>
          <a:spcPts val="4200"/>
        </a:lnSpc>
        <a:spcBef>
          <a:spcPct val="0"/>
        </a:spcBef>
        <a:spcAft>
          <a:spcPct val="0"/>
        </a:spcAft>
        <a:defRPr sz="4400" b="1">
          <a:solidFill>
            <a:srgbClr val="F46A1F"/>
          </a:solidFill>
          <a:latin typeface="Rockwell" pitchFamily="18" charset="0"/>
          <a:ea typeface="Rockwell" pitchFamily="18" charset="0"/>
          <a:cs typeface="Rockwell" pitchFamily="18" charset="0"/>
        </a:defRPr>
      </a:lvl4pPr>
      <a:lvl5pPr algn="l" rtl="0" eaLnBrk="1" fontAlgn="base" hangingPunct="1">
        <a:lnSpc>
          <a:spcPts val="4200"/>
        </a:lnSpc>
        <a:spcBef>
          <a:spcPct val="0"/>
        </a:spcBef>
        <a:spcAft>
          <a:spcPct val="0"/>
        </a:spcAft>
        <a:defRPr sz="4400" b="1">
          <a:solidFill>
            <a:srgbClr val="F46A1F"/>
          </a:solidFill>
          <a:latin typeface="Rockwell" pitchFamily="18" charset="0"/>
          <a:ea typeface="Rockwell" pitchFamily="18" charset="0"/>
          <a:cs typeface="Rockwell" pitchFamily="18" charset="0"/>
        </a:defRPr>
      </a:lvl5pPr>
      <a:lvl6pPr marL="457200" algn="l" rtl="0" eaLnBrk="1" fontAlgn="base" hangingPunct="1">
        <a:lnSpc>
          <a:spcPts val="4000"/>
        </a:lnSpc>
        <a:spcBef>
          <a:spcPct val="0"/>
        </a:spcBef>
        <a:spcAft>
          <a:spcPct val="0"/>
        </a:spcAft>
        <a:defRPr sz="4000" b="1">
          <a:solidFill>
            <a:schemeClr val="tx2"/>
          </a:solidFill>
          <a:latin typeface="Rockwell" pitchFamily="18" charset="0"/>
          <a:ea typeface="Rockwell" pitchFamily="18" charset="0"/>
          <a:cs typeface="Rockwell" pitchFamily="18" charset="0"/>
        </a:defRPr>
      </a:lvl6pPr>
      <a:lvl7pPr marL="914400" algn="l" rtl="0" eaLnBrk="1" fontAlgn="base" hangingPunct="1">
        <a:lnSpc>
          <a:spcPts val="4000"/>
        </a:lnSpc>
        <a:spcBef>
          <a:spcPct val="0"/>
        </a:spcBef>
        <a:spcAft>
          <a:spcPct val="0"/>
        </a:spcAft>
        <a:defRPr sz="4000" b="1">
          <a:solidFill>
            <a:schemeClr val="tx2"/>
          </a:solidFill>
          <a:latin typeface="Rockwell" pitchFamily="18" charset="0"/>
          <a:ea typeface="Rockwell" pitchFamily="18" charset="0"/>
          <a:cs typeface="Rockwell" pitchFamily="18" charset="0"/>
        </a:defRPr>
      </a:lvl7pPr>
      <a:lvl8pPr marL="1371600" algn="l" rtl="0" eaLnBrk="1" fontAlgn="base" hangingPunct="1">
        <a:lnSpc>
          <a:spcPts val="4000"/>
        </a:lnSpc>
        <a:spcBef>
          <a:spcPct val="0"/>
        </a:spcBef>
        <a:spcAft>
          <a:spcPct val="0"/>
        </a:spcAft>
        <a:defRPr sz="4000" b="1">
          <a:solidFill>
            <a:schemeClr val="tx2"/>
          </a:solidFill>
          <a:latin typeface="Rockwell" pitchFamily="18" charset="0"/>
          <a:ea typeface="Rockwell" pitchFamily="18" charset="0"/>
          <a:cs typeface="Rockwell" pitchFamily="18" charset="0"/>
        </a:defRPr>
      </a:lvl8pPr>
      <a:lvl9pPr marL="1828800" algn="l" rtl="0" eaLnBrk="1" fontAlgn="base" hangingPunct="1">
        <a:lnSpc>
          <a:spcPts val="4000"/>
        </a:lnSpc>
        <a:spcBef>
          <a:spcPct val="0"/>
        </a:spcBef>
        <a:spcAft>
          <a:spcPct val="0"/>
        </a:spcAft>
        <a:defRPr sz="4000" b="1">
          <a:solidFill>
            <a:schemeClr val="tx2"/>
          </a:solidFill>
          <a:latin typeface="Rockwell" pitchFamily="18" charset="0"/>
          <a:ea typeface="Rockwell" pitchFamily="18" charset="0"/>
          <a:cs typeface="Rockwell" pitchFamily="18" charset="0"/>
        </a:defRPr>
      </a:lvl9pPr>
    </p:titleStyle>
    <p:bodyStyle>
      <a:lvl1pPr marL="347663" indent="-347663" algn="l" rtl="0" eaLnBrk="1" fontAlgn="base" hangingPunct="1">
        <a:lnSpc>
          <a:spcPts val="3000"/>
        </a:lnSpc>
        <a:spcBef>
          <a:spcPts val="1200"/>
        </a:spcBef>
        <a:spcAft>
          <a:spcPct val="0"/>
        </a:spcAft>
        <a:buClr>
          <a:srgbClr val="F46A1F"/>
        </a:buClr>
        <a:buSzPct val="100000"/>
        <a:buFont typeface="Courier New" panose="02070309020205020404" pitchFamily="49" charset="0"/>
        <a:buChar char="o"/>
        <a:defRPr sz="2800" kern="1200">
          <a:solidFill>
            <a:schemeClr val="tx1"/>
          </a:solidFill>
          <a:latin typeface="Arial"/>
          <a:ea typeface="Arial" charset="0"/>
          <a:cs typeface="Arial"/>
        </a:defRPr>
      </a:lvl1pPr>
      <a:lvl2pPr marL="566738" indent="-219075" algn="l" rtl="0" eaLnBrk="1" fontAlgn="base" hangingPunct="1">
        <a:lnSpc>
          <a:spcPts val="2600"/>
        </a:lnSpc>
        <a:spcBef>
          <a:spcPts val="600"/>
        </a:spcBef>
        <a:spcAft>
          <a:spcPct val="0"/>
        </a:spcAft>
        <a:buClr>
          <a:srgbClr val="F46A1F"/>
        </a:buClr>
        <a:buSzPct val="100000"/>
        <a:buFont typeface="Arial" panose="020B0604020202020204" pitchFamily="34" charset="0"/>
        <a:buChar char="•"/>
        <a:defRPr sz="2400" kern="1200">
          <a:solidFill>
            <a:schemeClr val="tx1"/>
          </a:solidFill>
          <a:latin typeface="Arial"/>
          <a:ea typeface="Arial" charset="0"/>
          <a:cs typeface="Arial"/>
        </a:defRPr>
      </a:lvl2pPr>
      <a:lvl3pPr marL="798513" indent="-231775" algn="l" rtl="0" eaLnBrk="1" fontAlgn="base" hangingPunct="1">
        <a:lnSpc>
          <a:spcPts val="2200"/>
        </a:lnSpc>
        <a:spcBef>
          <a:spcPts val="600"/>
        </a:spcBef>
        <a:spcAft>
          <a:spcPct val="0"/>
        </a:spcAft>
        <a:buClr>
          <a:srgbClr val="F46A1F"/>
        </a:buClr>
        <a:buSzPct val="100000"/>
        <a:buFont typeface="Courier New" panose="02070309020205020404" pitchFamily="49" charset="0"/>
        <a:buChar char="o"/>
        <a:defRPr sz="2000" kern="1200">
          <a:solidFill>
            <a:schemeClr val="tx1"/>
          </a:solidFill>
          <a:latin typeface="Arial"/>
          <a:ea typeface="Arial" charset="0"/>
          <a:cs typeface="Arial"/>
        </a:defRPr>
      </a:lvl3pPr>
      <a:lvl4pPr marL="1030288" indent="-231775" algn="l" rtl="0" eaLnBrk="1" fontAlgn="base" hangingPunct="1">
        <a:lnSpc>
          <a:spcPts val="1600"/>
        </a:lnSpc>
        <a:spcBef>
          <a:spcPts val="600"/>
        </a:spcBef>
        <a:spcAft>
          <a:spcPct val="0"/>
        </a:spcAft>
        <a:buClr>
          <a:srgbClr val="F46A1F"/>
        </a:buClr>
        <a:buSzPct val="100000"/>
        <a:buFont typeface="Arial" panose="020B0604020202020204" pitchFamily="34" charset="0"/>
        <a:buChar char="•"/>
        <a:defRPr sz="1400" kern="1200">
          <a:solidFill>
            <a:schemeClr val="tx1"/>
          </a:solidFill>
          <a:latin typeface="Arial"/>
          <a:ea typeface="Arial" charset="0"/>
          <a:cs typeface="Arial"/>
        </a:defRPr>
      </a:lvl4pPr>
      <a:lvl5pPr marL="1828800" indent="-228600" algn="l" rtl="0" eaLnBrk="1" fontAlgn="base" hangingPunct="1">
        <a:spcBef>
          <a:spcPts val="400"/>
        </a:spcBef>
        <a:spcAft>
          <a:spcPct val="0"/>
        </a:spcAft>
        <a:buClr>
          <a:schemeClr val="tx2"/>
        </a:buClr>
        <a:buSzPct val="65000"/>
        <a:buFont typeface="Courier New" panose="02070309020205020404" pitchFamily="49" charset="0"/>
        <a:buChar char="o"/>
        <a:defRPr sz="1600" kern="1200">
          <a:solidFill>
            <a:schemeClr val="tx1"/>
          </a:solidFill>
          <a:latin typeface="Arial"/>
          <a:ea typeface="Arial" charset="0"/>
          <a:cs typeface="Arial"/>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dirty="0"/>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r>
              <a:rPr lang="en-US" dirty="0" err="1"/>
              <a:t>Xyz</a:t>
            </a:r>
            <a:endParaRPr dirty="0"/>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pic>
        <p:nvPicPr>
          <p:cNvPr id="5" name="Picture 4">
            <a:extLst>
              <a:ext uri="{FF2B5EF4-FFF2-40B4-BE49-F238E27FC236}">
                <a16:creationId xmlns:a16="http://schemas.microsoft.com/office/drawing/2014/main" id="{36534BE2-FC6B-94CC-8791-0D8F1D5D9141}"/>
              </a:ext>
            </a:extLst>
          </p:cNvPr>
          <p:cNvPicPr>
            <a:picLocks noChangeAspect="1"/>
          </p:cNvPicPr>
          <p:nvPr userDrawn="1"/>
        </p:nvPicPr>
        <p:blipFill>
          <a:blip r:embed="rId15"/>
          <a:srcRect/>
          <a:stretch/>
        </p:blipFill>
        <p:spPr>
          <a:xfrm>
            <a:off x="10599949" y="380219"/>
            <a:ext cx="1154781" cy="505217"/>
          </a:xfrm>
          <a:prstGeom prst="rect">
            <a:avLst/>
          </a:prstGeom>
        </p:spPr>
      </p:pic>
      <p:sp>
        <p:nvSpPr>
          <p:cNvPr id="8" name="Google Shape;77;p16">
            <a:extLst>
              <a:ext uri="{FF2B5EF4-FFF2-40B4-BE49-F238E27FC236}">
                <a16:creationId xmlns:a16="http://schemas.microsoft.com/office/drawing/2014/main" id="{67909264-4BFB-7003-3CCC-3E7708FF4944}"/>
              </a:ext>
            </a:extLst>
          </p:cNvPr>
          <p:cNvSpPr txBox="1">
            <a:spLocks/>
          </p:cNvSpPr>
          <p:nvPr userDrawn="1"/>
        </p:nvSpPr>
        <p:spPr>
          <a:xfrm>
            <a:off x="275068" y="6191037"/>
            <a:ext cx="7019700" cy="524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algn="l">
              <a:buSzPts val="1400"/>
            </a:pPr>
            <a:fld id="{B546B44F-B115-E248-949F-4CEE37E3D142}" type="slidenum">
              <a:rPr lang="en-US" sz="700" b="1" i="0" spc="100" smtClean="0">
                <a:solidFill>
                  <a:schemeClr val="tx1"/>
                </a:solidFill>
                <a:latin typeface="Arial" panose="020B0604020202020204" pitchFamily="34" charset="0"/>
                <a:cs typeface="Arial" panose="020B0604020202020204" pitchFamily="34" charset="0"/>
              </a:rPr>
              <a:t>‹#›</a:t>
            </a:fld>
            <a:r>
              <a:rPr lang="en-US" sz="700" spc="100" dirty="0">
                <a:solidFill>
                  <a:schemeClr val="tx1"/>
                </a:solidFill>
                <a:latin typeface="Arial" panose="020B0604020202020204" pitchFamily="34" charset="0"/>
                <a:cs typeface="Arial" panose="020B0604020202020204" pitchFamily="34" charset="0"/>
              </a:rPr>
              <a:t> - </a:t>
            </a:r>
            <a:r>
              <a:rPr lang="en-US" sz="700" spc="50" baseline="0" dirty="0">
                <a:solidFill>
                  <a:schemeClr val="tx1"/>
                </a:solidFill>
                <a:latin typeface="Arial" panose="020B0604020202020204" pitchFamily="34" charset="0"/>
                <a:cs typeface="Arial" panose="020B0604020202020204" pitchFamily="34" charset="0"/>
              </a:rPr>
              <a:t>CONFIDENTIAL - PROPERTY OF BOWTIE MEDICAL - DO NOT DISTRIBUTE</a:t>
            </a:r>
          </a:p>
        </p:txBody>
      </p:sp>
    </p:spTree>
  </p:cSld>
  <p:clrMap bg1="lt1" tx1="dk1" bg2="dk2" tx2="lt2" accent1="accent1" accent2="accent2" accent3="accent3" accent4="accent4" accent5="accent5" accent6="accent6" hlink="hlink" folHlink="folHlink"/>
  <p:sldLayoutIdLst>
    <p:sldLayoutId id="2147483649" r:id="rId1"/>
    <p:sldLayoutId id="2147483664" r:id="rId2"/>
    <p:sldLayoutId id="2147483665" r:id="rId3"/>
    <p:sldLayoutId id="2147483650" r:id="rId4"/>
    <p:sldLayoutId id="2147483663" r:id="rId5"/>
    <p:sldLayoutId id="2147483662" r:id="rId6"/>
    <p:sldLayoutId id="2147483651" r:id="rId7"/>
    <p:sldLayoutId id="2147483653" r:id="rId8"/>
    <p:sldLayoutId id="2147483654" r:id="rId9"/>
    <p:sldLayoutId id="2147483656" r:id="rId10"/>
    <p:sldLayoutId id="2147483657" r:id="rId11"/>
    <p:sldLayoutId id="2147483666" r:id="rId12"/>
    <p:sldLayoutId id="214748366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dirty="0"/>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r>
              <a:rPr lang="en-US" dirty="0" err="1"/>
              <a:t>Xyz</a:t>
            </a:r>
            <a:endParaRPr dirty="0"/>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pic>
        <p:nvPicPr>
          <p:cNvPr id="5" name="Picture 4">
            <a:extLst>
              <a:ext uri="{FF2B5EF4-FFF2-40B4-BE49-F238E27FC236}">
                <a16:creationId xmlns:a16="http://schemas.microsoft.com/office/drawing/2014/main" id="{36534BE2-FC6B-94CC-8791-0D8F1D5D9141}"/>
              </a:ext>
            </a:extLst>
          </p:cNvPr>
          <p:cNvPicPr>
            <a:picLocks noChangeAspect="1"/>
          </p:cNvPicPr>
          <p:nvPr userDrawn="1"/>
        </p:nvPicPr>
        <p:blipFill>
          <a:blip r:embed="rId14"/>
          <a:srcRect/>
          <a:stretch/>
        </p:blipFill>
        <p:spPr>
          <a:xfrm>
            <a:off x="10599949" y="380219"/>
            <a:ext cx="1154781" cy="505217"/>
          </a:xfrm>
          <a:prstGeom prst="rect">
            <a:avLst/>
          </a:prstGeom>
        </p:spPr>
      </p:pic>
      <p:sp>
        <p:nvSpPr>
          <p:cNvPr id="8" name="Google Shape;77;p16">
            <a:extLst>
              <a:ext uri="{FF2B5EF4-FFF2-40B4-BE49-F238E27FC236}">
                <a16:creationId xmlns:a16="http://schemas.microsoft.com/office/drawing/2014/main" id="{67909264-4BFB-7003-3CCC-3E7708FF4944}"/>
              </a:ext>
            </a:extLst>
          </p:cNvPr>
          <p:cNvSpPr txBox="1">
            <a:spLocks/>
          </p:cNvSpPr>
          <p:nvPr userDrawn="1"/>
        </p:nvSpPr>
        <p:spPr>
          <a:xfrm>
            <a:off x="275068" y="6191037"/>
            <a:ext cx="7019700" cy="524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algn="l">
              <a:buSzPts val="1400"/>
            </a:pPr>
            <a:fld id="{B546B44F-B115-E248-949F-4CEE37E3D142}" type="slidenum">
              <a:rPr lang="en-US" sz="700" b="1" i="0" spc="100" smtClean="0">
                <a:solidFill>
                  <a:schemeClr val="tx1"/>
                </a:solidFill>
                <a:latin typeface="Arial" panose="020B0604020202020204" pitchFamily="34" charset="0"/>
                <a:cs typeface="Arial" panose="020B0604020202020204" pitchFamily="34" charset="0"/>
              </a:rPr>
              <a:t>‹#›</a:t>
            </a:fld>
            <a:r>
              <a:rPr lang="en-US" sz="700" spc="100" dirty="0">
                <a:solidFill>
                  <a:schemeClr val="tx1"/>
                </a:solidFill>
                <a:latin typeface="Arial" panose="020B0604020202020204" pitchFamily="34" charset="0"/>
                <a:cs typeface="Arial" panose="020B0604020202020204" pitchFamily="34" charset="0"/>
              </a:rPr>
              <a:t> - </a:t>
            </a:r>
            <a:r>
              <a:rPr lang="en-US" sz="700" spc="50" baseline="0" dirty="0">
                <a:solidFill>
                  <a:schemeClr val="tx1"/>
                </a:solidFill>
                <a:latin typeface="Arial" panose="020B0604020202020204" pitchFamily="34" charset="0"/>
                <a:cs typeface="Arial" panose="020B0604020202020204" pitchFamily="34" charset="0"/>
              </a:rPr>
              <a:t>CONFIDENTIAL - PROPERTY OF BOWTIE MEDICAL - DO NOT DISTRIBUTE</a:t>
            </a:r>
          </a:p>
        </p:txBody>
      </p:sp>
    </p:spTree>
    <p:extLst>
      <p:ext uri="{BB962C8B-B14F-4D97-AF65-F5344CB8AC3E}">
        <p14:creationId xmlns:p14="http://schemas.microsoft.com/office/powerpoint/2010/main" val="859603304"/>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hyperlink" Target="http://www.solonchamber.com/slides"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3.xml"/><Relationship Id="rId1" Type="http://schemas.openxmlformats.org/officeDocument/2006/relationships/video" Target="https://www.youtube.com/embed/Mao8x3jsLVs?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hyperlink" Target="http://www.solonchamber.com/slides"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pic>
        <p:nvPicPr>
          <p:cNvPr id="7" name="Picture 6" descr="Logo&#10;&#10;Description automatically generated">
            <a:extLst>
              <a:ext uri="{FF2B5EF4-FFF2-40B4-BE49-F238E27FC236}">
                <a16:creationId xmlns:a16="http://schemas.microsoft.com/office/drawing/2014/main" id="{7EC4BC99-03A8-EA4B-2C35-77A66E1C7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593" y="1043637"/>
            <a:ext cx="2874846" cy="2939144"/>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29A8123E-F3E2-DC1F-7F76-15AF34FED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26" y="4642234"/>
            <a:ext cx="6236863" cy="1108773"/>
          </a:xfrm>
          <a:prstGeom prst="rect">
            <a:avLst/>
          </a:prstGeom>
        </p:spPr>
      </p:pic>
    </p:spTree>
    <p:extLst>
      <p:ext uri="{BB962C8B-B14F-4D97-AF65-F5344CB8AC3E}">
        <p14:creationId xmlns:p14="http://schemas.microsoft.com/office/powerpoint/2010/main" val="348105310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yellow sign with black and white text&#10;&#10;Description automatically generated with low confidence">
            <a:extLst>
              <a:ext uri="{FF2B5EF4-FFF2-40B4-BE49-F238E27FC236}">
                <a16:creationId xmlns:a16="http://schemas.microsoft.com/office/drawing/2014/main" id="{A8C6BE61-E9D1-82E2-6CE8-43B3A1910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408" y="-337630"/>
            <a:ext cx="7187184" cy="7187184"/>
          </a:xfrm>
          <a:prstGeom prst="rect">
            <a:avLst/>
          </a:prstGeom>
        </p:spPr>
      </p:pic>
    </p:spTree>
    <p:extLst>
      <p:ext uri="{BB962C8B-B14F-4D97-AF65-F5344CB8AC3E}">
        <p14:creationId xmlns:p14="http://schemas.microsoft.com/office/powerpoint/2010/main" val="956182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picture containing text, menu, book, yellow&#10;&#10;Description automatically generated">
            <a:extLst>
              <a:ext uri="{FF2B5EF4-FFF2-40B4-BE49-F238E27FC236}">
                <a16:creationId xmlns:a16="http://schemas.microsoft.com/office/drawing/2014/main" id="{1DC7AA6D-CB10-72D1-BE4C-39F43001A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452" y="-387096"/>
            <a:ext cx="7245096" cy="7245096"/>
          </a:xfrm>
          <a:prstGeom prst="rect">
            <a:avLst/>
          </a:prstGeom>
        </p:spPr>
      </p:pic>
    </p:spTree>
    <p:extLst>
      <p:ext uri="{BB962C8B-B14F-4D97-AF65-F5344CB8AC3E}">
        <p14:creationId xmlns:p14="http://schemas.microsoft.com/office/powerpoint/2010/main" val="636511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a:xfrm>
            <a:off x="-1335315" y="544853"/>
            <a:ext cx="14862629" cy="3885066"/>
          </a:xfrm>
        </p:spPr>
        <p:txBody>
          <a:bodyPr>
            <a:normAutofit/>
          </a:bodyPr>
          <a:lstStyle/>
          <a:p>
            <a:r>
              <a:rPr lang="en-US" sz="7500" b="1" dirty="0">
                <a:solidFill>
                  <a:schemeClr val="bg1"/>
                </a:solidFill>
              </a:rPr>
              <a:t>Enroll TODAY at www.solonchamber.com/wrsc</a:t>
            </a:r>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59263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EECD-9EEC-476B-A8D0-CEBB8D5A47AB}"/>
              </a:ext>
            </a:extLst>
          </p:cNvPr>
          <p:cNvSpPr>
            <a:spLocks noGrp="1"/>
          </p:cNvSpPr>
          <p:nvPr>
            <p:ph type="title"/>
          </p:nvPr>
        </p:nvSpPr>
        <p:spPr>
          <a:xfrm>
            <a:off x="732528" y="554942"/>
            <a:ext cx="10446590" cy="12801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t>NEW!!!!!    BWC Grants Program</a:t>
            </a:r>
          </a:p>
        </p:txBody>
      </p:sp>
      <p:sp>
        <p:nvSpPr>
          <p:cNvPr id="3" name="Content Placeholder 2">
            <a:extLst>
              <a:ext uri="{FF2B5EF4-FFF2-40B4-BE49-F238E27FC236}">
                <a16:creationId xmlns:a16="http://schemas.microsoft.com/office/drawing/2014/main" id="{8792CF98-EB6E-4AFB-8B31-D84633DCE4C7}"/>
              </a:ext>
            </a:extLst>
          </p:cNvPr>
          <p:cNvSpPr>
            <a:spLocks noGrp="1"/>
          </p:cNvSpPr>
          <p:nvPr>
            <p:ph sz="half" idx="1"/>
          </p:nvPr>
        </p:nvSpPr>
        <p:spPr>
          <a:xfrm>
            <a:off x="732528" y="1534161"/>
            <a:ext cx="10986721" cy="5089740"/>
          </a:xfrm>
        </p:spPr>
        <p:txBody>
          <a:bodyPr/>
          <a:lstStyle/>
          <a:p>
            <a:pPr marL="0" indent="0">
              <a:buNone/>
            </a:pPr>
            <a:r>
              <a:rPr lang="en-US" sz="2400" b="1" dirty="0">
                <a:effectLst/>
                <a:latin typeface="+mj-lt"/>
                <a:ea typeface="Calibri" panose="020F0502020204030204" pitchFamily="34" charset="0"/>
              </a:rPr>
              <a:t>1,000 safety grant applications of all types for over $20.5 million were approved!</a:t>
            </a:r>
          </a:p>
          <a:p>
            <a:pPr marL="0" indent="0">
              <a:buNone/>
            </a:pPr>
            <a:endParaRPr lang="en-US" sz="2400" b="1" dirty="0">
              <a:latin typeface="+mj-lt"/>
            </a:endParaRPr>
          </a:p>
          <a:p>
            <a:pPr marL="342900" marR="0" lvl="0" indent="-342900">
              <a:spcBef>
                <a:spcPts val="0"/>
              </a:spcBef>
              <a:spcAft>
                <a:spcPts val="0"/>
              </a:spcAft>
              <a:buFont typeface="Symbol" panose="05050102010706020507" pitchFamily="18" charset="2"/>
              <a:buChar char=""/>
            </a:pPr>
            <a:r>
              <a:rPr lang="en-US" sz="2400" dirty="0">
                <a:effectLst/>
                <a:latin typeface="+mj-lt"/>
                <a:ea typeface="Times New Roman" panose="02020603050405020304" pitchFamily="18" charset="0"/>
              </a:rPr>
              <a:t>The Firefighter Exposure to Environmental Elements Grant (FEEEG) will now be on a </a:t>
            </a:r>
            <a:r>
              <a:rPr lang="en-US" sz="2400" b="1" dirty="0">
                <a:effectLst/>
                <a:latin typeface="+mj-lt"/>
                <a:ea typeface="Times New Roman" panose="02020603050405020304" pitchFamily="18" charset="0"/>
              </a:rPr>
              <a:t>three-year eligibility cycle </a:t>
            </a:r>
            <a:r>
              <a:rPr lang="en-US" sz="2400" dirty="0">
                <a:effectLst/>
                <a:latin typeface="+mj-lt"/>
                <a:ea typeface="Times New Roman" panose="02020603050405020304" pitchFamily="18" charset="0"/>
              </a:rPr>
              <a:t>with dryers and PPE cleaners now being additional eligible items.  Eligible employers will be able to apply for up to $15,000 every three years.</a:t>
            </a:r>
            <a:endParaRPr lang="en-US" sz="2400" dirty="0">
              <a:effectLst/>
              <a:latin typeface="+mj-l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mj-lt"/>
                <a:ea typeface="Times New Roman" panose="02020603050405020304" pitchFamily="18" charset="0"/>
              </a:rPr>
              <a:t>The School Safety and Security Grant (SSSG) will now be on a </a:t>
            </a:r>
            <a:r>
              <a:rPr lang="en-US" sz="2400" b="1" dirty="0">
                <a:effectLst/>
                <a:latin typeface="+mj-lt"/>
                <a:ea typeface="Times New Roman" panose="02020603050405020304" pitchFamily="18" charset="0"/>
              </a:rPr>
              <a:t>three-year eligibility cycle. </a:t>
            </a:r>
            <a:r>
              <a:rPr lang="en-US" sz="2400" dirty="0">
                <a:effectLst/>
                <a:latin typeface="+mj-lt"/>
                <a:ea typeface="Times New Roman" panose="02020603050405020304" pitchFamily="18" charset="0"/>
              </a:rPr>
              <a:t> Eligible employers will be able to apply for up to $40,000 every three years.</a:t>
            </a:r>
            <a:endParaRPr lang="en-US" sz="2400" dirty="0">
              <a:effectLst/>
              <a:latin typeface="+mj-l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mj-lt"/>
                <a:ea typeface="Times New Roman" panose="02020603050405020304" pitchFamily="18" charset="0"/>
              </a:rPr>
              <a:t>The Employer working with Person with Developmental Disabilities (EWPDD) grant and Workplace Wellness Grant programs have phased out due to decreasing enrollment.    </a:t>
            </a:r>
          </a:p>
          <a:p>
            <a:pPr marL="0" indent="0">
              <a:lnSpc>
                <a:spcPct val="100000"/>
              </a:lnSpc>
              <a:spcBef>
                <a:spcPts val="600"/>
              </a:spcBef>
              <a:spcAft>
                <a:spcPts val="600"/>
              </a:spcAft>
              <a:buNone/>
            </a:pPr>
            <a:endParaRPr lang="en-US" sz="2000" dirty="0">
              <a:cs typeface="Calibri" panose="020F0502020204030204" pitchFamily="34" charset="0"/>
            </a:endParaRPr>
          </a:p>
          <a:p>
            <a:pPr marL="0" indent="0">
              <a:lnSpc>
                <a:spcPct val="100000"/>
              </a:lnSpc>
              <a:buNone/>
            </a:pPr>
            <a:endParaRPr lang="en-US" sz="2000" dirty="0">
              <a:latin typeface="Calibri" panose="020F0502020204030204" pitchFamily="34" charset="0"/>
              <a:cs typeface="Calibri" panose="020F0502020204030204" pitchFamily="34" charset="0"/>
            </a:endParaRPr>
          </a:p>
          <a:p>
            <a:pPr marL="0" indent="0">
              <a:lnSpc>
                <a:spcPct val="100000"/>
              </a:lnSpc>
              <a:buNone/>
            </a:pPr>
            <a:endParaRPr lang="en-US" sz="2600" dirty="0"/>
          </a:p>
        </p:txBody>
      </p:sp>
    </p:spTree>
    <p:extLst>
      <p:ext uri="{BB962C8B-B14F-4D97-AF65-F5344CB8AC3E}">
        <p14:creationId xmlns:p14="http://schemas.microsoft.com/office/powerpoint/2010/main" val="3049403454"/>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BD307-F6AB-4200-8973-E479475D2783}"/>
              </a:ext>
            </a:extLst>
          </p:cNvPr>
          <p:cNvSpPr>
            <a:spLocks noGrp="1"/>
          </p:cNvSpPr>
          <p:nvPr>
            <p:ph type="title"/>
          </p:nvPr>
        </p:nvSpPr>
        <p:spPr/>
        <p:txBody>
          <a:bodyPr/>
          <a:lstStyle/>
          <a:p>
            <a:r>
              <a:rPr lang="en-US" dirty="0"/>
              <a:t>Private Employers Important Dates </a:t>
            </a:r>
          </a:p>
        </p:txBody>
      </p:sp>
      <p:sp>
        <p:nvSpPr>
          <p:cNvPr id="3" name="Content Placeholder 2">
            <a:extLst>
              <a:ext uri="{FF2B5EF4-FFF2-40B4-BE49-F238E27FC236}">
                <a16:creationId xmlns:a16="http://schemas.microsoft.com/office/drawing/2014/main" id="{9AC5BA38-D2BE-459C-A833-40752181A79E}"/>
              </a:ext>
            </a:extLst>
          </p:cNvPr>
          <p:cNvSpPr>
            <a:spLocks noGrp="1"/>
          </p:cNvSpPr>
          <p:nvPr>
            <p:ph idx="1"/>
          </p:nvPr>
        </p:nvSpPr>
        <p:spPr>
          <a:xfrm>
            <a:off x="609600" y="1266584"/>
            <a:ext cx="11226800" cy="5030755"/>
          </a:xfrm>
        </p:spPr>
        <p:txBody>
          <a:bodyPr/>
          <a:lstStyle/>
          <a:p>
            <a:pPr marL="0" lvl="1" indent="0">
              <a:lnSpc>
                <a:spcPct val="100000"/>
              </a:lnSpc>
              <a:spcBef>
                <a:spcPts val="1200"/>
              </a:spcBef>
              <a:buNone/>
              <a:defRPr/>
            </a:pPr>
            <a:r>
              <a:rPr lang="en-US" b="1" i="0" u="sng" dirty="0">
                <a:solidFill>
                  <a:srgbClr val="4A4A4A"/>
                </a:solidFill>
                <a:effectLst/>
                <a:latin typeface="+mn-lt"/>
              </a:rPr>
              <a:t>July 1</a:t>
            </a:r>
            <a:endParaRPr lang="en-US" b="0" i="0" u="sng" dirty="0">
              <a:solidFill>
                <a:srgbClr val="4A4A4A"/>
              </a:solidFill>
              <a:effectLst/>
              <a:latin typeface="+mn-lt"/>
            </a:endParaRPr>
          </a:p>
          <a:p>
            <a:pPr marL="342900" lvl="1" indent="-342900">
              <a:lnSpc>
                <a:spcPct val="100000"/>
              </a:lnSpc>
              <a:spcBef>
                <a:spcPts val="1200"/>
              </a:spcBef>
              <a:defRPr/>
            </a:pPr>
            <a:r>
              <a:rPr lang="en-US" b="0" i="0" dirty="0">
                <a:solidFill>
                  <a:srgbClr val="4A4A4A"/>
                </a:solidFill>
                <a:effectLst/>
                <a:latin typeface="+mj-lt"/>
              </a:rPr>
              <a:t>Payroll true-up period for policy year 2022 begins</a:t>
            </a:r>
          </a:p>
          <a:p>
            <a:pPr marL="342900" lvl="1" indent="-342900">
              <a:lnSpc>
                <a:spcPct val="100000"/>
              </a:lnSpc>
              <a:spcBef>
                <a:spcPts val="1200"/>
              </a:spcBef>
              <a:defRPr/>
            </a:pPr>
            <a:r>
              <a:rPr lang="en-US" b="0" i="0" dirty="0">
                <a:solidFill>
                  <a:srgbClr val="4A4A4A"/>
                </a:solidFill>
                <a:effectLst/>
                <a:latin typeface="+mj-lt"/>
              </a:rPr>
              <a:t>Early Payment Discount due date employer must pay the full PY 2023 estimated annual premium</a:t>
            </a:r>
          </a:p>
          <a:p>
            <a:pPr marL="0" lvl="1" indent="0">
              <a:lnSpc>
                <a:spcPct val="100000"/>
              </a:lnSpc>
              <a:spcBef>
                <a:spcPts val="1200"/>
              </a:spcBef>
              <a:buNone/>
              <a:defRPr/>
            </a:pPr>
            <a:r>
              <a:rPr lang="en-US" sz="2400" b="1" i="0" u="sng" dirty="0">
                <a:solidFill>
                  <a:srgbClr val="4A4A4A"/>
                </a:solidFill>
                <a:effectLst/>
                <a:latin typeface="+mn-lt"/>
              </a:rPr>
              <a:t>July 31</a:t>
            </a:r>
            <a:endParaRPr lang="en-US" sz="2400" b="0" i="0" u="sng" dirty="0">
              <a:solidFill>
                <a:srgbClr val="4A4A4A"/>
              </a:solidFill>
              <a:effectLst/>
              <a:latin typeface="+mn-lt"/>
            </a:endParaRPr>
          </a:p>
          <a:p>
            <a:pPr marL="342900" lvl="1" indent="-342900">
              <a:lnSpc>
                <a:spcPct val="100000"/>
              </a:lnSpc>
              <a:spcBef>
                <a:spcPts val="1200"/>
              </a:spcBef>
              <a:defRPr/>
            </a:pPr>
            <a:r>
              <a:rPr lang="en-US" dirty="0">
                <a:solidFill>
                  <a:srgbClr val="4A4A4A"/>
                </a:solidFill>
                <a:latin typeface="+mj-lt"/>
              </a:rPr>
              <a:t>.99 EM Construction Cap deadline to opt out or submit Safety Management Self-Assessment (SH-26)</a:t>
            </a:r>
          </a:p>
          <a:p>
            <a:pPr marL="342900" lvl="1" indent="-342900">
              <a:lnSpc>
                <a:spcPct val="100000"/>
              </a:lnSpc>
              <a:spcBef>
                <a:spcPts val="1200"/>
              </a:spcBef>
              <a:defRPr/>
            </a:pPr>
            <a:r>
              <a:rPr lang="en-US" dirty="0">
                <a:solidFill>
                  <a:srgbClr val="4A4A4A"/>
                </a:solidFill>
                <a:latin typeface="+mj-lt"/>
              </a:rPr>
              <a:t>Drug-Free Safety Program (DFSP) accident analysis training deadline for 7/1 start date (initial year only). New supervisors have 60 days from hire date to complete</a:t>
            </a:r>
          </a:p>
          <a:p>
            <a:pPr marL="342900" lvl="1" indent="-342900">
              <a:lnSpc>
                <a:spcPct val="100000"/>
              </a:lnSpc>
              <a:spcBef>
                <a:spcPts val="1200"/>
              </a:spcBef>
              <a:defRPr/>
            </a:pPr>
            <a:r>
              <a:rPr lang="en-US" dirty="0">
                <a:solidFill>
                  <a:srgbClr val="4A4A4A"/>
                </a:solidFill>
                <a:latin typeface="+mj-lt"/>
              </a:rPr>
              <a:t>Drug-Free Safety Program (DSFP) online Safety Management Self-Assessment (SH-26) deadline for 7/1 start date</a:t>
            </a:r>
          </a:p>
        </p:txBody>
      </p:sp>
    </p:spTree>
    <p:extLst>
      <p:ext uri="{BB962C8B-B14F-4D97-AF65-F5344CB8AC3E}">
        <p14:creationId xmlns:p14="http://schemas.microsoft.com/office/powerpoint/2010/main" val="1796180922"/>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D3937-6A9E-41EB-80E1-93EED5D95697}"/>
              </a:ext>
            </a:extLst>
          </p:cNvPr>
          <p:cNvSpPr>
            <a:spLocks noGrp="1"/>
          </p:cNvSpPr>
          <p:nvPr>
            <p:ph type="title"/>
          </p:nvPr>
        </p:nvSpPr>
        <p:spPr/>
        <p:txBody>
          <a:bodyPr/>
          <a:lstStyle/>
          <a:p>
            <a:r>
              <a:rPr lang="en-US" dirty="0"/>
              <a:t>Public Employers Important Dates</a:t>
            </a:r>
          </a:p>
        </p:txBody>
      </p:sp>
      <p:sp>
        <p:nvSpPr>
          <p:cNvPr id="3" name="Content Placeholder 2">
            <a:extLst>
              <a:ext uri="{FF2B5EF4-FFF2-40B4-BE49-F238E27FC236}">
                <a16:creationId xmlns:a16="http://schemas.microsoft.com/office/drawing/2014/main" id="{1E3C3C1E-6EA4-449D-B244-0A716C3C8FE8}"/>
              </a:ext>
            </a:extLst>
          </p:cNvPr>
          <p:cNvSpPr>
            <a:spLocks noGrp="1"/>
          </p:cNvSpPr>
          <p:nvPr>
            <p:ph idx="1"/>
          </p:nvPr>
        </p:nvSpPr>
        <p:spPr>
          <a:xfrm>
            <a:off x="609600" y="1532021"/>
            <a:ext cx="11236959" cy="5082139"/>
          </a:xfrm>
        </p:spPr>
        <p:txBody>
          <a:bodyPr/>
          <a:lstStyle/>
          <a:p>
            <a:pPr marL="0" lvl="1" indent="0">
              <a:lnSpc>
                <a:spcPct val="100000"/>
              </a:lnSpc>
              <a:spcBef>
                <a:spcPts val="1200"/>
              </a:spcBef>
              <a:buNone/>
              <a:defRPr/>
            </a:pPr>
            <a:r>
              <a:rPr lang="en-US" b="1" i="0" u="sng" dirty="0">
                <a:solidFill>
                  <a:srgbClr val="4A4A4A"/>
                </a:solidFill>
                <a:effectLst/>
                <a:latin typeface="+mn-lt"/>
              </a:rPr>
              <a:t>July 31</a:t>
            </a:r>
            <a:endParaRPr lang="en-US" b="0" i="0" u="sng" dirty="0">
              <a:solidFill>
                <a:srgbClr val="4A4A4A"/>
              </a:solidFill>
              <a:effectLst/>
              <a:latin typeface="+mn-lt"/>
            </a:endParaRPr>
          </a:p>
          <a:p>
            <a:pPr marL="342900" lvl="1" indent="-342900">
              <a:lnSpc>
                <a:spcPct val="100000"/>
              </a:lnSpc>
              <a:spcBef>
                <a:spcPts val="1200"/>
              </a:spcBef>
              <a:defRPr/>
            </a:pPr>
            <a:r>
              <a:rPr lang="en-US" sz="2400" b="0" i="0" dirty="0">
                <a:solidFill>
                  <a:srgbClr val="4A4A4A"/>
                </a:solidFill>
                <a:effectLst/>
                <a:latin typeface="+mj-lt"/>
              </a:rPr>
              <a:t>Deductible Program application deadline for 1/1/2024 start date</a:t>
            </a:r>
            <a:endParaRPr lang="en-US" b="0" i="0" dirty="0">
              <a:solidFill>
                <a:srgbClr val="4A4A4A"/>
              </a:solidFill>
              <a:effectLst/>
              <a:latin typeface="+mj-lt"/>
            </a:endParaRPr>
          </a:p>
          <a:p>
            <a:pPr marL="342900" lvl="1" indent="-342900">
              <a:lnSpc>
                <a:spcPct val="100000"/>
              </a:lnSpc>
              <a:spcBef>
                <a:spcPts val="1200"/>
              </a:spcBef>
              <a:defRPr/>
            </a:pPr>
            <a:r>
              <a:rPr lang="en-US" sz="2400" b="0" i="0" dirty="0">
                <a:solidFill>
                  <a:srgbClr val="4A4A4A"/>
                </a:solidFill>
                <a:effectLst/>
                <a:latin typeface="+mj-lt"/>
              </a:rPr>
              <a:t>Group Retrospective Rating application deadline for 1/1/2024 start date</a:t>
            </a:r>
            <a:endParaRPr lang="en-US" b="0" i="0" dirty="0">
              <a:solidFill>
                <a:srgbClr val="4A4A4A"/>
              </a:solidFill>
              <a:effectLst/>
              <a:latin typeface="+mj-lt"/>
            </a:endParaRPr>
          </a:p>
          <a:p>
            <a:pPr marL="342900" lvl="1" indent="-342900">
              <a:lnSpc>
                <a:spcPct val="100000"/>
              </a:lnSpc>
              <a:spcBef>
                <a:spcPts val="1200"/>
              </a:spcBef>
              <a:defRPr/>
            </a:pPr>
            <a:r>
              <a:rPr lang="en-US" sz="2400" b="0" i="0" dirty="0">
                <a:solidFill>
                  <a:srgbClr val="4A4A4A"/>
                </a:solidFill>
                <a:effectLst/>
                <a:latin typeface="+mj-lt"/>
              </a:rPr>
              <a:t>One Claim Program (OCP) application deadline for 1/1/2024 start date</a:t>
            </a:r>
            <a:endParaRPr lang="en-US" b="0" i="0" dirty="0">
              <a:solidFill>
                <a:srgbClr val="4A4A4A"/>
              </a:solidFill>
              <a:effectLst/>
              <a:latin typeface="+mj-lt"/>
            </a:endParaRPr>
          </a:p>
          <a:p>
            <a:pPr marL="342900" lvl="1" indent="-342900">
              <a:lnSpc>
                <a:spcPct val="100000"/>
              </a:lnSpc>
              <a:spcBef>
                <a:spcPts val="1200"/>
              </a:spcBef>
              <a:defRPr/>
            </a:pPr>
            <a:r>
              <a:rPr lang="en-US" sz="2400" b="0" i="0" dirty="0">
                <a:solidFill>
                  <a:srgbClr val="4A4A4A"/>
                </a:solidFill>
                <a:effectLst/>
                <a:latin typeface="+mj-lt"/>
              </a:rPr>
              <a:t>Retrospective Rating application deadline for 1/1/2024 start date</a:t>
            </a:r>
            <a:endParaRPr lang="en-US" sz="3200" b="1" i="0" u="sng" dirty="0">
              <a:solidFill>
                <a:srgbClr val="4A4A4A"/>
              </a:solidFill>
              <a:effectLst/>
              <a:latin typeface="+mj-lt"/>
            </a:endParaRPr>
          </a:p>
        </p:txBody>
      </p:sp>
    </p:spTree>
    <p:extLst>
      <p:ext uri="{BB962C8B-B14F-4D97-AF65-F5344CB8AC3E}">
        <p14:creationId xmlns:p14="http://schemas.microsoft.com/office/powerpoint/2010/main" val="4228536561"/>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1910-4181-4C9A-8ADC-A1F83F51A885}"/>
              </a:ext>
            </a:extLst>
          </p:cNvPr>
          <p:cNvSpPr>
            <a:spLocks noGrp="1"/>
          </p:cNvSpPr>
          <p:nvPr>
            <p:ph type="title"/>
          </p:nvPr>
        </p:nvSpPr>
        <p:spPr>
          <a:xfrm>
            <a:off x="609600" y="695084"/>
            <a:ext cx="10972800" cy="971875"/>
          </a:xfrm>
        </p:spPr>
        <p:txBody>
          <a:bodyPr/>
          <a:lstStyle/>
          <a:p>
            <a:r>
              <a:rPr lang="en-US" dirty="0"/>
              <a:t>BWC Monthly Employer Webinars</a:t>
            </a:r>
          </a:p>
        </p:txBody>
      </p:sp>
      <p:sp>
        <p:nvSpPr>
          <p:cNvPr id="3" name="Content Placeholder 2">
            <a:extLst>
              <a:ext uri="{FF2B5EF4-FFF2-40B4-BE49-F238E27FC236}">
                <a16:creationId xmlns:a16="http://schemas.microsoft.com/office/drawing/2014/main" id="{B97622D3-2873-4CD2-908F-C99F2AA7902F}"/>
              </a:ext>
            </a:extLst>
          </p:cNvPr>
          <p:cNvSpPr>
            <a:spLocks noGrp="1"/>
          </p:cNvSpPr>
          <p:nvPr>
            <p:ph idx="1"/>
          </p:nvPr>
        </p:nvSpPr>
        <p:spPr>
          <a:xfrm>
            <a:off x="478786" y="1307052"/>
            <a:ext cx="11441868" cy="5185684"/>
          </a:xfrm>
        </p:spPr>
        <p:txBody>
          <a:bodyPr/>
          <a:lstStyle/>
          <a:p>
            <a:pPr marL="0" indent="0">
              <a:lnSpc>
                <a:spcPct val="100000"/>
              </a:lnSpc>
              <a:spcBef>
                <a:spcPts val="0"/>
              </a:spcBef>
              <a:buNone/>
            </a:pPr>
            <a:r>
              <a:rPr lang="en-US" sz="2400" dirty="0"/>
              <a:t>The July webinar will include:</a:t>
            </a:r>
          </a:p>
          <a:p>
            <a:pPr marL="0" indent="0">
              <a:lnSpc>
                <a:spcPct val="100000"/>
              </a:lnSpc>
              <a:spcBef>
                <a:spcPts val="0"/>
              </a:spcBef>
              <a:buNone/>
            </a:pPr>
            <a:endParaRPr lang="en-US" sz="2400" dirty="0"/>
          </a:p>
          <a:p>
            <a:pPr>
              <a:buFont typeface="Arial" panose="020B0604020202020204" pitchFamily="34" charset="0"/>
              <a:buChar char="•"/>
            </a:pPr>
            <a:r>
              <a:rPr lang="en-US" sz="2400" dirty="0"/>
              <a:t>BWC E-Accounts</a:t>
            </a:r>
          </a:p>
          <a:p>
            <a:pPr>
              <a:buFont typeface="Arial" panose="020B0604020202020204" pitchFamily="34" charset="0"/>
              <a:buChar char="•"/>
            </a:pPr>
            <a:r>
              <a:rPr lang="en-US" sz="2400" dirty="0"/>
              <a:t>Drug-Free Safety Program</a:t>
            </a:r>
          </a:p>
          <a:p>
            <a:pPr>
              <a:buFont typeface="Arial" panose="020B0604020202020204" pitchFamily="34" charset="0"/>
              <a:buChar char="•"/>
            </a:pPr>
            <a:r>
              <a:rPr lang="en-US" sz="2400" dirty="0"/>
              <a:t>Annual employer true-up</a:t>
            </a:r>
          </a:p>
          <a:p>
            <a:pPr>
              <a:buFont typeface="Arial" panose="020B0604020202020204" pitchFamily="34" charset="0"/>
              <a:buChar char="•"/>
            </a:pPr>
            <a:r>
              <a:rPr lang="en-US" sz="2400" dirty="0"/>
              <a:t>Important dates</a:t>
            </a:r>
          </a:p>
          <a:p>
            <a:pPr>
              <a:buFont typeface="Arial" panose="020B0604020202020204" pitchFamily="34" charset="0"/>
              <a:buChar char="•"/>
            </a:pPr>
            <a:r>
              <a:rPr lang="en-US" sz="2400" dirty="0"/>
              <a:t>Monthly safety topic</a:t>
            </a:r>
          </a:p>
          <a:p>
            <a:pPr marL="0" indent="0" algn="l" rtl="0">
              <a:buNone/>
            </a:pPr>
            <a:endParaRPr lang="en-US" sz="2400" dirty="0"/>
          </a:p>
          <a:p>
            <a:pPr algn="l" rtl="0">
              <a:buFont typeface="Arial" panose="020B0604020202020204" pitchFamily="34" charset="0"/>
              <a:buChar char="•"/>
            </a:pPr>
            <a:r>
              <a:rPr lang="en-US" sz="2400" dirty="0"/>
              <a:t>Next webinar: 	</a:t>
            </a:r>
            <a:r>
              <a:rPr lang="en-US" sz="2400" strike="sngStrike" dirty="0"/>
              <a:t>Tuesday, July 11       1:30 PM </a:t>
            </a:r>
          </a:p>
          <a:p>
            <a:pPr marL="566738" lvl="2" indent="0">
              <a:buNone/>
            </a:pPr>
            <a:r>
              <a:rPr lang="en-US" sz="1600" dirty="0"/>
              <a:t>			</a:t>
            </a:r>
            <a:r>
              <a:rPr lang="en-US" sz="2400" dirty="0"/>
              <a:t>Thursday, July 27    11:30AM</a:t>
            </a:r>
          </a:p>
          <a:p>
            <a:pPr marL="0" indent="0">
              <a:buNone/>
            </a:pPr>
            <a:endParaRPr lang="en-US" baseline="30000" dirty="0"/>
          </a:p>
        </p:txBody>
      </p:sp>
    </p:spTree>
    <p:extLst>
      <p:ext uri="{BB962C8B-B14F-4D97-AF65-F5344CB8AC3E}">
        <p14:creationId xmlns:p14="http://schemas.microsoft.com/office/powerpoint/2010/main" val="2952534592"/>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B8DE-89E9-4201-99BD-791D07B98D93}"/>
              </a:ext>
            </a:extLst>
          </p:cNvPr>
          <p:cNvSpPr>
            <a:spLocks noGrp="1"/>
          </p:cNvSpPr>
          <p:nvPr>
            <p:ph type="title"/>
          </p:nvPr>
        </p:nvSpPr>
        <p:spPr/>
        <p:txBody>
          <a:bodyPr/>
          <a:lstStyle/>
          <a:p>
            <a:r>
              <a:rPr lang="en-US" dirty="0"/>
              <a:t>BWC Safety Webinars</a:t>
            </a:r>
          </a:p>
        </p:txBody>
      </p:sp>
      <p:sp>
        <p:nvSpPr>
          <p:cNvPr id="7" name="TextBox 6">
            <a:extLst>
              <a:ext uri="{FF2B5EF4-FFF2-40B4-BE49-F238E27FC236}">
                <a16:creationId xmlns:a16="http://schemas.microsoft.com/office/drawing/2014/main" id="{33441E9D-3833-49AE-B6B5-AF435CA2906D}"/>
              </a:ext>
            </a:extLst>
          </p:cNvPr>
          <p:cNvSpPr txBox="1"/>
          <p:nvPr/>
        </p:nvSpPr>
        <p:spPr>
          <a:xfrm>
            <a:off x="609600" y="1579664"/>
            <a:ext cx="11480800" cy="3785652"/>
          </a:xfrm>
          <a:prstGeom prst="rect">
            <a:avLst/>
          </a:prstGeom>
          <a:noFill/>
        </p:spPr>
        <p:txBody>
          <a:bodyPr wrap="square">
            <a:spAutoFit/>
          </a:bodyPr>
          <a:lstStyle/>
          <a:p>
            <a:pPr marL="342900" indent="-342900" algn="l">
              <a:buFont typeface="Arial" panose="020B0604020202020204" pitchFamily="34" charset="0"/>
              <a:buChar char="•"/>
            </a:pPr>
            <a:r>
              <a:rPr lang="en-US" sz="2400" dirty="0"/>
              <a:t>Best Practices for Virtual Safety Training 	July 27th 	10:00 a.m.–11:30 a.m.</a:t>
            </a:r>
          </a:p>
          <a:p>
            <a:pPr marL="342900" indent="-342900" algn="l">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Introduction to workplace noise </a:t>
            </a:r>
          </a:p>
          <a:p>
            <a:r>
              <a:rPr lang="en-US" sz="2400" dirty="0"/>
              <a:t>    evaluation and control				Aug 1</a:t>
            </a:r>
            <a:r>
              <a:rPr lang="en-US" sz="2400" baseline="30000" dirty="0"/>
              <a:t>st</a:t>
            </a:r>
            <a:r>
              <a:rPr lang="en-US" sz="2400" dirty="0"/>
              <a:t>	11:00 a.m.-12:00 p.m.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Accident inv: Ergonomic injuries</a:t>
            </a:r>
            <a:r>
              <a:rPr lang="en-US" sz="2400" b="0" i="0" dirty="0">
                <a:solidFill>
                  <a:srgbClr val="14499E"/>
                </a:solidFill>
                <a:effectLst/>
                <a:latin typeface="Serifa"/>
              </a:rPr>
              <a:t>		</a:t>
            </a:r>
            <a:r>
              <a:rPr lang="en-US" sz="2400" dirty="0"/>
              <a:t>Aug 15</a:t>
            </a:r>
            <a:r>
              <a:rPr lang="en-US" sz="2400" baseline="30000" dirty="0"/>
              <a:t>th</a:t>
            </a:r>
            <a:r>
              <a:rPr lang="en-US" sz="2400" dirty="0"/>
              <a:t> 	12:00 p.m.-1:00 p.m.</a:t>
            </a:r>
          </a:p>
          <a:p>
            <a:endParaRPr lang="en-US" sz="2400" dirty="0"/>
          </a:p>
          <a:p>
            <a:endParaRPr lang="en-US" sz="2400" b="0" i="0" dirty="0">
              <a:solidFill>
                <a:srgbClr val="14499E"/>
              </a:solidFill>
              <a:effectLst/>
              <a:latin typeface="Serifa"/>
            </a:endParaRPr>
          </a:p>
          <a:p>
            <a:endParaRPr lang="en-US" sz="2400" dirty="0"/>
          </a:p>
          <a:p>
            <a:pPr algn="l"/>
            <a:endParaRPr lang="en-US" sz="24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01143789"/>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1F03B-C86F-4B05-ADF4-877D8BE8B5C3}"/>
              </a:ext>
            </a:extLst>
          </p:cNvPr>
          <p:cNvSpPr>
            <a:spLocks noGrp="1"/>
          </p:cNvSpPr>
          <p:nvPr>
            <p:ph type="title"/>
          </p:nvPr>
        </p:nvSpPr>
        <p:spPr/>
        <p:txBody>
          <a:bodyPr/>
          <a:lstStyle/>
          <a:p>
            <a:r>
              <a:rPr lang="en-US" dirty="0"/>
              <a:t>BWC DSH Virtual Training</a:t>
            </a:r>
          </a:p>
        </p:txBody>
      </p:sp>
      <p:sp>
        <p:nvSpPr>
          <p:cNvPr id="7" name="TextBox 6">
            <a:extLst>
              <a:ext uri="{FF2B5EF4-FFF2-40B4-BE49-F238E27FC236}">
                <a16:creationId xmlns:a16="http://schemas.microsoft.com/office/drawing/2014/main" id="{13F8B929-C23E-4C9C-A553-C501C7DC3D40}"/>
              </a:ext>
            </a:extLst>
          </p:cNvPr>
          <p:cNvSpPr txBox="1"/>
          <p:nvPr/>
        </p:nvSpPr>
        <p:spPr>
          <a:xfrm>
            <a:off x="609600" y="1653718"/>
            <a:ext cx="11501120" cy="2092881"/>
          </a:xfrm>
          <a:prstGeom prst="rect">
            <a:avLst/>
          </a:prstGeom>
          <a:noFill/>
        </p:spPr>
        <p:txBody>
          <a:bodyPr wrap="square">
            <a:spAutoFit/>
          </a:bodyPr>
          <a:lstStyle/>
          <a:p>
            <a:pPr marL="457200" indent="-457200" algn="l">
              <a:buFont typeface="Arial" panose="020B0604020202020204" pitchFamily="34" charset="0"/>
              <a:buChar char="•"/>
            </a:pPr>
            <a:r>
              <a:rPr lang="en-US" sz="2400" dirty="0"/>
              <a:t>Safety Series Workshop Module 1: </a:t>
            </a:r>
          </a:p>
          <a:p>
            <a:pPr algn="l"/>
            <a:r>
              <a:rPr lang="en-US" sz="2400" dirty="0"/>
              <a:t>      Intro to OSHA Requirements and </a:t>
            </a:r>
          </a:p>
          <a:p>
            <a:r>
              <a:rPr lang="en-US" sz="2400" dirty="0"/>
              <a:t>      Safety Culture Basics (VTC)	</a:t>
            </a:r>
            <a:r>
              <a:rPr lang="en-US" sz="2400" b="0" i="0" dirty="0">
                <a:effectLst/>
                <a:latin typeface="Serifa"/>
              </a:rPr>
              <a:t>		</a:t>
            </a:r>
            <a:r>
              <a:rPr lang="en-US" sz="2400" dirty="0"/>
              <a:t>Aug 15</a:t>
            </a:r>
            <a:r>
              <a:rPr lang="en-US" sz="2400" baseline="30000" dirty="0"/>
              <a:t>th</a:t>
            </a:r>
            <a:r>
              <a:rPr lang="en-US" sz="2400" dirty="0"/>
              <a:t> 	9:30 a.m.-1:00 p.m.</a:t>
            </a:r>
          </a:p>
          <a:p>
            <a:pPr algn="l"/>
            <a:r>
              <a:rPr lang="en-US" sz="2800" b="0" i="0" dirty="0">
                <a:effectLst/>
                <a:latin typeface="Serifa"/>
              </a:rPr>
              <a:t>	</a:t>
            </a:r>
          </a:p>
          <a:p>
            <a:pPr marL="458788" lvl="2" indent="-457200" fontAlgn="base">
              <a:lnSpc>
                <a:spcPts val="3000"/>
              </a:lnSpc>
              <a:spcBef>
                <a:spcPts val="600"/>
              </a:spcBef>
              <a:spcAft>
                <a:spcPct val="0"/>
              </a:spcAft>
              <a:buClr>
                <a:srgbClr val="F46A1F"/>
              </a:buClr>
              <a:buSzPct val="100000"/>
              <a:buFont typeface="Arial" panose="020B0604020202020204" pitchFamily="34" charset="0"/>
              <a:buChar char="•"/>
              <a:defRPr/>
            </a:pP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33256633"/>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 name="Google Shape;82;p1"/>
          <p:cNvSpPr txBox="1"/>
          <p:nvPr/>
        </p:nvSpPr>
        <p:spPr>
          <a:xfrm>
            <a:off x="614537" y="3007433"/>
            <a:ext cx="9655736" cy="2992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Corbel"/>
              <a:buNone/>
            </a:pPr>
            <a:r>
              <a:rPr lang="en-US" sz="5400" b="1" i="0" u="none" strike="noStrike" cap="none" dirty="0">
                <a:solidFill>
                  <a:schemeClr val="lt1"/>
                </a:solidFill>
                <a:latin typeface="Arial"/>
                <a:ea typeface="Arial"/>
                <a:cs typeface="Arial"/>
                <a:sym typeface="Arial"/>
              </a:rPr>
              <a:t>Eliminating Waste </a:t>
            </a:r>
            <a:r>
              <a:rPr lang="en-US" sz="5400" b="1" i="0" u="none" strike="noStrike" cap="none" dirty="0">
                <a:solidFill>
                  <a:schemeClr val="dk2"/>
                </a:solidFill>
                <a:latin typeface="Arial"/>
                <a:ea typeface="Arial"/>
                <a:cs typeface="Arial"/>
                <a:sym typeface="Arial"/>
              </a:rPr>
              <a:t>&amp;</a:t>
            </a:r>
            <a:r>
              <a:rPr lang="en-US" sz="5400" b="1" i="0" u="none" strike="noStrike" cap="none" dirty="0">
                <a:solidFill>
                  <a:schemeClr val="lt1"/>
                </a:solidFill>
                <a:latin typeface="Arial"/>
                <a:ea typeface="Arial"/>
                <a:cs typeface="Arial"/>
                <a:sym typeface="Arial"/>
              </a:rPr>
              <a:t> </a:t>
            </a:r>
            <a:br>
              <a:rPr lang="en-US" sz="5400" b="1" i="0" u="none" strike="noStrike" cap="none" dirty="0">
                <a:solidFill>
                  <a:schemeClr val="lt1"/>
                </a:solidFill>
                <a:latin typeface="Arial"/>
                <a:ea typeface="Arial"/>
                <a:cs typeface="Arial"/>
                <a:sym typeface="Arial"/>
              </a:rPr>
            </a:br>
            <a:r>
              <a:rPr lang="en-US" sz="5400" b="1" i="0" u="none" strike="noStrike" cap="none" dirty="0">
                <a:solidFill>
                  <a:schemeClr val="lt1"/>
                </a:solidFill>
                <a:latin typeface="Arial"/>
                <a:ea typeface="Arial"/>
                <a:cs typeface="Arial"/>
                <a:sym typeface="Arial"/>
              </a:rPr>
              <a:t>Improving Health &amp; Safety Outcomes</a:t>
            </a:r>
            <a:endParaRPr sz="5400" b="1" i="0" u="none" strike="noStrike" cap="none" dirty="0">
              <a:solidFill>
                <a:schemeClr val="lt1"/>
              </a:solidFill>
              <a:latin typeface="Arial"/>
              <a:ea typeface="Arial"/>
              <a:cs typeface="Arial"/>
              <a:sym typeface="Arial"/>
            </a:endParaRPr>
          </a:p>
        </p:txBody>
      </p:sp>
      <p:pic>
        <p:nvPicPr>
          <p:cNvPr id="83" name="Google Shape;83;p1" descr="Logo&#10;&#10;Description automatically generated"/>
          <p:cNvPicPr preferRelativeResize="0"/>
          <p:nvPr/>
        </p:nvPicPr>
        <p:blipFill rotWithShape="1">
          <a:blip r:embed="rId3">
            <a:alphaModFix/>
          </a:blip>
          <a:srcRect/>
          <a:stretch/>
        </p:blipFill>
        <p:spPr>
          <a:xfrm>
            <a:off x="635557" y="1974981"/>
            <a:ext cx="2359891" cy="1032452"/>
          </a:xfrm>
          <a:prstGeom prst="rect">
            <a:avLst/>
          </a:prstGeom>
          <a:noFill/>
          <a:ln>
            <a:noFill/>
          </a:ln>
        </p:spPr>
      </p:pic>
      <p:pic>
        <p:nvPicPr>
          <p:cNvPr id="84" name="Google Shape;84;p1"/>
          <p:cNvPicPr preferRelativeResize="0"/>
          <p:nvPr/>
        </p:nvPicPr>
        <p:blipFill rotWithShape="1">
          <a:blip r:embed="rId4">
            <a:alphaModFix/>
          </a:blip>
          <a:srcRect/>
          <a:stretch/>
        </p:blipFill>
        <p:spPr>
          <a:xfrm>
            <a:off x="7602250" y="-580925"/>
            <a:ext cx="7900774" cy="4667926"/>
          </a:xfrm>
          <a:prstGeom prst="rect">
            <a:avLst/>
          </a:prstGeom>
          <a:noFill/>
          <a:ln>
            <a:noFill/>
          </a:ln>
        </p:spPr>
      </p:pic>
    </p:spTree>
    <p:extLst>
      <p:ext uri="{BB962C8B-B14F-4D97-AF65-F5344CB8AC3E}">
        <p14:creationId xmlns:p14="http://schemas.microsoft.com/office/powerpoint/2010/main" val="1788287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1194641" y="3493313"/>
            <a:ext cx="4724750" cy="2004071"/>
          </a:xfrm>
          <a:prstGeom prst="rect">
            <a:avLst/>
          </a:prstGeom>
        </p:spPr>
      </p:pic>
      <p:sp>
        <p:nvSpPr>
          <p:cNvPr id="5" name="TextBox 4">
            <a:extLst>
              <a:ext uri="{FF2B5EF4-FFF2-40B4-BE49-F238E27FC236}">
                <a16:creationId xmlns:a16="http://schemas.microsoft.com/office/drawing/2014/main" id="{CF5D7377-FCE5-7438-F093-3CFD7247450C}"/>
              </a:ext>
            </a:extLst>
          </p:cNvPr>
          <p:cNvSpPr txBox="1"/>
          <p:nvPr/>
        </p:nvSpPr>
        <p:spPr>
          <a:xfrm>
            <a:off x="907790" y="869494"/>
            <a:ext cx="5235574" cy="1754326"/>
          </a:xfrm>
          <a:prstGeom prst="rect">
            <a:avLst/>
          </a:prstGeom>
          <a:noFill/>
        </p:spPr>
        <p:txBody>
          <a:bodyPr wrap="square" rtlCol="0">
            <a:spAutoFit/>
          </a:bodyPr>
          <a:lstStyle/>
          <a:p>
            <a:pPr algn="ctr"/>
            <a:r>
              <a:rPr lang="en-US" sz="5400" b="1" dirty="0"/>
              <a:t>Program Sponsor</a:t>
            </a:r>
          </a:p>
        </p:txBody>
      </p:sp>
      <p:pic>
        <p:nvPicPr>
          <p:cNvPr id="4" name="Picture 3" descr="A blue and black logo&#10;&#10;Description automatically generated">
            <a:extLst>
              <a:ext uri="{FF2B5EF4-FFF2-40B4-BE49-F238E27FC236}">
                <a16:creationId xmlns:a16="http://schemas.microsoft.com/office/drawing/2014/main" id="{414759B4-62A3-1795-F0E8-1881E1B63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540" y="2524322"/>
            <a:ext cx="5209381" cy="2279690"/>
          </a:xfrm>
          <a:prstGeom prst="rect">
            <a:avLst/>
          </a:prstGeom>
        </p:spPr>
      </p:pic>
    </p:spTree>
    <p:extLst>
      <p:ext uri="{BB962C8B-B14F-4D97-AF65-F5344CB8AC3E}">
        <p14:creationId xmlns:p14="http://schemas.microsoft.com/office/powerpoint/2010/main" val="21069269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5" name="Google Shape;105;p7"/>
          <p:cNvPicPr preferRelativeResize="0"/>
          <p:nvPr/>
        </p:nvPicPr>
        <p:blipFill rotWithShape="1">
          <a:blip r:embed="rId3">
            <a:alphaModFix/>
          </a:blip>
          <a:srcRect/>
          <a:stretch/>
        </p:blipFill>
        <p:spPr>
          <a:xfrm>
            <a:off x="8475536" y="2081786"/>
            <a:ext cx="7067377" cy="4175550"/>
          </a:xfrm>
          <a:prstGeom prst="rect">
            <a:avLst/>
          </a:prstGeom>
          <a:noFill/>
          <a:ln>
            <a:noFill/>
          </a:ln>
        </p:spPr>
      </p:pic>
      <p:sp>
        <p:nvSpPr>
          <p:cNvPr id="104" name="Google Shape;104;p7"/>
          <p:cNvSpPr txBox="1"/>
          <p:nvPr/>
        </p:nvSpPr>
        <p:spPr>
          <a:xfrm>
            <a:off x="945203" y="1869561"/>
            <a:ext cx="10896729" cy="2893069"/>
          </a:xfrm>
          <a:prstGeom prst="rect">
            <a:avLst/>
          </a:prstGeom>
          <a:noFill/>
          <a:ln>
            <a:noFill/>
          </a:ln>
        </p:spPr>
        <p:txBody>
          <a:bodyPr spcFirstLastPara="1" wrap="square" lIns="91425" tIns="91425" rIns="91425" bIns="91425" anchor="t" anchorCtr="0">
            <a:spAutoFit/>
          </a:bodyPr>
          <a:lstStyle/>
          <a:p>
            <a:pPr marL="571500" marR="0" lvl="0" indent="-571500" algn="l" rtl="0">
              <a:lnSpc>
                <a:spcPct val="100000"/>
              </a:lnSpc>
              <a:spcBef>
                <a:spcPts val="0"/>
              </a:spcBef>
              <a:spcAft>
                <a:spcPts val="0"/>
              </a:spcAft>
              <a:buClr>
                <a:srgbClr val="000000"/>
              </a:buClr>
              <a:buSzPts val="4900"/>
              <a:buFont typeface="Arial" panose="020B0604020202020204" pitchFamily="34" charset="0"/>
              <a:buChar char="•"/>
            </a:pPr>
            <a:r>
              <a:rPr lang="en-US" sz="4400" b="0" i="0" u="none" strike="noStrike" cap="none" dirty="0">
                <a:solidFill>
                  <a:schemeClr val="lt1"/>
                </a:solidFill>
                <a:latin typeface="Arial"/>
                <a:ea typeface="Arial"/>
                <a:cs typeface="Arial"/>
                <a:sym typeface="Arial"/>
              </a:rPr>
              <a:t>Who is BowTie?</a:t>
            </a:r>
          </a:p>
          <a:p>
            <a:pPr marL="571500" marR="0" lvl="0" indent="-571500" algn="l" rtl="0">
              <a:lnSpc>
                <a:spcPct val="100000"/>
              </a:lnSpc>
              <a:spcBef>
                <a:spcPts val="0"/>
              </a:spcBef>
              <a:spcAft>
                <a:spcPts val="0"/>
              </a:spcAft>
              <a:buClr>
                <a:srgbClr val="000000"/>
              </a:buClr>
              <a:buSzPts val="4900"/>
              <a:buFont typeface="Arial" panose="020B0604020202020204" pitchFamily="34" charset="0"/>
              <a:buChar char="•"/>
            </a:pPr>
            <a:r>
              <a:rPr lang="en-US" sz="4400" dirty="0">
                <a:solidFill>
                  <a:schemeClr val="lt1"/>
                </a:solidFill>
              </a:rPr>
              <a:t>Why is this relevant to Safety?</a:t>
            </a:r>
          </a:p>
          <a:p>
            <a:pPr marL="571500" marR="0" lvl="0" indent="-571500" algn="l" rtl="0">
              <a:lnSpc>
                <a:spcPct val="100000"/>
              </a:lnSpc>
              <a:spcBef>
                <a:spcPts val="0"/>
              </a:spcBef>
              <a:spcAft>
                <a:spcPts val="0"/>
              </a:spcAft>
              <a:buClr>
                <a:srgbClr val="000000"/>
              </a:buClr>
              <a:buSzPts val="4900"/>
              <a:buFont typeface="Arial" panose="020B0604020202020204" pitchFamily="34" charset="0"/>
              <a:buChar char="•"/>
            </a:pPr>
            <a:r>
              <a:rPr lang="en-US" sz="4400" b="0" i="0" u="none" strike="noStrike" cap="none" dirty="0">
                <a:solidFill>
                  <a:schemeClr val="lt1"/>
                </a:solidFill>
                <a:latin typeface="Arial"/>
                <a:ea typeface="Arial"/>
                <a:cs typeface="Arial"/>
                <a:sym typeface="Arial"/>
              </a:rPr>
              <a:t>What can I do to improve the health and safety of my employees?</a:t>
            </a:r>
            <a:endParaRPr sz="4800" b="0" i="0" u="none" strike="noStrike" cap="none" dirty="0">
              <a:solidFill>
                <a:schemeClr val="dk1"/>
              </a:solidFill>
              <a:latin typeface="Arial"/>
              <a:ea typeface="Arial"/>
              <a:cs typeface="Arial"/>
              <a:sym typeface="Arial"/>
            </a:endParaRPr>
          </a:p>
        </p:txBody>
      </p:sp>
      <p:sp>
        <p:nvSpPr>
          <p:cNvPr id="2" name="Google Shape;1071;p24">
            <a:extLst>
              <a:ext uri="{FF2B5EF4-FFF2-40B4-BE49-F238E27FC236}">
                <a16:creationId xmlns:a16="http://schemas.microsoft.com/office/drawing/2014/main" id="{A76E2E3D-BB70-CB2F-AA33-BD9787C9F26E}"/>
              </a:ext>
            </a:extLst>
          </p:cNvPr>
          <p:cNvSpPr txBox="1">
            <a:spLocks/>
          </p:cNvSpPr>
          <p:nvPr/>
        </p:nvSpPr>
        <p:spPr>
          <a:xfrm>
            <a:off x="708036" y="357545"/>
            <a:ext cx="5653853" cy="83095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buSzPts val="1800"/>
            </a:pPr>
            <a:r>
              <a:rPr lang="en-US" sz="4800" dirty="0">
                <a:solidFill>
                  <a:schemeClr val="tx1"/>
                </a:solidFill>
              </a:rPr>
              <a:t>Agenda</a:t>
            </a:r>
          </a:p>
        </p:txBody>
      </p:sp>
    </p:spTree>
    <p:extLst>
      <p:ext uri="{BB962C8B-B14F-4D97-AF65-F5344CB8AC3E}">
        <p14:creationId xmlns:p14="http://schemas.microsoft.com/office/powerpoint/2010/main" val="1987995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500"/>
                                        <p:tgtEl>
                                          <p:spTgt spid="1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xEl>
                                              <p:pRg st="1" end="1"/>
                                            </p:txEl>
                                          </p:spTgt>
                                        </p:tgtEl>
                                        <p:attrNameLst>
                                          <p:attrName>style.visibility</p:attrName>
                                        </p:attrNameLst>
                                      </p:cBhvr>
                                      <p:to>
                                        <p:strVal val="visible"/>
                                      </p:to>
                                    </p:set>
                                    <p:animEffect transition="in" filter="fade">
                                      <p:cBhvr>
                                        <p:cTn id="12" dur="500"/>
                                        <p:tgtEl>
                                          <p:spTgt spid="1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
                                            <p:txEl>
                                              <p:pRg st="2" end="2"/>
                                            </p:txEl>
                                          </p:spTgt>
                                        </p:tgtEl>
                                        <p:attrNameLst>
                                          <p:attrName>style.visibility</p:attrName>
                                        </p:attrNameLst>
                                      </p:cBhvr>
                                      <p:to>
                                        <p:strVal val="visible"/>
                                      </p:to>
                                    </p:set>
                                    <p:animEffect transition="in" filter="fade">
                                      <p:cBhvr>
                                        <p:cTn id="17" dur="500"/>
                                        <p:tgtEl>
                                          <p:spTgt spid="1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5" name="Google Shape;105;p7"/>
          <p:cNvPicPr preferRelativeResize="0"/>
          <p:nvPr/>
        </p:nvPicPr>
        <p:blipFill rotWithShape="1">
          <a:blip r:embed="rId3">
            <a:alphaModFix/>
          </a:blip>
          <a:srcRect/>
          <a:stretch/>
        </p:blipFill>
        <p:spPr>
          <a:xfrm>
            <a:off x="8475536" y="2081786"/>
            <a:ext cx="7067377" cy="4175550"/>
          </a:xfrm>
          <a:prstGeom prst="rect">
            <a:avLst/>
          </a:prstGeom>
          <a:noFill/>
          <a:ln>
            <a:noFill/>
          </a:ln>
        </p:spPr>
      </p:pic>
      <p:sp>
        <p:nvSpPr>
          <p:cNvPr id="104" name="Google Shape;104;p7"/>
          <p:cNvSpPr txBox="1"/>
          <p:nvPr/>
        </p:nvSpPr>
        <p:spPr>
          <a:xfrm>
            <a:off x="945203" y="1670385"/>
            <a:ext cx="10896729" cy="4247286"/>
          </a:xfrm>
          <a:prstGeom prst="rect">
            <a:avLst/>
          </a:prstGeom>
          <a:noFill/>
          <a:ln>
            <a:noFill/>
          </a:ln>
        </p:spPr>
        <p:txBody>
          <a:bodyPr spcFirstLastPara="1" wrap="square" lIns="91425" tIns="91425" rIns="91425" bIns="91425" anchor="t" anchorCtr="0">
            <a:spAutoFit/>
          </a:bodyPr>
          <a:lstStyle/>
          <a:p>
            <a:pPr marR="0" lvl="0" algn="l" rtl="0">
              <a:lnSpc>
                <a:spcPct val="100000"/>
              </a:lnSpc>
              <a:spcBef>
                <a:spcPts val="0"/>
              </a:spcBef>
              <a:spcAft>
                <a:spcPts val="0"/>
              </a:spcAft>
              <a:buClr>
                <a:srgbClr val="000000"/>
              </a:buClr>
              <a:buSzPts val="4900"/>
            </a:pPr>
            <a:r>
              <a:rPr lang="en-US" sz="4400" dirty="0">
                <a:solidFill>
                  <a:schemeClr val="lt1"/>
                </a:solidFill>
              </a:rPr>
              <a:t>Today’s health care systems are full of waste, as much as 30-50%.</a:t>
            </a:r>
          </a:p>
          <a:p>
            <a:pPr marR="0" lvl="0" algn="l" rtl="0">
              <a:lnSpc>
                <a:spcPct val="100000"/>
              </a:lnSpc>
              <a:spcBef>
                <a:spcPts val="0"/>
              </a:spcBef>
              <a:spcAft>
                <a:spcPts val="0"/>
              </a:spcAft>
              <a:buClr>
                <a:srgbClr val="000000"/>
              </a:buClr>
              <a:buSzPts val="4900"/>
            </a:pPr>
            <a:endParaRPr lang="en-US" sz="4400" dirty="0">
              <a:solidFill>
                <a:schemeClr val="lt1"/>
              </a:solidFill>
            </a:endParaRPr>
          </a:p>
          <a:p>
            <a:pPr marR="0" lvl="0" algn="l" rtl="0">
              <a:lnSpc>
                <a:spcPct val="100000"/>
              </a:lnSpc>
              <a:spcBef>
                <a:spcPts val="0"/>
              </a:spcBef>
              <a:spcAft>
                <a:spcPts val="0"/>
              </a:spcAft>
              <a:buClr>
                <a:srgbClr val="000000"/>
              </a:buClr>
              <a:buSzPts val="4900"/>
            </a:pPr>
            <a:r>
              <a:rPr lang="en-US" sz="4400" dirty="0">
                <a:solidFill>
                  <a:schemeClr val="lt1"/>
                </a:solidFill>
              </a:rPr>
              <a:t>By targeting waste in the system, BowTie creates health plans that improve health and reduce cost. </a:t>
            </a:r>
            <a:endParaRPr lang="en-US" sz="4400" b="0" i="0" u="none" strike="noStrike" cap="none" dirty="0">
              <a:solidFill>
                <a:schemeClr val="lt1"/>
              </a:solidFill>
              <a:latin typeface="Arial"/>
              <a:ea typeface="Arial"/>
              <a:cs typeface="Arial"/>
              <a:sym typeface="Arial"/>
            </a:endParaRPr>
          </a:p>
        </p:txBody>
      </p:sp>
      <p:sp>
        <p:nvSpPr>
          <p:cNvPr id="2" name="Google Shape;1071;p24">
            <a:extLst>
              <a:ext uri="{FF2B5EF4-FFF2-40B4-BE49-F238E27FC236}">
                <a16:creationId xmlns:a16="http://schemas.microsoft.com/office/drawing/2014/main" id="{A76E2E3D-BB70-CB2F-AA33-BD9787C9F26E}"/>
              </a:ext>
            </a:extLst>
          </p:cNvPr>
          <p:cNvSpPr txBox="1">
            <a:spLocks/>
          </p:cNvSpPr>
          <p:nvPr/>
        </p:nvSpPr>
        <p:spPr>
          <a:xfrm>
            <a:off x="708036" y="357545"/>
            <a:ext cx="7150372" cy="83095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buSzPts val="1800"/>
            </a:pPr>
            <a:r>
              <a:rPr lang="en-US" sz="4800" dirty="0">
                <a:solidFill>
                  <a:schemeClr val="tx1"/>
                </a:solidFill>
              </a:rPr>
              <a:t>Why does BowTie exist?</a:t>
            </a:r>
          </a:p>
        </p:txBody>
      </p:sp>
    </p:spTree>
    <p:extLst>
      <p:ext uri="{BB962C8B-B14F-4D97-AF65-F5344CB8AC3E}">
        <p14:creationId xmlns:p14="http://schemas.microsoft.com/office/powerpoint/2010/main" val="323300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500"/>
                                        <p:tgtEl>
                                          <p:spTgt spid="1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xEl>
                                              <p:pRg st="2" end="2"/>
                                            </p:txEl>
                                          </p:spTgt>
                                        </p:tgtEl>
                                        <p:attrNameLst>
                                          <p:attrName>style.visibility</p:attrName>
                                        </p:attrNameLst>
                                      </p:cBhvr>
                                      <p:to>
                                        <p:strVal val="visible"/>
                                      </p:to>
                                    </p:set>
                                    <p:animEffect transition="in" filter="fade">
                                      <p:cBhvr>
                                        <p:cTn id="12" dur="500"/>
                                        <p:tgtEl>
                                          <p:spTgt spid="1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5" name="Google Shape;105;p7"/>
          <p:cNvPicPr preferRelativeResize="0"/>
          <p:nvPr/>
        </p:nvPicPr>
        <p:blipFill rotWithShape="1">
          <a:blip r:embed="rId3">
            <a:alphaModFix/>
          </a:blip>
          <a:srcRect/>
          <a:stretch/>
        </p:blipFill>
        <p:spPr>
          <a:xfrm>
            <a:off x="8475536" y="2081786"/>
            <a:ext cx="7067377" cy="4175550"/>
          </a:xfrm>
          <a:prstGeom prst="rect">
            <a:avLst/>
          </a:prstGeom>
          <a:noFill/>
          <a:ln>
            <a:noFill/>
          </a:ln>
        </p:spPr>
      </p:pic>
      <p:sp>
        <p:nvSpPr>
          <p:cNvPr id="104" name="Google Shape;104;p7"/>
          <p:cNvSpPr txBox="1"/>
          <p:nvPr/>
        </p:nvSpPr>
        <p:spPr>
          <a:xfrm>
            <a:off x="838200" y="1579850"/>
            <a:ext cx="10896729" cy="2893069"/>
          </a:xfrm>
          <a:prstGeom prst="rect">
            <a:avLst/>
          </a:prstGeom>
          <a:noFill/>
          <a:ln>
            <a:noFill/>
          </a:ln>
        </p:spPr>
        <p:txBody>
          <a:bodyPr spcFirstLastPara="1" wrap="square" lIns="91425" tIns="91425" rIns="91425" bIns="91425" anchor="t" anchorCtr="0">
            <a:spAutoFit/>
          </a:bodyPr>
          <a:lstStyle/>
          <a:p>
            <a:pPr marR="0" lvl="0" algn="l" rtl="0">
              <a:lnSpc>
                <a:spcPct val="100000"/>
              </a:lnSpc>
              <a:spcBef>
                <a:spcPts val="0"/>
              </a:spcBef>
              <a:spcAft>
                <a:spcPts val="0"/>
              </a:spcAft>
              <a:buClr>
                <a:srgbClr val="000000"/>
              </a:buClr>
              <a:buSzPts val="4900"/>
            </a:pPr>
            <a:r>
              <a:rPr lang="en-US" sz="4400" dirty="0">
                <a:solidFill>
                  <a:schemeClr val="lt1"/>
                </a:solidFill>
              </a:rPr>
              <a:t>A Primary Health Care Team that is focused on improving the health of your employees and reducing the overall cost of your health plan.</a:t>
            </a:r>
            <a:endParaRPr lang="en-US" sz="4400" b="0" i="0" u="none" strike="noStrike" cap="none" dirty="0">
              <a:solidFill>
                <a:schemeClr val="lt1"/>
              </a:solidFill>
              <a:latin typeface="Arial"/>
              <a:ea typeface="Arial"/>
              <a:cs typeface="Arial"/>
              <a:sym typeface="Arial"/>
            </a:endParaRPr>
          </a:p>
        </p:txBody>
      </p:sp>
      <p:sp>
        <p:nvSpPr>
          <p:cNvPr id="2" name="Google Shape;1071;p24">
            <a:extLst>
              <a:ext uri="{FF2B5EF4-FFF2-40B4-BE49-F238E27FC236}">
                <a16:creationId xmlns:a16="http://schemas.microsoft.com/office/drawing/2014/main" id="{A76E2E3D-BB70-CB2F-AA33-BD9787C9F26E}"/>
              </a:ext>
            </a:extLst>
          </p:cNvPr>
          <p:cNvSpPr txBox="1">
            <a:spLocks/>
          </p:cNvSpPr>
          <p:nvPr/>
        </p:nvSpPr>
        <p:spPr>
          <a:xfrm>
            <a:off x="708036" y="357545"/>
            <a:ext cx="7150372" cy="83095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buSzPts val="1800"/>
            </a:pPr>
            <a:r>
              <a:rPr lang="en-US" sz="4800" dirty="0">
                <a:solidFill>
                  <a:schemeClr val="tx1"/>
                </a:solidFill>
              </a:rPr>
              <a:t>Who is BowTie Medical?</a:t>
            </a:r>
          </a:p>
        </p:txBody>
      </p:sp>
    </p:spTree>
    <p:extLst>
      <p:ext uri="{BB962C8B-B14F-4D97-AF65-F5344CB8AC3E}">
        <p14:creationId xmlns:p14="http://schemas.microsoft.com/office/powerpoint/2010/main" val="3229427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500"/>
                                        <p:tgtEl>
                                          <p:spTgt spid="1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111" name="Google Shape;111;p57"/>
          <p:cNvGrpSpPr/>
          <p:nvPr/>
        </p:nvGrpSpPr>
        <p:grpSpPr>
          <a:xfrm>
            <a:off x="6983196" y="2167580"/>
            <a:ext cx="2705520" cy="416100"/>
            <a:chOff x="6645265" y="4931672"/>
            <a:chExt cx="2705520" cy="416100"/>
          </a:xfrm>
        </p:grpSpPr>
        <p:sp>
          <p:nvSpPr>
            <p:cNvPr id="112" name="Google Shape;112;p57"/>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13" name="Google Shape;113;p57"/>
            <p:cNvGrpSpPr/>
            <p:nvPr/>
          </p:nvGrpSpPr>
          <p:grpSpPr>
            <a:xfrm>
              <a:off x="8934685" y="4931672"/>
              <a:ext cx="416100" cy="416100"/>
              <a:chOff x="6066680" y="1446816"/>
              <a:chExt cx="832200" cy="832200"/>
            </a:xfrm>
          </p:grpSpPr>
          <p:sp>
            <p:nvSpPr>
              <p:cNvPr id="114" name="Google Shape;114;p57"/>
              <p:cNvSpPr/>
              <p:nvPr/>
            </p:nvSpPr>
            <p:spPr>
              <a:xfrm>
                <a:off x="6066680" y="1446816"/>
                <a:ext cx="832200" cy="832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5" name="Google Shape;115;p57"/>
              <p:cNvPicPr preferRelativeResize="0"/>
              <p:nvPr/>
            </p:nvPicPr>
            <p:blipFill rotWithShape="1">
              <a:blip r:embed="rId3">
                <a:alphaModFix/>
              </a:blip>
              <a:srcRect/>
              <a:stretch/>
            </p:blipFill>
            <p:spPr>
              <a:xfrm>
                <a:off x="6290980" y="1671116"/>
                <a:ext cx="383658" cy="383658"/>
              </a:xfrm>
              <a:prstGeom prst="rect">
                <a:avLst/>
              </a:prstGeom>
              <a:noFill/>
              <a:ln>
                <a:noFill/>
              </a:ln>
            </p:spPr>
          </p:pic>
        </p:grpSp>
      </p:grpSp>
      <p:grpSp>
        <p:nvGrpSpPr>
          <p:cNvPr id="116" name="Google Shape;116;p57"/>
          <p:cNvGrpSpPr/>
          <p:nvPr/>
        </p:nvGrpSpPr>
        <p:grpSpPr>
          <a:xfrm>
            <a:off x="6983196" y="3560142"/>
            <a:ext cx="2705520" cy="416100"/>
            <a:chOff x="6645265" y="4931672"/>
            <a:chExt cx="2705520" cy="416100"/>
          </a:xfrm>
        </p:grpSpPr>
        <p:sp>
          <p:nvSpPr>
            <p:cNvPr id="117" name="Google Shape;117;p57"/>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18" name="Google Shape;118;p57"/>
            <p:cNvGrpSpPr/>
            <p:nvPr/>
          </p:nvGrpSpPr>
          <p:grpSpPr>
            <a:xfrm>
              <a:off x="8934685" y="4931672"/>
              <a:ext cx="416100" cy="416100"/>
              <a:chOff x="6066680" y="1446816"/>
              <a:chExt cx="832200" cy="832200"/>
            </a:xfrm>
          </p:grpSpPr>
          <p:sp>
            <p:nvSpPr>
              <p:cNvPr id="119" name="Google Shape;119;p57"/>
              <p:cNvSpPr/>
              <p:nvPr/>
            </p:nvSpPr>
            <p:spPr>
              <a:xfrm>
                <a:off x="6066680" y="1446816"/>
                <a:ext cx="832200" cy="832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0" name="Google Shape;120;p57"/>
              <p:cNvPicPr preferRelativeResize="0"/>
              <p:nvPr/>
            </p:nvPicPr>
            <p:blipFill rotWithShape="1">
              <a:blip r:embed="rId3">
                <a:alphaModFix/>
              </a:blip>
              <a:srcRect/>
              <a:stretch/>
            </p:blipFill>
            <p:spPr>
              <a:xfrm>
                <a:off x="6290980" y="1671116"/>
                <a:ext cx="383658" cy="383658"/>
              </a:xfrm>
              <a:prstGeom prst="rect">
                <a:avLst/>
              </a:prstGeom>
              <a:noFill/>
              <a:ln>
                <a:noFill/>
              </a:ln>
            </p:spPr>
          </p:pic>
        </p:grpSp>
      </p:grpSp>
      <p:grpSp>
        <p:nvGrpSpPr>
          <p:cNvPr id="121" name="Google Shape;121;p57"/>
          <p:cNvGrpSpPr/>
          <p:nvPr/>
        </p:nvGrpSpPr>
        <p:grpSpPr>
          <a:xfrm>
            <a:off x="6983196" y="2860698"/>
            <a:ext cx="2705548" cy="416128"/>
            <a:chOff x="6645265" y="4931672"/>
            <a:chExt cx="2705548" cy="416128"/>
          </a:xfrm>
        </p:grpSpPr>
        <p:sp>
          <p:nvSpPr>
            <p:cNvPr id="122" name="Google Shape;122;p57"/>
            <p:cNvSpPr/>
            <p:nvPr/>
          </p:nvSpPr>
          <p:spPr>
            <a:xfrm>
              <a:off x="6645265" y="4931672"/>
              <a:ext cx="2705548" cy="416128"/>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23" name="Google Shape;123;p57"/>
            <p:cNvGrpSpPr/>
            <p:nvPr/>
          </p:nvGrpSpPr>
          <p:grpSpPr>
            <a:xfrm>
              <a:off x="8934685" y="4931672"/>
              <a:ext cx="416128" cy="416128"/>
              <a:chOff x="6066680" y="1446816"/>
              <a:chExt cx="832256" cy="832256"/>
            </a:xfrm>
          </p:grpSpPr>
          <p:sp>
            <p:nvSpPr>
              <p:cNvPr id="124" name="Google Shape;124;p57"/>
              <p:cNvSpPr/>
              <p:nvPr/>
            </p:nvSpPr>
            <p:spPr>
              <a:xfrm>
                <a:off x="6066680" y="1446816"/>
                <a:ext cx="832256" cy="83225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5" name="Google Shape;125;p57"/>
              <p:cNvPicPr preferRelativeResize="0"/>
              <p:nvPr/>
            </p:nvPicPr>
            <p:blipFill rotWithShape="1">
              <a:blip r:embed="rId3">
                <a:alphaModFix/>
              </a:blip>
              <a:srcRect/>
              <a:stretch/>
            </p:blipFill>
            <p:spPr>
              <a:xfrm>
                <a:off x="6290980" y="1671116"/>
                <a:ext cx="383658" cy="383658"/>
              </a:xfrm>
              <a:prstGeom prst="rect">
                <a:avLst/>
              </a:prstGeom>
              <a:noFill/>
              <a:ln>
                <a:noFill/>
              </a:ln>
            </p:spPr>
          </p:pic>
        </p:grpSp>
      </p:grpSp>
      <p:grpSp>
        <p:nvGrpSpPr>
          <p:cNvPr id="126" name="Google Shape;126;p57"/>
          <p:cNvGrpSpPr/>
          <p:nvPr/>
        </p:nvGrpSpPr>
        <p:grpSpPr>
          <a:xfrm>
            <a:off x="6983196" y="1475021"/>
            <a:ext cx="2705548" cy="416128"/>
            <a:chOff x="6645265" y="4931672"/>
            <a:chExt cx="2705548" cy="416128"/>
          </a:xfrm>
        </p:grpSpPr>
        <p:sp>
          <p:nvSpPr>
            <p:cNvPr id="127" name="Google Shape;127;p57"/>
            <p:cNvSpPr/>
            <p:nvPr/>
          </p:nvSpPr>
          <p:spPr>
            <a:xfrm>
              <a:off x="6645265" y="4931672"/>
              <a:ext cx="2705548" cy="416128"/>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28" name="Google Shape;128;p57"/>
            <p:cNvGrpSpPr/>
            <p:nvPr/>
          </p:nvGrpSpPr>
          <p:grpSpPr>
            <a:xfrm>
              <a:off x="8934685" y="4931672"/>
              <a:ext cx="416128" cy="416128"/>
              <a:chOff x="6066680" y="1446816"/>
              <a:chExt cx="832256" cy="832256"/>
            </a:xfrm>
          </p:grpSpPr>
          <p:sp>
            <p:nvSpPr>
              <p:cNvPr id="129" name="Google Shape;129;p57"/>
              <p:cNvSpPr/>
              <p:nvPr/>
            </p:nvSpPr>
            <p:spPr>
              <a:xfrm>
                <a:off x="6066680" y="1446816"/>
                <a:ext cx="832256" cy="83225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0" name="Google Shape;130;p57"/>
              <p:cNvPicPr preferRelativeResize="0"/>
              <p:nvPr/>
            </p:nvPicPr>
            <p:blipFill rotWithShape="1">
              <a:blip r:embed="rId3">
                <a:alphaModFix/>
              </a:blip>
              <a:srcRect/>
              <a:stretch/>
            </p:blipFill>
            <p:spPr>
              <a:xfrm>
                <a:off x="6290980" y="1671116"/>
                <a:ext cx="383658" cy="383658"/>
              </a:xfrm>
              <a:prstGeom prst="rect">
                <a:avLst/>
              </a:prstGeom>
              <a:noFill/>
              <a:ln>
                <a:noFill/>
              </a:ln>
            </p:spPr>
          </p:pic>
        </p:grpSp>
      </p:grpSp>
      <p:grpSp>
        <p:nvGrpSpPr>
          <p:cNvPr id="131" name="Google Shape;131;p57"/>
          <p:cNvGrpSpPr/>
          <p:nvPr/>
        </p:nvGrpSpPr>
        <p:grpSpPr>
          <a:xfrm>
            <a:off x="6983196" y="779261"/>
            <a:ext cx="2705548" cy="420622"/>
            <a:chOff x="6645265" y="4931672"/>
            <a:chExt cx="2705548" cy="416128"/>
          </a:xfrm>
        </p:grpSpPr>
        <p:sp>
          <p:nvSpPr>
            <p:cNvPr id="132" name="Google Shape;132;p57"/>
            <p:cNvSpPr/>
            <p:nvPr/>
          </p:nvSpPr>
          <p:spPr>
            <a:xfrm>
              <a:off x="6645265" y="4931672"/>
              <a:ext cx="2705548" cy="416128"/>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33" name="Google Shape;133;p57"/>
            <p:cNvGrpSpPr/>
            <p:nvPr/>
          </p:nvGrpSpPr>
          <p:grpSpPr>
            <a:xfrm>
              <a:off x="8934685" y="4931672"/>
              <a:ext cx="416128" cy="416128"/>
              <a:chOff x="6066680" y="1446816"/>
              <a:chExt cx="832256" cy="832256"/>
            </a:xfrm>
          </p:grpSpPr>
          <p:sp>
            <p:nvSpPr>
              <p:cNvPr id="134" name="Google Shape;134;p57"/>
              <p:cNvSpPr/>
              <p:nvPr/>
            </p:nvSpPr>
            <p:spPr>
              <a:xfrm>
                <a:off x="6066680" y="1446816"/>
                <a:ext cx="832256" cy="83225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5" name="Google Shape;135;p57"/>
              <p:cNvPicPr preferRelativeResize="0"/>
              <p:nvPr/>
            </p:nvPicPr>
            <p:blipFill rotWithShape="1">
              <a:blip r:embed="rId3">
                <a:alphaModFix/>
              </a:blip>
              <a:srcRect/>
              <a:stretch/>
            </p:blipFill>
            <p:spPr>
              <a:xfrm>
                <a:off x="6290980" y="1673164"/>
                <a:ext cx="383658" cy="379559"/>
              </a:xfrm>
              <a:prstGeom prst="rect">
                <a:avLst/>
              </a:prstGeom>
              <a:noFill/>
              <a:ln>
                <a:noFill/>
              </a:ln>
            </p:spPr>
          </p:pic>
        </p:grpSp>
      </p:grpSp>
      <p:pic>
        <p:nvPicPr>
          <p:cNvPr id="136" name="Google Shape;136;p57"/>
          <p:cNvPicPr preferRelativeResize="0"/>
          <p:nvPr/>
        </p:nvPicPr>
        <p:blipFill rotWithShape="1">
          <a:blip r:embed="rId4">
            <a:alphaModFix/>
          </a:blip>
          <a:srcRect l="16459" t="798" r="40214" b="34229"/>
          <a:stretch/>
        </p:blipFill>
        <p:spPr>
          <a:xfrm>
            <a:off x="1069918" y="2087125"/>
            <a:ext cx="1646292" cy="1645604"/>
          </a:xfrm>
          <a:prstGeom prst="ellipse">
            <a:avLst/>
          </a:prstGeom>
          <a:noFill/>
          <a:ln>
            <a:noFill/>
          </a:ln>
        </p:spPr>
      </p:pic>
      <p:cxnSp>
        <p:nvCxnSpPr>
          <p:cNvPr id="137" name="Google Shape;137;p57"/>
          <p:cNvCxnSpPr/>
          <p:nvPr/>
        </p:nvCxnSpPr>
        <p:spPr>
          <a:xfrm flipH="1">
            <a:off x="2913600" y="1015350"/>
            <a:ext cx="3961800" cy="2116500"/>
          </a:xfrm>
          <a:prstGeom prst="straightConnector1">
            <a:avLst/>
          </a:prstGeom>
          <a:noFill/>
          <a:ln w="9525" cap="flat" cmpd="sng">
            <a:solidFill>
              <a:schemeClr val="lt1"/>
            </a:solidFill>
            <a:prstDash val="solid"/>
            <a:round/>
            <a:headEnd type="stealth" w="med" len="med"/>
            <a:tailEnd type="none" w="sm" len="sm"/>
          </a:ln>
        </p:spPr>
      </p:cxnSp>
      <p:cxnSp>
        <p:nvCxnSpPr>
          <p:cNvPr id="138" name="Google Shape;138;p57"/>
          <p:cNvCxnSpPr>
            <a:endCxn id="139" idx="7"/>
          </p:cNvCxnSpPr>
          <p:nvPr/>
        </p:nvCxnSpPr>
        <p:spPr>
          <a:xfrm flipH="1">
            <a:off x="3180684" y="1682703"/>
            <a:ext cx="3700500" cy="1507800"/>
          </a:xfrm>
          <a:prstGeom prst="straightConnector1">
            <a:avLst/>
          </a:prstGeom>
          <a:noFill/>
          <a:ln w="9525" cap="flat" cmpd="sng">
            <a:solidFill>
              <a:schemeClr val="lt1"/>
            </a:solidFill>
            <a:prstDash val="solid"/>
            <a:round/>
            <a:headEnd type="stealth" w="med" len="med"/>
            <a:tailEnd type="none" w="sm" len="sm"/>
          </a:ln>
        </p:spPr>
      </p:cxnSp>
      <p:cxnSp>
        <p:nvCxnSpPr>
          <p:cNvPr id="140" name="Google Shape;140;p57"/>
          <p:cNvCxnSpPr/>
          <p:nvPr/>
        </p:nvCxnSpPr>
        <p:spPr>
          <a:xfrm flipH="1">
            <a:off x="3307100" y="2373025"/>
            <a:ext cx="3579900" cy="987900"/>
          </a:xfrm>
          <a:prstGeom prst="straightConnector1">
            <a:avLst/>
          </a:prstGeom>
          <a:noFill/>
          <a:ln w="9525" cap="flat" cmpd="sng">
            <a:solidFill>
              <a:schemeClr val="lt1"/>
            </a:solidFill>
            <a:prstDash val="solid"/>
            <a:round/>
            <a:headEnd type="stealth" w="med" len="med"/>
            <a:tailEnd type="none" w="sm" len="sm"/>
          </a:ln>
        </p:spPr>
      </p:cxnSp>
      <p:cxnSp>
        <p:nvCxnSpPr>
          <p:cNvPr id="141" name="Google Shape;141;p57"/>
          <p:cNvCxnSpPr/>
          <p:nvPr/>
        </p:nvCxnSpPr>
        <p:spPr>
          <a:xfrm flipH="1">
            <a:off x="3272000" y="3069275"/>
            <a:ext cx="3597600" cy="465000"/>
          </a:xfrm>
          <a:prstGeom prst="straightConnector1">
            <a:avLst/>
          </a:prstGeom>
          <a:noFill/>
          <a:ln w="9525" cap="flat" cmpd="sng">
            <a:solidFill>
              <a:schemeClr val="lt1"/>
            </a:solidFill>
            <a:prstDash val="solid"/>
            <a:round/>
            <a:headEnd type="stealth" w="med" len="med"/>
            <a:tailEnd type="none" w="sm" len="sm"/>
          </a:ln>
        </p:spPr>
      </p:cxnSp>
      <p:cxnSp>
        <p:nvCxnSpPr>
          <p:cNvPr id="142" name="Google Shape;142;p57"/>
          <p:cNvCxnSpPr/>
          <p:nvPr/>
        </p:nvCxnSpPr>
        <p:spPr>
          <a:xfrm rot="10800000">
            <a:off x="3272100" y="3728825"/>
            <a:ext cx="3603300" cy="30900"/>
          </a:xfrm>
          <a:prstGeom prst="straightConnector1">
            <a:avLst/>
          </a:prstGeom>
          <a:noFill/>
          <a:ln w="9525" cap="flat" cmpd="sng">
            <a:solidFill>
              <a:schemeClr val="lt1"/>
            </a:solidFill>
            <a:prstDash val="solid"/>
            <a:round/>
            <a:headEnd type="stealth" w="med" len="med"/>
            <a:tailEnd type="none" w="sm" len="sm"/>
          </a:ln>
        </p:spPr>
      </p:cxnSp>
      <p:cxnSp>
        <p:nvCxnSpPr>
          <p:cNvPr id="143" name="Google Shape;143;p57"/>
          <p:cNvCxnSpPr/>
          <p:nvPr/>
        </p:nvCxnSpPr>
        <p:spPr>
          <a:xfrm rot="10800000">
            <a:off x="3248500" y="3867350"/>
            <a:ext cx="3632700" cy="588600"/>
          </a:xfrm>
          <a:prstGeom prst="straightConnector1">
            <a:avLst/>
          </a:prstGeom>
          <a:noFill/>
          <a:ln w="9525" cap="flat" cmpd="sng">
            <a:solidFill>
              <a:schemeClr val="lt1"/>
            </a:solidFill>
            <a:prstDash val="solid"/>
            <a:round/>
            <a:headEnd type="stealth" w="med" len="med"/>
            <a:tailEnd type="none" w="sm" len="sm"/>
          </a:ln>
        </p:spPr>
      </p:cxnSp>
      <p:cxnSp>
        <p:nvCxnSpPr>
          <p:cNvPr id="144" name="Google Shape;144;p57"/>
          <p:cNvCxnSpPr/>
          <p:nvPr/>
        </p:nvCxnSpPr>
        <p:spPr>
          <a:xfrm rot="10800000">
            <a:off x="3175300" y="4025900"/>
            <a:ext cx="3688500" cy="1085700"/>
          </a:xfrm>
          <a:prstGeom prst="straightConnector1">
            <a:avLst/>
          </a:prstGeom>
          <a:noFill/>
          <a:ln w="9525" cap="flat" cmpd="sng">
            <a:solidFill>
              <a:schemeClr val="lt1"/>
            </a:solidFill>
            <a:prstDash val="solid"/>
            <a:round/>
            <a:headEnd type="stealth" w="med" len="med"/>
            <a:tailEnd type="none" w="sm" len="sm"/>
          </a:ln>
        </p:spPr>
      </p:cxnSp>
      <p:cxnSp>
        <p:nvCxnSpPr>
          <p:cNvPr id="145" name="Google Shape;145;p57"/>
          <p:cNvCxnSpPr/>
          <p:nvPr/>
        </p:nvCxnSpPr>
        <p:spPr>
          <a:xfrm rot="10800000">
            <a:off x="3021600" y="4166425"/>
            <a:ext cx="3836400" cy="1635600"/>
          </a:xfrm>
          <a:prstGeom prst="straightConnector1">
            <a:avLst/>
          </a:prstGeom>
          <a:noFill/>
          <a:ln w="9525" cap="flat" cmpd="sng">
            <a:solidFill>
              <a:schemeClr val="lt1"/>
            </a:solidFill>
            <a:prstDash val="solid"/>
            <a:round/>
            <a:headEnd type="stealth" w="med" len="med"/>
            <a:tailEnd type="none" w="sm" len="sm"/>
          </a:ln>
        </p:spPr>
      </p:cxnSp>
      <p:grpSp>
        <p:nvGrpSpPr>
          <p:cNvPr id="146" name="Google Shape;146;p57"/>
          <p:cNvGrpSpPr/>
          <p:nvPr/>
        </p:nvGrpSpPr>
        <p:grpSpPr>
          <a:xfrm>
            <a:off x="6983196" y="4946200"/>
            <a:ext cx="2705548" cy="416128"/>
            <a:chOff x="6645265" y="4931672"/>
            <a:chExt cx="2705548" cy="416128"/>
          </a:xfrm>
        </p:grpSpPr>
        <p:sp>
          <p:nvSpPr>
            <p:cNvPr id="147" name="Google Shape;147;p57"/>
            <p:cNvSpPr/>
            <p:nvPr/>
          </p:nvSpPr>
          <p:spPr>
            <a:xfrm>
              <a:off x="6645265" y="4931672"/>
              <a:ext cx="2705548" cy="416128"/>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48" name="Google Shape;148;p57"/>
            <p:cNvGrpSpPr/>
            <p:nvPr/>
          </p:nvGrpSpPr>
          <p:grpSpPr>
            <a:xfrm>
              <a:off x="8934685" y="4931672"/>
              <a:ext cx="416128" cy="416128"/>
              <a:chOff x="6066680" y="1446816"/>
              <a:chExt cx="832256" cy="832256"/>
            </a:xfrm>
          </p:grpSpPr>
          <p:sp>
            <p:nvSpPr>
              <p:cNvPr id="149" name="Google Shape;149;p57"/>
              <p:cNvSpPr/>
              <p:nvPr/>
            </p:nvSpPr>
            <p:spPr>
              <a:xfrm>
                <a:off x="6066680" y="1446816"/>
                <a:ext cx="832256" cy="83225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0" name="Google Shape;150;p57"/>
              <p:cNvPicPr preferRelativeResize="0"/>
              <p:nvPr/>
            </p:nvPicPr>
            <p:blipFill rotWithShape="1">
              <a:blip r:embed="rId3">
                <a:alphaModFix/>
              </a:blip>
              <a:srcRect/>
              <a:stretch/>
            </p:blipFill>
            <p:spPr>
              <a:xfrm>
                <a:off x="6290980" y="1671116"/>
                <a:ext cx="383658" cy="383658"/>
              </a:xfrm>
              <a:prstGeom prst="rect">
                <a:avLst/>
              </a:prstGeom>
              <a:noFill/>
              <a:ln>
                <a:noFill/>
              </a:ln>
            </p:spPr>
          </p:pic>
        </p:grpSp>
      </p:grpSp>
      <p:sp>
        <p:nvSpPr>
          <p:cNvPr id="151" name="Google Shape;151;p57"/>
          <p:cNvSpPr txBox="1"/>
          <p:nvPr/>
        </p:nvSpPr>
        <p:spPr>
          <a:xfrm>
            <a:off x="7054041" y="825062"/>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Hospital Care</a:t>
            </a:r>
            <a:endParaRPr sz="1400" b="0" i="0" u="none" strike="noStrike" cap="none" dirty="0">
              <a:solidFill>
                <a:srgbClr val="000000"/>
              </a:solidFill>
              <a:latin typeface="Arial"/>
              <a:ea typeface="Arial"/>
              <a:cs typeface="Arial"/>
              <a:sym typeface="Arial"/>
            </a:endParaRPr>
          </a:p>
        </p:txBody>
      </p:sp>
      <p:sp>
        <p:nvSpPr>
          <p:cNvPr id="152" name="Google Shape;152;p57"/>
          <p:cNvSpPr txBox="1"/>
          <p:nvPr/>
        </p:nvSpPr>
        <p:spPr>
          <a:xfrm>
            <a:off x="7076526" y="1511307"/>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Labs</a:t>
            </a:r>
            <a:endParaRPr sz="1400" b="0" i="0" u="none" strike="noStrike" cap="none">
              <a:solidFill>
                <a:srgbClr val="000000"/>
              </a:solidFill>
              <a:latin typeface="Arial"/>
              <a:ea typeface="Arial"/>
              <a:cs typeface="Arial"/>
              <a:sym typeface="Arial"/>
            </a:endParaRPr>
          </a:p>
        </p:txBody>
      </p:sp>
      <p:sp>
        <p:nvSpPr>
          <p:cNvPr id="153" name="Google Shape;153;p57"/>
          <p:cNvSpPr txBox="1"/>
          <p:nvPr/>
        </p:nvSpPr>
        <p:spPr>
          <a:xfrm>
            <a:off x="7043219" y="2200876"/>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Diagnostic Testing</a:t>
            </a:r>
            <a:endParaRPr sz="1400" b="0" i="0" u="none" strike="noStrike" cap="none">
              <a:solidFill>
                <a:srgbClr val="000000"/>
              </a:solidFill>
              <a:latin typeface="Arial"/>
              <a:ea typeface="Arial"/>
              <a:cs typeface="Arial"/>
              <a:sym typeface="Arial"/>
            </a:endParaRPr>
          </a:p>
        </p:txBody>
      </p:sp>
      <p:sp>
        <p:nvSpPr>
          <p:cNvPr id="154" name="Google Shape;154;p57"/>
          <p:cNvSpPr txBox="1"/>
          <p:nvPr/>
        </p:nvSpPr>
        <p:spPr>
          <a:xfrm>
            <a:off x="7054041" y="2900759"/>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Dermatologist</a:t>
            </a:r>
            <a:endParaRPr sz="1400" b="0" i="0" u="none" strike="noStrike" cap="none">
              <a:solidFill>
                <a:srgbClr val="000000"/>
              </a:solidFill>
              <a:latin typeface="Arial"/>
              <a:ea typeface="Arial"/>
              <a:cs typeface="Arial"/>
              <a:sym typeface="Arial"/>
            </a:endParaRPr>
          </a:p>
        </p:txBody>
      </p:sp>
      <p:sp>
        <p:nvSpPr>
          <p:cNvPr id="155" name="Google Shape;155;p57"/>
          <p:cNvSpPr txBox="1"/>
          <p:nvPr/>
        </p:nvSpPr>
        <p:spPr>
          <a:xfrm>
            <a:off x="7054041" y="3592886"/>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Physical Therapy</a:t>
            </a:r>
            <a:endParaRPr sz="1400" b="0" i="0" u="none" strike="noStrike" cap="none" dirty="0">
              <a:solidFill>
                <a:srgbClr val="000000"/>
              </a:solidFill>
              <a:latin typeface="Arial"/>
              <a:ea typeface="Arial"/>
              <a:cs typeface="Arial"/>
              <a:sym typeface="Arial"/>
            </a:endParaRPr>
          </a:p>
        </p:txBody>
      </p:sp>
      <p:sp>
        <p:nvSpPr>
          <p:cNvPr id="156" name="Google Shape;156;p57"/>
          <p:cNvSpPr txBox="1"/>
          <p:nvPr/>
        </p:nvSpPr>
        <p:spPr>
          <a:xfrm>
            <a:off x="7054041" y="4984206"/>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Gastroenterologist </a:t>
            </a:r>
            <a:endParaRPr sz="1400" b="0" i="0" u="none" strike="noStrike" cap="none">
              <a:solidFill>
                <a:srgbClr val="000000"/>
              </a:solidFill>
              <a:latin typeface="Arial"/>
              <a:ea typeface="Arial"/>
              <a:cs typeface="Arial"/>
              <a:sym typeface="Arial"/>
            </a:endParaRPr>
          </a:p>
        </p:txBody>
      </p:sp>
      <p:grpSp>
        <p:nvGrpSpPr>
          <p:cNvPr id="157" name="Google Shape;157;p57"/>
          <p:cNvGrpSpPr/>
          <p:nvPr/>
        </p:nvGrpSpPr>
        <p:grpSpPr>
          <a:xfrm>
            <a:off x="6983196" y="4256313"/>
            <a:ext cx="2705548" cy="416128"/>
            <a:chOff x="6645265" y="4931672"/>
            <a:chExt cx="2705548" cy="416128"/>
          </a:xfrm>
        </p:grpSpPr>
        <p:sp>
          <p:nvSpPr>
            <p:cNvPr id="158" name="Google Shape;158;p57"/>
            <p:cNvSpPr/>
            <p:nvPr/>
          </p:nvSpPr>
          <p:spPr>
            <a:xfrm>
              <a:off x="6645265" y="4931672"/>
              <a:ext cx="2705548" cy="416128"/>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59" name="Google Shape;159;p57"/>
            <p:cNvGrpSpPr/>
            <p:nvPr/>
          </p:nvGrpSpPr>
          <p:grpSpPr>
            <a:xfrm>
              <a:off x="8934685" y="4931672"/>
              <a:ext cx="416128" cy="416128"/>
              <a:chOff x="6066680" y="1446816"/>
              <a:chExt cx="832256" cy="832256"/>
            </a:xfrm>
          </p:grpSpPr>
          <p:sp>
            <p:nvSpPr>
              <p:cNvPr id="160" name="Google Shape;160;p57"/>
              <p:cNvSpPr/>
              <p:nvPr/>
            </p:nvSpPr>
            <p:spPr>
              <a:xfrm>
                <a:off x="6066680" y="1446816"/>
                <a:ext cx="832256" cy="83225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61" name="Google Shape;161;p57"/>
              <p:cNvPicPr preferRelativeResize="0"/>
              <p:nvPr/>
            </p:nvPicPr>
            <p:blipFill rotWithShape="1">
              <a:blip r:embed="rId3">
                <a:alphaModFix/>
              </a:blip>
              <a:srcRect/>
              <a:stretch/>
            </p:blipFill>
            <p:spPr>
              <a:xfrm>
                <a:off x="6290980" y="1671116"/>
                <a:ext cx="383658" cy="383658"/>
              </a:xfrm>
              <a:prstGeom prst="rect">
                <a:avLst/>
              </a:prstGeom>
              <a:noFill/>
              <a:ln>
                <a:noFill/>
              </a:ln>
            </p:spPr>
          </p:pic>
        </p:grpSp>
      </p:grpSp>
      <p:sp>
        <p:nvSpPr>
          <p:cNvPr id="162" name="Google Shape;162;p57"/>
          <p:cNvSpPr txBox="1"/>
          <p:nvPr/>
        </p:nvSpPr>
        <p:spPr>
          <a:xfrm>
            <a:off x="7054041" y="4295871"/>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Outpatient Surgery</a:t>
            </a:r>
            <a:endParaRPr sz="1400" b="0" i="0" u="none" strike="noStrike" cap="none">
              <a:solidFill>
                <a:srgbClr val="000000"/>
              </a:solidFill>
              <a:latin typeface="Arial"/>
              <a:ea typeface="Arial"/>
              <a:cs typeface="Arial"/>
              <a:sym typeface="Arial"/>
            </a:endParaRPr>
          </a:p>
        </p:txBody>
      </p:sp>
      <p:sp>
        <p:nvSpPr>
          <p:cNvPr id="139" name="Google Shape;139;p57"/>
          <p:cNvSpPr/>
          <p:nvPr/>
        </p:nvSpPr>
        <p:spPr>
          <a:xfrm>
            <a:off x="2101554" y="3008910"/>
            <a:ext cx="1264279" cy="1239997"/>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4" name="Google Shape;164;p57"/>
          <p:cNvGrpSpPr/>
          <p:nvPr/>
        </p:nvGrpSpPr>
        <p:grpSpPr>
          <a:xfrm>
            <a:off x="6983196" y="5639170"/>
            <a:ext cx="2705548" cy="416128"/>
            <a:chOff x="6983196" y="5639417"/>
            <a:chExt cx="2705548" cy="416128"/>
          </a:xfrm>
        </p:grpSpPr>
        <p:sp>
          <p:nvSpPr>
            <p:cNvPr id="165" name="Google Shape;165;p57"/>
            <p:cNvSpPr/>
            <p:nvPr/>
          </p:nvSpPr>
          <p:spPr>
            <a:xfrm>
              <a:off x="6983196" y="5639417"/>
              <a:ext cx="2705548" cy="416128"/>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66" name="Google Shape;166;p57"/>
            <p:cNvGrpSpPr/>
            <p:nvPr/>
          </p:nvGrpSpPr>
          <p:grpSpPr>
            <a:xfrm>
              <a:off x="9272616" y="5639417"/>
              <a:ext cx="416128" cy="416128"/>
              <a:chOff x="6066680" y="1446816"/>
              <a:chExt cx="832256" cy="832256"/>
            </a:xfrm>
          </p:grpSpPr>
          <p:sp>
            <p:nvSpPr>
              <p:cNvPr id="167" name="Google Shape;167;p57"/>
              <p:cNvSpPr/>
              <p:nvPr/>
            </p:nvSpPr>
            <p:spPr>
              <a:xfrm>
                <a:off x="6066680" y="1446816"/>
                <a:ext cx="832256" cy="83225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68" name="Google Shape;168;p57"/>
              <p:cNvPicPr preferRelativeResize="0"/>
              <p:nvPr/>
            </p:nvPicPr>
            <p:blipFill rotWithShape="1">
              <a:blip r:embed="rId3">
                <a:alphaModFix/>
              </a:blip>
              <a:srcRect/>
              <a:stretch/>
            </p:blipFill>
            <p:spPr>
              <a:xfrm>
                <a:off x="6290980" y="1671116"/>
                <a:ext cx="383658" cy="383658"/>
              </a:xfrm>
              <a:prstGeom prst="rect">
                <a:avLst/>
              </a:prstGeom>
              <a:noFill/>
              <a:ln>
                <a:noFill/>
              </a:ln>
            </p:spPr>
          </p:pic>
        </p:grpSp>
      </p:grpSp>
      <p:sp>
        <p:nvSpPr>
          <p:cNvPr id="169" name="Google Shape;169;p57"/>
          <p:cNvSpPr txBox="1"/>
          <p:nvPr/>
        </p:nvSpPr>
        <p:spPr>
          <a:xfrm>
            <a:off x="7054041" y="5675674"/>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Orthopedist</a:t>
            </a:r>
            <a:endParaRPr sz="1400" b="0" i="0" u="none" strike="noStrike" cap="none">
              <a:solidFill>
                <a:srgbClr val="000000"/>
              </a:solidFill>
              <a:latin typeface="Arial"/>
              <a:ea typeface="Arial"/>
              <a:cs typeface="Arial"/>
              <a:sym typeface="Arial"/>
            </a:endParaRPr>
          </a:p>
        </p:txBody>
      </p:sp>
      <p:sp>
        <p:nvSpPr>
          <p:cNvPr id="170" name="Google Shape;170;p57"/>
          <p:cNvSpPr txBox="1"/>
          <p:nvPr/>
        </p:nvSpPr>
        <p:spPr>
          <a:xfrm>
            <a:off x="2057248" y="4327361"/>
            <a:ext cx="132276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Arial"/>
                <a:ea typeface="Arial"/>
                <a:cs typeface="Arial"/>
                <a:sym typeface="Arial"/>
              </a:rPr>
              <a:t>Primary </a:t>
            </a:r>
            <a:br>
              <a:rPr lang="en-US" sz="1200" b="1" i="0" u="none" strike="noStrike" cap="none">
                <a:solidFill>
                  <a:schemeClr val="lt1"/>
                </a:solidFill>
                <a:latin typeface="Arial"/>
                <a:ea typeface="Arial"/>
                <a:cs typeface="Arial"/>
                <a:sym typeface="Arial"/>
              </a:rPr>
            </a:br>
            <a:r>
              <a:rPr lang="en-US" sz="1200" b="1" i="0" u="none" strike="noStrike" cap="none">
                <a:solidFill>
                  <a:schemeClr val="lt1"/>
                </a:solidFill>
                <a:latin typeface="Arial"/>
                <a:ea typeface="Arial"/>
                <a:cs typeface="Arial"/>
                <a:sym typeface="Arial"/>
              </a:rPr>
              <a:t>Care Doctor</a:t>
            </a:r>
            <a:endParaRPr/>
          </a:p>
        </p:txBody>
      </p:sp>
      <p:sp>
        <p:nvSpPr>
          <p:cNvPr id="171" name="Google Shape;171;p57"/>
          <p:cNvSpPr/>
          <p:nvPr/>
        </p:nvSpPr>
        <p:spPr>
          <a:xfrm>
            <a:off x="2305043" y="3178727"/>
            <a:ext cx="943456" cy="925335"/>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2" name="Google Shape;172;p57" descr="Icon&#10;&#10;Description automatically generated"/>
          <p:cNvPicPr preferRelativeResize="0"/>
          <p:nvPr/>
        </p:nvPicPr>
        <p:blipFill rotWithShape="1">
          <a:blip r:embed="rId5">
            <a:alphaModFix/>
          </a:blip>
          <a:srcRect/>
          <a:stretch/>
        </p:blipFill>
        <p:spPr>
          <a:xfrm>
            <a:off x="2563642" y="3397249"/>
            <a:ext cx="340102" cy="463319"/>
          </a:xfrm>
          <a:prstGeom prst="rect">
            <a:avLst/>
          </a:prstGeom>
          <a:noFill/>
          <a:ln>
            <a:noFill/>
          </a:ln>
        </p:spPr>
      </p:pic>
      <p:sp>
        <p:nvSpPr>
          <p:cNvPr id="2" name="Google Shape;1071;p24">
            <a:extLst>
              <a:ext uri="{FF2B5EF4-FFF2-40B4-BE49-F238E27FC236}">
                <a16:creationId xmlns:a16="http://schemas.microsoft.com/office/drawing/2014/main" id="{2F3C4DD5-8C71-AFB4-CD7C-30B34508D3C5}"/>
              </a:ext>
            </a:extLst>
          </p:cNvPr>
          <p:cNvSpPr txBox="1">
            <a:spLocks/>
          </p:cNvSpPr>
          <p:nvPr/>
        </p:nvSpPr>
        <p:spPr>
          <a:xfrm>
            <a:off x="0" y="13716"/>
            <a:ext cx="9812003" cy="646290"/>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buSzPts val="1800"/>
            </a:pPr>
            <a:r>
              <a:rPr lang="en-US" sz="3600" dirty="0">
                <a:solidFill>
                  <a:schemeClr val="bg1"/>
                </a:solidFill>
              </a:rPr>
              <a:t>The Critical Role of Primary Care</a:t>
            </a:r>
          </a:p>
        </p:txBody>
      </p:sp>
    </p:spTree>
    <p:extLst>
      <p:ext uri="{BB962C8B-B14F-4D97-AF65-F5344CB8AC3E}">
        <p14:creationId xmlns:p14="http://schemas.microsoft.com/office/powerpoint/2010/main" val="348639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500"/>
                                        <p:tgtEl>
                                          <p:spTgt spid="171"/>
                                        </p:tgtEl>
                                      </p:cBhvr>
                                    </p:animEffect>
                                  </p:childTnLst>
                                </p:cTn>
                              </p:par>
                              <p:par>
                                <p:cTn id="11" presetID="10" presetClass="entr" presetSubtype="0" fill="hold" nodeType="withEffect">
                                  <p:stCondLst>
                                    <p:cond delay="0"/>
                                  </p:stCondLst>
                                  <p:childTnLst>
                                    <p:set>
                                      <p:cBhvr>
                                        <p:cTn id="12" dur="1" fill="hold">
                                          <p:stCondLst>
                                            <p:cond delay="0"/>
                                          </p:stCondLst>
                                        </p:cTn>
                                        <p:tgtEl>
                                          <p:spTgt spid="172"/>
                                        </p:tgtEl>
                                        <p:attrNameLst>
                                          <p:attrName>style.visibility</p:attrName>
                                        </p:attrNameLst>
                                      </p:cBhvr>
                                      <p:to>
                                        <p:strVal val="visible"/>
                                      </p:to>
                                    </p:set>
                                    <p:animEffect transition="in" filter="fade">
                                      <p:cBhvr>
                                        <p:cTn id="13" dur="500"/>
                                        <p:tgtEl>
                                          <p:spTgt spid="1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fade">
                                      <p:cBhvr>
                                        <p:cTn id="16" dur="500"/>
                                        <p:tgtEl>
                                          <p:spTgt spid="17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7"/>
                                        </p:tgtEl>
                                        <p:attrNameLst>
                                          <p:attrName>style.visibility</p:attrName>
                                        </p:attrNameLst>
                                      </p:cBhvr>
                                      <p:to>
                                        <p:strVal val="visible"/>
                                      </p:to>
                                    </p:set>
                                    <p:animEffect transition="in" filter="wipe(left)">
                                      <p:cBhvr>
                                        <p:cTn id="21" dur="500"/>
                                        <p:tgtEl>
                                          <p:spTgt spid="13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wipe(left)">
                                      <p:cBhvr>
                                        <p:cTn id="25" dur="500"/>
                                        <p:tgtEl>
                                          <p:spTgt spid="138"/>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40"/>
                                        </p:tgtEl>
                                        <p:attrNameLst>
                                          <p:attrName>style.visibility</p:attrName>
                                        </p:attrNameLst>
                                      </p:cBhvr>
                                      <p:to>
                                        <p:strVal val="visible"/>
                                      </p:to>
                                    </p:set>
                                    <p:animEffect transition="in" filter="wipe(left)">
                                      <p:cBhvr>
                                        <p:cTn id="29" dur="500"/>
                                        <p:tgtEl>
                                          <p:spTgt spid="140"/>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141"/>
                                        </p:tgtEl>
                                        <p:attrNameLst>
                                          <p:attrName>style.visibility</p:attrName>
                                        </p:attrNameLst>
                                      </p:cBhvr>
                                      <p:to>
                                        <p:strVal val="visible"/>
                                      </p:to>
                                    </p:set>
                                    <p:animEffect transition="in" filter="wipe(left)">
                                      <p:cBhvr>
                                        <p:cTn id="33" dur="500"/>
                                        <p:tgtEl>
                                          <p:spTgt spid="141"/>
                                        </p:tgtEl>
                                      </p:cBhvr>
                                    </p:animEffect>
                                  </p:childTnLst>
                                </p:cTn>
                              </p:par>
                            </p:childTnLst>
                          </p:cTn>
                        </p:par>
                        <p:par>
                          <p:cTn id="34" fill="hold">
                            <p:stCondLst>
                              <p:cond delay="2000"/>
                            </p:stCondLst>
                            <p:childTnLst>
                              <p:par>
                                <p:cTn id="35" presetID="22" presetClass="entr" presetSubtype="8" fill="hold"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wipe(left)">
                                      <p:cBhvr>
                                        <p:cTn id="37" dur="500"/>
                                        <p:tgtEl>
                                          <p:spTgt spid="142"/>
                                        </p:tgtEl>
                                      </p:cBhvr>
                                    </p:animEffect>
                                  </p:childTnLst>
                                </p:cTn>
                              </p:par>
                            </p:childTnLst>
                          </p:cTn>
                        </p:par>
                        <p:par>
                          <p:cTn id="38" fill="hold">
                            <p:stCondLst>
                              <p:cond delay="2500"/>
                            </p:stCondLst>
                            <p:childTnLst>
                              <p:par>
                                <p:cTn id="39" presetID="22" presetClass="entr" presetSubtype="8" fill="hold" nodeType="afterEffect">
                                  <p:stCondLst>
                                    <p:cond delay="0"/>
                                  </p:stCondLst>
                                  <p:childTnLst>
                                    <p:set>
                                      <p:cBhvr>
                                        <p:cTn id="40" dur="1" fill="hold">
                                          <p:stCondLst>
                                            <p:cond delay="0"/>
                                          </p:stCondLst>
                                        </p:cTn>
                                        <p:tgtEl>
                                          <p:spTgt spid="143"/>
                                        </p:tgtEl>
                                        <p:attrNameLst>
                                          <p:attrName>style.visibility</p:attrName>
                                        </p:attrNameLst>
                                      </p:cBhvr>
                                      <p:to>
                                        <p:strVal val="visible"/>
                                      </p:to>
                                    </p:set>
                                    <p:animEffect transition="in" filter="wipe(left)">
                                      <p:cBhvr>
                                        <p:cTn id="41" dur="500"/>
                                        <p:tgtEl>
                                          <p:spTgt spid="143"/>
                                        </p:tgtEl>
                                      </p:cBhvr>
                                    </p:animEffect>
                                  </p:childTnLst>
                                </p:cTn>
                              </p:par>
                            </p:childTnLst>
                          </p:cTn>
                        </p:par>
                        <p:par>
                          <p:cTn id="42" fill="hold">
                            <p:stCondLst>
                              <p:cond delay="3000"/>
                            </p:stCondLst>
                            <p:childTnLst>
                              <p:par>
                                <p:cTn id="43" presetID="22" presetClass="entr" presetSubtype="8" fill="hold"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wipe(left)">
                                      <p:cBhvr>
                                        <p:cTn id="45" dur="500"/>
                                        <p:tgtEl>
                                          <p:spTgt spid="144"/>
                                        </p:tgtEl>
                                      </p:cBhvr>
                                    </p:animEffect>
                                  </p:childTnLst>
                                </p:cTn>
                              </p:par>
                            </p:childTnLst>
                          </p:cTn>
                        </p:par>
                        <p:par>
                          <p:cTn id="46" fill="hold">
                            <p:stCondLst>
                              <p:cond delay="3500"/>
                            </p:stCondLst>
                            <p:childTnLst>
                              <p:par>
                                <p:cTn id="47" presetID="22" presetClass="entr" presetSubtype="8" fill="hold" nodeType="afterEffect">
                                  <p:stCondLst>
                                    <p:cond delay="0"/>
                                  </p:stCondLst>
                                  <p:childTnLst>
                                    <p:set>
                                      <p:cBhvr>
                                        <p:cTn id="48" dur="1" fill="hold">
                                          <p:stCondLst>
                                            <p:cond delay="0"/>
                                          </p:stCondLst>
                                        </p:cTn>
                                        <p:tgtEl>
                                          <p:spTgt spid="145"/>
                                        </p:tgtEl>
                                        <p:attrNameLst>
                                          <p:attrName>style.visibility</p:attrName>
                                        </p:attrNameLst>
                                      </p:cBhvr>
                                      <p:to>
                                        <p:strVal val="visible"/>
                                      </p:to>
                                    </p:set>
                                    <p:animEffect transition="in" filter="wipe(left)">
                                      <p:cBhvr>
                                        <p:cTn id="49" dur="500"/>
                                        <p:tgtEl>
                                          <p:spTgt spid="14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1"/>
                                        </p:tgtEl>
                                        <p:attrNameLst>
                                          <p:attrName>style.visibility</p:attrName>
                                        </p:attrNameLst>
                                      </p:cBhvr>
                                      <p:to>
                                        <p:strVal val="visible"/>
                                      </p:to>
                                    </p:set>
                                    <p:animEffect transition="in" filter="fade">
                                      <p:cBhvr>
                                        <p:cTn id="54" dur="500"/>
                                        <p:tgtEl>
                                          <p:spTgt spid="131"/>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11"/>
                                        </p:tgtEl>
                                        <p:attrNameLst>
                                          <p:attrName>style.visibility</p:attrName>
                                        </p:attrNameLst>
                                      </p:cBhvr>
                                      <p:to>
                                        <p:strVal val="visible"/>
                                      </p:to>
                                    </p:set>
                                    <p:animEffect transition="in" filter="fade">
                                      <p:cBhvr>
                                        <p:cTn id="58" dur="500"/>
                                        <p:tgtEl>
                                          <p:spTgt spid="111"/>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116"/>
                                        </p:tgtEl>
                                        <p:attrNameLst>
                                          <p:attrName>style.visibility</p:attrName>
                                        </p:attrNameLst>
                                      </p:cBhvr>
                                      <p:to>
                                        <p:strVal val="visible"/>
                                      </p:to>
                                    </p:set>
                                    <p:animEffect transition="in" filter="fade">
                                      <p:cBhvr>
                                        <p:cTn id="62" dur="500"/>
                                        <p:tgtEl>
                                          <p:spTgt spid="116"/>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164"/>
                                        </p:tgtEl>
                                        <p:attrNameLst>
                                          <p:attrName>style.visibility</p:attrName>
                                        </p:attrNameLst>
                                      </p:cBhvr>
                                      <p:to>
                                        <p:strVal val="visible"/>
                                      </p:to>
                                    </p:set>
                                    <p:animEffect transition="in" filter="fade">
                                      <p:cBhvr>
                                        <p:cTn id="66" dur="500"/>
                                        <p:tgtEl>
                                          <p:spTgt spid="16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1"/>
                                        </p:tgtEl>
                                        <p:attrNameLst>
                                          <p:attrName>style.visibility</p:attrName>
                                        </p:attrNameLst>
                                      </p:cBhvr>
                                      <p:to>
                                        <p:strVal val="visible"/>
                                      </p:to>
                                    </p:set>
                                    <p:animEffect transition="in" filter="fade">
                                      <p:cBhvr>
                                        <p:cTn id="71" dur="500"/>
                                        <p:tgtEl>
                                          <p:spTgt spid="121"/>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157"/>
                                        </p:tgtEl>
                                        <p:attrNameLst>
                                          <p:attrName>style.visibility</p:attrName>
                                        </p:attrNameLst>
                                      </p:cBhvr>
                                      <p:to>
                                        <p:strVal val="visible"/>
                                      </p:to>
                                    </p:set>
                                    <p:animEffect transition="in" filter="fade">
                                      <p:cBhvr>
                                        <p:cTn id="75" dur="500"/>
                                        <p:tgtEl>
                                          <p:spTgt spid="157"/>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146"/>
                                        </p:tgtEl>
                                        <p:attrNameLst>
                                          <p:attrName>style.visibility</p:attrName>
                                        </p:attrNameLst>
                                      </p:cBhvr>
                                      <p:to>
                                        <p:strVal val="visible"/>
                                      </p:to>
                                    </p:set>
                                    <p:animEffect transition="in" filter="fade">
                                      <p:cBhvr>
                                        <p:cTn id="79" dur="500"/>
                                        <p:tgtEl>
                                          <p:spTgt spid="146"/>
                                        </p:tgtEl>
                                      </p:cBhvr>
                                    </p:animEffect>
                                  </p:childTnLst>
                                </p:cTn>
                              </p:par>
                            </p:childTnLst>
                          </p:cTn>
                        </p:par>
                        <p:par>
                          <p:cTn id="80" fill="hold">
                            <p:stCondLst>
                              <p:cond delay="1500"/>
                            </p:stCondLst>
                            <p:childTnLst>
                              <p:par>
                                <p:cTn id="81" presetID="10" presetClass="entr" presetSubtype="0" fill="hold" nodeType="afterEffect">
                                  <p:stCondLst>
                                    <p:cond delay="0"/>
                                  </p:stCondLst>
                                  <p:childTnLst>
                                    <p:set>
                                      <p:cBhvr>
                                        <p:cTn id="82" dur="1" fill="hold">
                                          <p:stCondLst>
                                            <p:cond delay="0"/>
                                          </p:stCondLst>
                                        </p:cTn>
                                        <p:tgtEl>
                                          <p:spTgt spid="126"/>
                                        </p:tgtEl>
                                        <p:attrNameLst>
                                          <p:attrName>style.visibility</p:attrName>
                                        </p:attrNameLst>
                                      </p:cBhvr>
                                      <p:to>
                                        <p:strVal val="visible"/>
                                      </p:to>
                                    </p:set>
                                    <p:animEffect transition="in" filter="fade">
                                      <p:cBhvr>
                                        <p:cTn id="83"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70" grpId="0"/>
      <p:bldP spid="17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203" name="Google Shape;203;p13"/>
          <p:cNvPicPr preferRelativeResize="0"/>
          <p:nvPr/>
        </p:nvPicPr>
        <p:blipFill rotWithShape="1">
          <a:blip r:embed="rId3">
            <a:alphaModFix/>
          </a:blip>
          <a:srcRect l="16459" t="798" r="40214" b="34229"/>
          <a:stretch/>
        </p:blipFill>
        <p:spPr>
          <a:xfrm>
            <a:off x="1069918" y="2087125"/>
            <a:ext cx="1646292" cy="1645604"/>
          </a:xfrm>
          <a:prstGeom prst="ellipse">
            <a:avLst/>
          </a:prstGeom>
          <a:noFill/>
          <a:ln>
            <a:noFill/>
          </a:ln>
        </p:spPr>
      </p:pic>
      <p:grpSp>
        <p:nvGrpSpPr>
          <p:cNvPr id="178" name="Google Shape;178;p13"/>
          <p:cNvGrpSpPr/>
          <p:nvPr/>
        </p:nvGrpSpPr>
        <p:grpSpPr>
          <a:xfrm>
            <a:off x="6983196" y="3209353"/>
            <a:ext cx="2705520" cy="416100"/>
            <a:chOff x="6645265" y="4931672"/>
            <a:chExt cx="2705520" cy="416100"/>
          </a:xfrm>
        </p:grpSpPr>
        <p:sp>
          <p:nvSpPr>
            <p:cNvPr id="179" name="Google Shape;179;p13"/>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80" name="Google Shape;180;p13"/>
            <p:cNvGrpSpPr/>
            <p:nvPr/>
          </p:nvGrpSpPr>
          <p:grpSpPr>
            <a:xfrm>
              <a:off x="8934685" y="4931672"/>
              <a:ext cx="416100" cy="416100"/>
              <a:chOff x="6066680" y="1446816"/>
              <a:chExt cx="832200" cy="832200"/>
            </a:xfrm>
          </p:grpSpPr>
          <p:sp>
            <p:nvSpPr>
              <p:cNvPr id="181" name="Google Shape;181;p13"/>
              <p:cNvSpPr/>
              <p:nvPr/>
            </p:nvSpPr>
            <p:spPr>
              <a:xfrm>
                <a:off x="6066680" y="1446816"/>
                <a:ext cx="832200" cy="832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82" name="Google Shape;182;p13"/>
              <p:cNvPicPr preferRelativeResize="0"/>
              <p:nvPr/>
            </p:nvPicPr>
            <p:blipFill rotWithShape="1">
              <a:blip r:embed="rId4">
                <a:alphaModFix/>
              </a:blip>
              <a:srcRect/>
              <a:stretch/>
            </p:blipFill>
            <p:spPr>
              <a:xfrm>
                <a:off x="6290979" y="1671115"/>
                <a:ext cx="383658" cy="383658"/>
              </a:xfrm>
              <a:prstGeom prst="rect">
                <a:avLst/>
              </a:prstGeom>
              <a:noFill/>
              <a:ln>
                <a:noFill/>
              </a:ln>
            </p:spPr>
          </p:pic>
        </p:grpSp>
      </p:grpSp>
      <p:grpSp>
        <p:nvGrpSpPr>
          <p:cNvPr id="183" name="Google Shape;183;p13"/>
          <p:cNvGrpSpPr/>
          <p:nvPr/>
        </p:nvGrpSpPr>
        <p:grpSpPr>
          <a:xfrm>
            <a:off x="6983196" y="3209353"/>
            <a:ext cx="2705520" cy="416100"/>
            <a:chOff x="6645265" y="4931672"/>
            <a:chExt cx="2705520" cy="416100"/>
          </a:xfrm>
        </p:grpSpPr>
        <p:sp>
          <p:nvSpPr>
            <p:cNvPr id="184" name="Google Shape;184;p13"/>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85" name="Google Shape;185;p13"/>
            <p:cNvGrpSpPr/>
            <p:nvPr/>
          </p:nvGrpSpPr>
          <p:grpSpPr>
            <a:xfrm>
              <a:off x="8934685" y="4931672"/>
              <a:ext cx="416100" cy="416100"/>
              <a:chOff x="6066680" y="1446816"/>
              <a:chExt cx="832200" cy="832200"/>
            </a:xfrm>
          </p:grpSpPr>
          <p:sp>
            <p:nvSpPr>
              <p:cNvPr id="186" name="Google Shape;186;p13"/>
              <p:cNvSpPr/>
              <p:nvPr/>
            </p:nvSpPr>
            <p:spPr>
              <a:xfrm>
                <a:off x="6066680" y="1446816"/>
                <a:ext cx="832200" cy="832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87" name="Google Shape;187;p13"/>
              <p:cNvPicPr preferRelativeResize="0"/>
              <p:nvPr/>
            </p:nvPicPr>
            <p:blipFill rotWithShape="1">
              <a:blip r:embed="rId4">
                <a:alphaModFix/>
              </a:blip>
              <a:srcRect/>
              <a:stretch/>
            </p:blipFill>
            <p:spPr>
              <a:xfrm>
                <a:off x="6290979" y="1671115"/>
                <a:ext cx="383658" cy="383658"/>
              </a:xfrm>
              <a:prstGeom prst="rect">
                <a:avLst/>
              </a:prstGeom>
              <a:noFill/>
              <a:ln>
                <a:noFill/>
              </a:ln>
            </p:spPr>
          </p:pic>
        </p:grpSp>
      </p:grpSp>
      <p:grpSp>
        <p:nvGrpSpPr>
          <p:cNvPr id="188" name="Google Shape;188;p13"/>
          <p:cNvGrpSpPr/>
          <p:nvPr/>
        </p:nvGrpSpPr>
        <p:grpSpPr>
          <a:xfrm>
            <a:off x="6983196" y="3209339"/>
            <a:ext cx="2705548" cy="416128"/>
            <a:chOff x="6645265" y="4931672"/>
            <a:chExt cx="2705548" cy="416128"/>
          </a:xfrm>
        </p:grpSpPr>
        <p:sp>
          <p:nvSpPr>
            <p:cNvPr id="189" name="Google Shape;189;p13"/>
            <p:cNvSpPr/>
            <p:nvPr/>
          </p:nvSpPr>
          <p:spPr>
            <a:xfrm>
              <a:off x="6645265" y="4931672"/>
              <a:ext cx="2705548" cy="416128"/>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90" name="Google Shape;190;p13"/>
            <p:cNvGrpSpPr/>
            <p:nvPr/>
          </p:nvGrpSpPr>
          <p:grpSpPr>
            <a:xfrm>
              <a:off x="8934685" y="4931672"/>
              <a:ext cx="416128" cy="416128"/>
              <a:chOff x="6066680" y="1446816"/>
              <a:chExt cx="832256" cy="832256"/>
            </a:xfrm>
          </p:grpSpPr>
          <p:sp>
            <p:nvSpPr>
              <p:cNvPr id="191" name="Google Shape;191;p13"/>
              <p:cNvSpPr/>
              <p:nvPr/>
            </p:nvSpPr>
            <p:spPr>
              <a:xfrm>
                <a:off x="6066680" y="1446816"/>
                <a:ext cx="832256" cy="83225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92" name="Google Shape;192;p13"/>
              <p:cNvPicPr preferRelativeResize="0"/>
              <p:nvPr/>
            </p:nvPicPr>
            <p:blipFill rotWithShape="1">
              <a:blip r:embed="rId4">
                <a:alphaModFix/>
              </a:blip>
              <a:srcRect/>
              <a:stretch/>
            </p:blipFill>
            <p:spPr>
              <a:xfrm>
                <a:off x="6290979" y="1671115"/>
                <a:ext cx="383657" cy="383657"/>
              </a:xfrm>
              <a:prstGeom prst="rect">
                <a:avLst/>
              </a:prstGeom>
              <a:noFill/>
              <a:ln>
                <a:noFill/>
              </a:ln>
            </p:spPr>
          </p:pic>
        </p:grpSp>
      </p:grpSp>
      <p:grpSp>
        <p:nvGrpSpPr>
          <p:cNvPr id="193" name="Google Shape;193;p13"/>
          <p:cNvGrpSpPr/>
          <p:nvPr/>
        </p:nvGrpSpPr>
        <p:grpSpPr>
          <a:xfrm>
            <a:off x="6983196" y="3209339"/>
            <a:ext cx="2705548" cy="416128"/>
            <a:chOff x="6645265" y="4931672"/>
            <a:chExt cx="2705548" cy="416128"/>
          </a:xfrm>
        </p:grpSpPr>
        <p:sp>
          <p:nvSpPr>
            <p:cNvPr id="194" name="Google Shape;194;p13"/>
            <p:cNvSpPr/>
            <p:nvPr/>
          </p:nvSpPr>
          <p:spPr>
            <a:xfrm>
              <a:off x="6645265" y="4931672"/>
              <a:ext cx="2705548" cy="416128"/>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95" name="Google Shape;195;p13"/>
            <p:cNvGrpSpPr/>
            <p:nvPr/>
          </p:nvGrpSpPr>
          <p:grpSpPr>
            <a:xfrm>
              <a:off x="8934685" y="4931672"/>
              <a:ext cx="416128" cy="416128"/>
              <a:chOff x="6066680" y="1446816"/>
              <a:chExt cx="832256" cy="832256"/>
            </a:xfrm>
          </p:grpSpPr>
          <p:sp>
            <p:nvSpPr>
              <p:cNvPr id="196" name="Google Shape;196;p13"/>
              <p:cNvSpPr/>
              <p:nvPr/>
            </p:nvSpPr>
            <p:spPr>
              <a:xfrm>
                <a:off x="6066680" y="1446816"/>
                <a:ext cx="832256" cy="83225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97" name="Google Shape;197;p13"/>
              <p:cNvPicPr preferRelativeResize="0"/>
              <p:nvPr/>
            </p:nvPicPr>
            <p:blipFill rotWithShape="1">
              <a:blip r:embed="rId4">
                <a:alphaModFix/>
              </a:blip>
              <a:srcRect/>
              <a:stretch/>
            </p:blipFill>
            <p:spPr>
              <a:xfrm>
                <a:off x="6290979" y="1671115"/>
                <a:ext cx="383657" cy="383657"/>
              </a:xfrm>
              <a:prstGeom prst="rect">
                <a:avLst/>
              </a:prstGeom>
              <a:noFill/>
              <a:ln>
                <a:noFill/>
              </a:ln>
            </p:spPr>
          </p:pic>
        </p:grpSp>
      </p:grpSp>
      <p:grpSp>
        <p:nvGrpSpPr>
          <p:cNvPr id="198" name="Google Shape;198;p13"/>
          <p:cNvGrpSpPr/>
          <p:nvPr/>
        </p:nvGrpSpPr>
        <p:grpSpPr>
          <a:xfrm>
            <a:off x="6983196" y="3207092"/>
            <a:ext cx="2705548" cy="420622"/>
            <a:chOff x="6645265" y="4931672"/>
            <a:chExt cx="2705548" cy="416128"/>
          </a:xfrm>
        </p:grpSpPr>
        <p:sp>
          <p:nvSpPr>
            <p:cNvPr id="199" name="Google Shape;199;p13"/>
            <p:cNvSpPr/>
            <p:nvPr/>
          </p:nvSpPr>
          <p:spPr>
            <a:xfrm>
              <a:off x="6645265" y="4931672"/>
              <a:ext cx="2705548" cy="416128"/>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00" name="Google Shape;200;p13"/>
            <p:cNvGrpSpPr/>
            <p:nvPr/>
          </p:nvGrpSpPr>
          <p:grpSpPr>
            <a:xfrm>
              <a:off x="8934685" y="4931672"/>
              <a:ext cx="416128" cy="416128"/>
              <a:chOff x="6066680" y="1446816"/>
              <a:chExt cx="832256" cy="832256"/>
            </a:xfrm>
          </p:grpSpPr>
          <p:sp>
            <p:nvSpPr>
              <p:cNvPr id="201" name="Google Shape;201;p13"/>
              <p:cNvSpPr/>
              <p:nvPr/>
            </p:nvSpPr>
            <p:spPr>
              <a:xfrm>
                <a:off x="6066680" y="1446816"/>
                <a:ext cx="832256" cy="83225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2" name="Google Shape;202;p13"/>
              <p:cNvPicPr preferRelativeResize="0"/>
              <p:nvPr/>
            </p:nvPicPr>
            <p:blipFill rotWithShape="1">
              <a:blip r:embed="rId4">
                <a:alphaModFix/>
              </a:blip>
              <a:srcRect/>
              <a:stretch/>
            </p:blipFill>
            <p:spPr>
              <a:xfrm>
                <a:off x="6290979" y="1671115"/>
                <a:ext cx="383657" cy="383657"/>
              </a:xfrm>
              <a:prstGeom prst="rect">
                <a:avLst/>
              </a:prstGeom>
              <a:noFill/>
              <a:ln>
                <a:noFill/>
              </a:ln>
            </p:spPr>
          </p:pic>
        </p:grpSp>
      </p:grpSp>
      <p:grpSp>
        <p:nvGrpSpPr>
          <p:cNvPr id="3" name="Group 2">
            <a:extLst>
              <a:ext uri="{FF2B5EF4-FFF2-40B4-BE49-F238E27FC236}">
                <a16:creationId xmlns:a16="http://schemas.microsoft.com/office/drawing/2014/main" id="{CEBE8F0B-1BED-D3F9-EE83-C2E1541AD9CA}"/>
              </a:ext>
            </a:extLst>
          </p:cNvPr>
          <p:cNvGrpSpPr/>
          <p:nvPr/>
        </p:nvGrpSpPr>
        <p:grpSpPr>
          <a:xfrm>
            <a:off x="2913600" y="3430177"/>
            <a:ext cx="3944400" cy="24263"/>
            <a:chOff x="2913600" y="3430177"/>
            <a:chExt cx="3944400" cy="24263"/>
          </a:xfrm>
        </p:grpSpPr>
        <p:cxnSp>
          <p:nvCxnSpPr>
            <p:cNvPr id="204" name="Google Shape;204;p13"/>
            <p:cNvCxnSpPr/>
            <p:nvPr/>
          </p:nvCxnSpPr>
          <p:spPr>
            <a:xfrm rot="10800000">
              <a:off x="2913600" y="3442308"/>
              <a:ext cx="3944400" cy="0"/>
            </a:xfrm>
            <a:prstGeom prst="straightConnector1">
              <a:avLst/>
            </a:prstGeom>
            <a:noFill/>
            <a:ln w="9525" cap="flat" cmpd="sng">
              <a:solidFill>
                <a:schemeClr val="lt1"/>
              </a:solidFill>
              <a:prstDash val="solid"/>
              <a:round/>
              <a:headEnd type="stealth" w="med" len="med"/>
              <a:tailEnd type="none" w="sm" len="sm"/>
            </a:ln>
          </p:spPr>
        </p:cxnSp>
        <p:cxnSp>
          <p:nvCxnSpPr>
            <p:cNvPr id="205" name="Google Shape;205;p13"/>
            <p:cNvCxnSpPr/>
            <p:nvPr/>
          </p:nvCxnSpPr>
          <p:spPr>
            <a:xfrm flipH="1">
              <a:off x="3180684" y="3430177"/>
              <a:ext cx="3677316" cy="24263"/>
            </a:xfrm>
            <a:prstGeom prst="straightConnector1">
              <a:avLst/>
            </a:prstGeom>
            <a:noFill/>
            <a:ln w="9525" cap="flat" cmpd="sng">
              <a:solidFill>
                <a:schemeClr val="lt1"/>
              </a:solidFill>
              <a:prstDash val="solid"/>
              <a:round/>
              <a:headEnd type="stealth" w="med" len="med"/>
              <a:tailEnd type="none" w="sm" len="sm"/>
            </a:ln>
          </p:spPr>
        </p:cxnSp>
        <p:cxnSp>
          <p:nvCxnSpPr>
            <p:cNvPr id="206" name="Google Shape;206;p13"/>
            <p:cNvCxnSpPr/>
            <p:nvPr/>
          </p:nvCxnSpPr>
          <p:spPr>
            <a:xfrm rot="10800000">
              <a:off x="3307100" y="3442308"/>
              <a:ext cx="3550900" cy="0"/>
            </a:xfrm>
            <a:prstGeom prst="straightConnector1">
              <a:avLst/>
            </a:prstGeom>
            <a:noFill/>
            <a:ln w="9525" cap="flat" cmpd="sng">
              <a:solidFill>
                <a:schemeClr val="lt1"/>
              </a:solidFill>
              <a:prstDash val="solid"/>
              <a:round/>
              <a:headEnd type="stealth" w="med" len="med"/>
              <a:tailEnd type="none" w="sm" len="sm"/>
            </a:ln>
          </p:spPr>
        </p:cxnSp>
        <p:cxnSp>
          <p:nvCxnSpPr>
            <p:cNvPr id="207" name="Google Shape;207;p13"/>
            <p:cNvCxnSpPr/>
            <p:nvPr/>
          </p:nvCxnSpPr>
          <p:spPr>
            <a:xfrm rot="10800000">
              <a:off x="3272000" y="3442308"/>
              <a:ext cx="3586000" cy="0"/>
            </a:xfrm>
            <a:prstGeom prst="straightConnector1">
              <a:avLst/>
            </a:prstGeom>
            <a:noFill/>
            <a:ln w="9525" cap="flat" cmpd="sng">
              <a:solidFill>
                <a:schemeClr val="lt1"/>
              </a:solidFill>
              <a:prstDash val="solid"/>
              <a:round/>
              <a:headEnd type="stealth" w="med" len="med"/>
              <a:tailEnd type="none" w="sm" len="sm"/>
            </a:ln>
          </p:spPr>
        </p:cxnSp>
        <p:cxnSp>
          <p:nvCxnSpPr>
            <p:cNvPr id="208" name="Google Shape;208;p13"/>
            <p:cNvCxnSpPr/>
            <p:nvPr/>
          </p:nvCxnSpPr>
          <p:spPr>
            <a:xfrm flipH="1">
              <a:off x="3272100" y="3440971"/>
              <a:ext cx="3585900" cy="2674"/>
            </a:xfrm>
            <a:prstGeom prst="straightConnector1">
              <a:avLst/>
            </a:prstGeom>
            <a:noFill/>
            <a:ln w="9525" cap="flat" cmpd="sng">
              <a:solidFill>
                <a:schemeClr val="lt1"/>
              </a:solidFill>
              <a:prstDash val="solid"/>
              <a:round/>
              <a:headEnd type="stealth" w="med" len="med"/>
              <a:tailEnd type="none" w="sm" len="sm"/>
            </a:ln>
          </p:spPr>
        </p:cxnSp>
        <p:cxnSp>
          <p:nvCxnSpPr>
            <p:cNvPr id="209" name="Google Shape;209;p13"/>
            <p:cNvCxnSpPr/>
            <p:nvPr/>
          </p:nvCxnSpPr>
          <p:spPr>
            <a:xfrm rot="10800000">
              <a:off x="3248500" y="3442293"/>
              <a:ext cx="3609500" cy="30"/>
            </a:xfrm>
            <a:prstGeom prst="straightConnector1">
              <a:avLst/>
            </a:prstGeom>
            <a:noFill/>
            <a:ln w="9525" cap="flat" cmpd="sng">
              <a:solidFill>
                <a:schemeClr val="lt1"/>
              </a:solidFill>
              <a:prstDash val="solid"/>
              <a:round/>
              <a:headEnd type="stealth" w="med" len="med"/>
              <a:tailEnd type="none" w="sm" len="sm"/>
            </a:ln>
          </p:spPr>
        </p:cxnSp>
        <p:cxnSp>
          <p:nvCxnSpPr>
            <p:cNvPr id="210" name="Google Shape;210;p13"/>
            <p:cNvCxnSpPr/>
            <p:nvPr/>
          </p:nvCxnSpPr>
          <p:spPr>
            <a:xfrm rot="10800000">
              <a:off x="3175300" y="3442308"/>
              <a:ext cx="3682700" cy="0"/>
            </a:xfrm>
            <a:prstGeom prst="straightConnector1">
              <a:avLst/>
            </a:prstGeom>
            <a:noFill/>
            <a:ln w="9525" cap="flat" cmpd="sng">
              <a:solidFill>
                <a:schemeClr val="lt1"/>
              </a:solidFill>
              <a:prstDash val="solid"/>
              <a:round/>
              <a:headEnd type="stealth" w="med" len="med"/>
              <a:tailEnd type="none" w="sm" len="sm"/>
            </a:ln>
          </p:spPr>
        </p:cxnSp>
        <p:cxnSp>
          <p:nvCxnSpPr>
            <p:cNvPr id="211" name="Google Shape;211;p13"/>
            <p:cNvCxnSpPr/>
            <p:nvPr/>
          </p:nvCxnSpPr>
          <p:spPr>
            <a:xfrm rot="10800000">
              <a:off x="3021600" y="3442308"/>
              <a:ext cx="3836400" cy="0"/>
            </a:xfrm>
            <a:prstGeom prst="straightConnector1">
              <a:avLst/>
            </a:prstGeom>
            <a:noFill/>
            <a:ln w="9525" cap="flat" cmpd="sng">
              <a:solidFill>
                <a:schemeClr val="lt1"/>
              </a:solidFill>
              <a:prstDash val="solid"/>
              <a:round/>
              <a:headEnd type="stealth" w="med" len="med"/>
              <a:tailEnd type="none" w="sm" len="sm"/>
            </a:ln>
          </p:spPr>
        </p:cxnSp>
      </p:grpSp>
      <p:grpSp>
        <p:nvGrpSpPr>
          <p:cNvPr id="212" name="Google Shape;212;p13"/>
          <p:cNvGrpSpPr/>
          <p:nvPr/>
        </p:nvGrpSpPr>
        <p:grpSpPr>
          <a:xfrm>
            <a:off x="6983196" y="3209339"/>
            <a:ext cx="2705548" cy="416128"/>
            <a:chOff x="6645265" y="4931672"/>
            <a:chExt cx="2705548" cy="416128"/>
          </a:xfrm>
        </p:grpSpPr>
        <p:sp>
          <p:nvSpPr>
            <p:cNvPr id="213" name="Google Shape;213;p13"/>
            <p:cNvSpPr/>
            <p:nvPr/>
          </p:nvSpPr>
          <p:spPr>
            <a:xfrm>
              <a:off x="6645265" y="4931672"/>
              <a:ext cx="2705548" cy="416128"/>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14" name="Google Shape;214;p13"/>
            <p:cNvGrpSpPr/>
            <p:nvPr/>
          </p:nvGrpSpPr>
          <p:grpSpPr>
            <a:xfrm>
              <a:off x="8934685" y="4931672"/>
              <a:ext cx="416128" cy="416128"/>
              <a:chOff x="6066680" y="1446816"/>
              <a:chExt cx="832256" cy="832256"/>
            </a:xfrm>
          </p:grpSpPr>
          <p:sp>
            <p:nvSpPr>
              <p:cNvPr id="215" name="Google Shape;215;p13"/>
              <p:cNvSpPr/>
              <p:nvPr/>
            </p:nvSpPr>
            <p:spPr>
              <a:xfrm>
                <a:off x="6066680" y="1446816"/>
                <a:ext cx="832256" cy="83225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16" name="Google Shape;216;p13"/>
              <p:cNvPicPr preferRelativeResize="0"/>
              <p:nvPr/>
            </p:nvPicPr>
            <p:blipFill rotWithShape="1">
              <a:blip r:embed="rId4">
                <a:alphaModFix/>
              </a:blip>
              <a:srcRect/>
              <a:stretch/>
            </p:blipFill>
            <p:spPr>
              <a:xfrm>
                <a:off x="6290979" y="1671115"/>
                <a:ext cx="383657" cy="383657"/>
              </a:xfrm>
              <a:prstGeom prst="rect">
                <a:avLst/>
              </a:prstGeom>
              <a:noFill/>
              <a:ln>
                <a:noFill/>
              </a:ln>
            </p:spPr>
          </p:pic>
        </p:grpSp>
      </p:grpSp>
      <p:sp>
        <p:nvSpPr>
          <p:cNvPr id="217" name="Google Shape;217;p13"/>
          <p:cNvSpPr txBox="1"/>
          <p:nvPr/>
        </p:nvSpPr>
        <p:spPr>
          <a:xfrm>
            <a:off x="7054041" y="3248053"/>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Hospital Care</a:t>
            </a:r>
            <a:endParaRPr sz="1400" b="0" i="0" u="none" strike="noStrike" cap="none">
              <a:solidFill>
                <a:srgbClr val="000000"/>
              </a:solidFill>
              <a:latin typeface="Arial"/>
              <a:ea typeface="Arial"/>
              <a:cs typeface="Arial"/>
              <a:sym typeface="Arial"/>
            </a:endParaRPr>
          </a:p>
        </p:txBody>
      </p:sp>
      <p:sp>
        <p:nvSpPr>
          <p:cNvPr id="218" name="Google Shape;218;p13"/>
          <p:cNvSpPr txBox="1"/>
          <p:nvPr/>
        </p:nvSpPr>
        <p:spPr>
          <a:xfrm>
            <a:off x="7076526" y="3248053"/>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Labs</a:t>
            </a:r>
            <a:endParaRPr sz="1400" b="0" i="0" u="none" strike="noStrike" cap="none">
              <a:solidFill>
                <a:srgbClr val="000000"/>
              </a:solidFill>
              <a:latin typeface="Arial"/>
              <a:ea typeface="Arial"/>
              <a:cs typeface="Arial"/>
              <a:sym typeface="Arial"/>
            </a:endParaRPr>
          </a:p>
        </p:txBody>
      </p:sp>
      <p:sp>
        <p:nvSpPr>
          <p:cNvPr id="219" name="Google Shape;219;p13"/>
          <p:cNvSpPr txBox="1"/>
          <p:nvPr/>
        </p:nvSpPr>
        <p:spPr>
          <a:xfrm>
            <a:off x="7043219" y="3248053"/>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Diagnostic Testing</a:t>
            </a:r>
            <a:endParaRPr sz="1400" b="0" i="0" u="none" strike="noStrike" cap="none">
              <a:solidFill>
                <a:srgbClr val="000000"/>
              </a:solidFill>
              <a:latin typeface="Arial"/>
              <a:ea typeface="Arial"/>
              <a:cs typeface="Arial"/>
              <a:sym typeface="Arial"/>
            </a:endParaRPr>
          </a:p>
        </p:txBody>
      </p:sp>
      <p:sp>
        <p:nvSpPr>
          <p:cNvPr id="220" name="Google Shape;220;p13"/>
          <p:cNvSpPr txBox="1"/>
          <p:nvPr/>
        </p:nvSpPr>
        <p:spPr>
          <a:xfrm>
            <a:off x="7054041" y="3248053"/>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Dermatologist</a:t>
            </a:r>
            <a:endParaRPr sz="1400" b="0" i="0" u="none" strike="noStrike" cap="none">
              <a:solidFill>
                <a:srgbClr val="000000"/>
              </a:solidFill>
              <a:latin typeface="Arial"/>
              <a:ea typeface="Arial"/>
              <a:cs typeface="Arial"/>
              <a:sym typeface="Arial"/>
            </a:endParaRPr>
          </a:p>
        </p:txBody>
      </p:sp>
      <p:sp>
        <p:nvSpPr>
          <p:cNvPr id="221" name="Google Shape;221;p13"/>
          <p:cNvSpPr txBox="1"/>
          <p:nvPr/>
        </p:nvSpPr>
        <p:spPr>
          <a:xfrm>
            <a:off x="7054041" y="3248053"/>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Physical Therapy</a:t>
            </a:r>
            <a:endParaRPr sz="1400" b="0" i="0" u="none" strike="noStrike" cap="none">
              <a:solidFill>
                <a:srgbClr val="000000"/>
              </a:solidFill>
              <a:latin typeface="Arial"/>
              <a:ea typeface="Arial"/>
              <a:cs typeface="Arial"/>
              <a:sym typeface="Arial"/>
            </a:endParaRPr>
          </a:p>
        </p:txBody>
      </p:sp>
      <p:sp>
        <p:nvSpPr>
          <p:cNvPr id="222" name="Google Shape;222;p13"/>
          <p:cNvSpPr txBox="1"/>
          <p:nvPr/>
        </p:nvSpPr>
        <p:spPr>
          <a:xfrm>
            <a:off x="7054041" y="3248053"/>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Gastroenterologist </a:t>
            </a:r>
            <a:endParaRPr sz="1400" b="0" i="0" u="none" strike="noStrike" cap="none">
              <a:solidFill>
                <a:srgbClr val="000000"/>
              </a:solidFill>
              <a:latin typeface="Arial"/>
              <a:ea typeface="Arial"/>
              <a:cs typeface="Arial"/>
              <a:sym typeface="Arial"/>
            </a:endParaRPr>
          </a:p>
        </p:txBody>
      </p:sp>
      <p:grpSp>
        <p:nvGrpSpPr>
          <p:cNvPr id="223" name="Google Shape;223;p13"/>
          <p:cNvGrpSpPr/>
          <p:nvPr/>
        </p:nvGrpSpPr>
        <p:grpSpPr>
          <a:xfrm>
            <a:off x="6983196" y="3209339"/>
            <a:ext cx="2705548" cy="416128"/>
            <a:chOff x="6645265" y="4931672"/>
            <a:chExt cx="2705548" cy="416128"/>
          </a:xfrm>
        </p:grpSpPr>
        <p:sp>
          <p:nvSpPr>
            <p:cNvPr id="224" name="Google Shape;224;p13"/>
            <p:cNvSpPr/>
            <p:nvPr/>
          </p:nvSpPr>
          <p:spPr>
            <a:xfrm>
              <a:off x="6645265" y="4931672"/>
              <a:ext cx="2705548" cy="416128"/>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25" name="Google Shape;225;p13"/>
            <p:cNvGrpSpPr/>
            <p:nvPr/>
          </p:nvGrpSpPr>
          <p:grpSpPr>
            <a:xfrm>
              <a:off x="8934685" y="4931672"/>
              <a:ext cx="416128" cy="416128"/>
              <a:chOff x="6066680" y="1446816"/>
              <a:chExt cx="832256" cy="832256"/>
            </a:xfrm>
          </p:grpSpPr>
          <p:sp>
            <p:nvSpPr>
              <p:cNvPr id="226" name="Google Shape;226;p13"/>
              <p:cNvSpPr/>
              <p:nvPr/>
            </p:nvSpPr>
            <p:spPr>
              <a:xfrm>
                <a:off x="6066680" y="1446816"/>
                <a:ext cx="832256" cy="83225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27" name="Google Shape;227;p13"/>
              <p:cNvPicPr preferRelativeResize="0"/>
              <p:nvPr/>
            </p:nvPicPr>
            <p:blipFill rotWithShape="1">
              <a:blip r:embed="rId4">
                <a:alphaModFix/>
              </a:blip>
              <a:srcRect/>
              <a:stretch/>
            </p:blipFill>
            <p:spPr>
              <a:xfrm>
                <a:off x="6290979" y="1671115"/>
                <a:ext cx="383657" cy="383657"/>
              </a:xfrm>
              <a:prstGeom prst="rect">
                <a:avLst/>
              </a:prstGeom>
              <a:noFill/>
              <a:ln>
                <a:noFill/>
              </a:ln>
            </p:spPr>
          </p:pic>
        </p:grpSp>
      </p:grpSp>
      <p:sp>
        <p:nvSpPr>
          <p:cNvPr id="228" name="Google Shape;228;p13"/>
          <p:cNvSpPr txBox="1"/>
          <p:nvPr/>
        </p:nvSpPr>
        <p:spPr>
          <a:xfrm>
            <a:off x="7054041" y="3248053"/>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Outpatient Surgery</a:t>
            </a:r>
            <a:endParaRPr sz="1400" b="0" i="0" u="none" strike="noStrike" cap="none">
              <a:solidFill>
                <a:srgbClr val="000000"/>
              </a:solidFill>
              <a:latin typeface="Arial"/>
              <a:ea typeface="Arial"/>
              <a:cs typeface="Arial"/>
              <a:sym typeface="Arial"/>
            </a:endParaRPr>
          </a:p>
        </p:txBody>
      </p:sp>
      <p:sp>
        <p:nvSpPr>
          <p:cNvPr id="231" name="Google Shape;231;p13"/>
          <p:cNvSpPr/>
          <p:nvPr/>
        </p:nvSpPr>
        <p:spPr>
          <a:xfrm>
            <a:off x="6983196" y="3209325"/>
            <a:ext cx="2705548" cy="416128"/>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2" name="Google Shape;232;p13"/>
          <p:cNvSpPr txBox="1"/>
          <p:nvPr/>
        </p:nvSpPr>
        <p:spPr>
          <a:xfrm>
            <a:off x="7054041" y="3245582"/>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Orthopedist</a:t>
            </a:r>
            <a:endParaRPr sz="1400" b="0" i="0" u="none" strike="noStrike" cap="none">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6E74F98A-66BF-5A73-FC68-1462949EF995}"/>
              </a:ext>
            </a:extLst>
          </p:cNvPr>
          <p:cNvGrpSpPr/>
          <p:nvPr/>
        </p:nvGrpSpPr>
        <p:grpSpPr>
          <a:xfrm>
            <a:off x="2061798" y="3008910"/>
            <a:ext cx="1322769" cy="1778754"/>
            <a:chOff x="2061798" y="3008910"/>
            <a:chExt cx="1322769" cy="1778754"/>
          </a:xfrm>
        </p:grpSpPr>
        <p:sp>
          <p:nvSpPr>
            <p:cNvPr id="229" name="Google Shape;229;p13"/>
            <p:cNvSpPr/>
            <p:nvPr/>
          </p:nvSpPr>
          <p:spPr>
            <a:xfrm>
              <a:off x="2101554" y="3008910"/>
              <a:ext cx="1264279" cy="1239997"/>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3"/>
            <p:cNvSpPr txBox="1"/>
            <p:nvPr/>
          </p:nvSpPr>
          <p:spPr>
            <a:xfrm>
              <a:off x="2061798" y="4325999"/>
              <a:ext cx="132276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dirty="0">
                  <a:solidFill>
                    <a:schemeClr val="lt1"/>
                  </a:solidFill>
                  <a:latin typeface="Arial"/>
                  <a:ea typeface="Arial"/>
                  <a:cs typeface="Arial"/>
                  <a:sym typeface="Arial"/>
                </a:rPr>
                <a:t>Primary </a:t>
              </a:r>
              <a:br>
                <a:rPr lang="en-US" sz="1200" b="1" i="0" u="none" strike="noStrike" cap="none" dirty="0">
                  <a:solidFill>
                    <a:schemeClr val="lt1"/>
                  </a:solidFill>
                  <a:latin typeface="Arial"/>
                  <a:ea typeface="Arial"/>
                  <a:cs typeface="Arial"/>
                  <a:sym typeface="Arial"/>
                </a:rPr>
              </a:br>
              <a:r>
                <a:rPr lang="en-US" sz="1200" b="1" i="0" u="none" strike="noStrike" cap="none" dirty="0">
                  <a:solidFill>
                    <a:schemeClr val="lt1"/>
                  </a:solidFill>
                  <a:latin typeface="Arial"/>
                  <a:ea typeface="Arial"/>
                  <a:cs typeface="Arial"/>
                  <a:sym typeface="Arial"/>
                </a:rPr>
                <a:t>Care Doctor</a:t>
              </a:r>
              <a:endParaRPr dirty="0"/>
            </a:p>
          </p:txBody>
        </p:sp>
        <p:sp>
          <p:nvSpPr>
            <p:cNvPr id="236" name="Google Shape;236;p13"/>
            <p:cNvSpPr/>
            <p:nvPr/>
          </p:nvSpPr>
          <p:spPr>
            <a:xfrm>
              <a:off x="2261965" y="3166241"/>
              <a:ext cx="943456" cy="925335"/>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 name="Google Shape;237;p13" descr="Icon&#10;&#10;Description automatically generated"/>
            <p:cNvPicPr preferRelativeResize="0"/>
            <p:nvPr/>
          </p:nvPicPr>
          <p:blipFill rotWithShape="1">
            <a:blip r:embed="rId5">
              <a:alphaModFix/>
            </a:blip>
            <a:srcRect/>
            <a:stretch/>
          </p:blipFill>
          <p:spPr>
            <a:xfrm>
              <a:off x="2563642" y="3397249"/>
              <a:ext cx="340102" cy="463319"/>
            </a:xfrm>
            <a:prstGeom prst="rect">
              <a:avLst/>
            </a:prstGeom>
            <a:noFill/>
            <a:ln>
              <a:noFill/>
            </a:ln>
          </p:spPr>
        </p:pic>
      </p:grpSp>
      <p:sp>
        <p:nvSpPr>
          <p:cNvPr id="233" name="Google Shape;233;p13"/>
          <p:cNvSpPr/>
          <p:nvPr/>
        </p:nvSpPr>
        <p:spPr>
          <a:xfrm>
            <a:off x="6966000" y="1994528"/>
            <a:ext cx="2868943" cy="2868943"/>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34" name="Google Shape;234;p13" descr="A picture containing text, clipart, vector graphics, silhouette&#10;&#10;Description automatically generated"/>
          <p:cNvPicPr preferRelativeResize="0"/>
          <p:nvPr/>
        </p:nvPicPr>
        <p:blipFill rotWithShape="1">
          <a:blip r:embed="rId6">
            <a:alphaModFix/>
          </a:blip>
          <a:srcRect/>
          <a:stretch/>
        </p:blipFill>
        <p:spPr>
          <a:xfrm>
            <a:off x="7691636" y="2706097"/>
            <a:ext cx="1417669" cy="1417669"/>
          </a:xfrm>
          <a:prstGeom prst="rect">
            <a:avLst/>
          </a:prstGeom>
          <a:noFill/>
          <a:ln>
            <a:noFill/>
          </a:ln>
        </p:spPr>
      </p:pic>
    </p:spTree>
    <p:extLst>
      <p:ext uri="{BB962C8B-B14F-4D97-AF65-F5344CB8AC3E}">
        <p14:creationId xmlns:p14="http://schemas.microsoft.com/office/powerpoint/2010/main" val="4214661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96296E-6 L 0.46549 -0.00371 " pathEditMode="relative" rAng="0" ptsTypes="AA">
                                      <p:cBhvr>
                                        <p:cTn id="6" dur="2000" fill="hold"/>
                                        <p:tgtEl>
                                          <p:spTgt spid="2"/>
                                        </p:tgtEl>
                                        <p:attrNameLst>
                                          <p:attrName>ppt_x</p:attrName>
                                          <p:attrName>ppt_y</p:attrName>
                                        </p:attrNameLst>
                                      </p:cBhvr>
                                      <p:rCtr x="23268" y="-185"/>
                                    </p:animMotion>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6" presetClass="emph" presetSubtype="0" fill="hold" nodeType="withEffect">
                                  <p:stCondLst>
                                    <p:cond delay="0"/>
                                  </p:stCondLst>
                                  <p:childTnLst>
                                    <p:animScale>
                                      <p:cBhvr>
                                        <p:cTn id="10" dur="2000" fill="hold"/>
                                        <p:tgtEl>
                                          <p:spTgt spid="234"/>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pSp>
        <p:nvGrpSpPr>
          <p:cNvPr id="364" name="Google Shape;364;p15"/>
          <p:cNvGrpSpPr/>
          <p:nvPr/>
        </p:nvGrpSpPr>
        <p:grpSpPr>
          <a:xfrm>
            <a:off x="403551" y="2167580"/>
            <a:ext cx="2705520" cy="416100"/>
            <a:chOff x="6645265" y="4931672"/>
            <a:chExt cx="2705520" cy="416100"/>
          </a:xfrm>
        </p:grpSpPr>
        <p:sp>
          <p:nvSpPr>
            <p:cNvPr id="365" name="Google Shape;365;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66" name="Google Shape;366;p15"/>
            <p:cNvGrpSpPr/>
            <p:nvPr/>
          </p:nvGrpSpPr>
          <p:grpSpPr>
            <a:xfrm>
              <a:off x="8934685" y="4931672"/>
              <a:ext cx="416100" cy="416100"/>
              <a:chOff x="6066680" y="1446816"/>
              <a:chExt cx="832200" cy="832200"/>
            </a:xfrm>
          </p:grpSpPr>
          <p:sp>
            <p:nvSpPr>
              <p:cNvPr id="367" name="Google Shape;367;p15"/>
              <p:cNvSpPr/>
              <p:nvPr/>
            </p:nvSpPr>
            <p:spPr>
              <a:xfrm>
                <a:off x="6066680" y="1446816"/>
                <a:ext cx="832200" cy="832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68" name="Google Shape;368;p15"/>
              <p:cNvPicPr preferRelativeResize="0"/>
              <p:nvPr/>
            </p:nvPicPr>
            <p:blipFill rotWithShape="1">
              <a:blip r:embed="rId3">
                <a:alphaModFix/>
              </a:blip>
              <a:srcRect/>
              <a:stretch/>
            </p:blipFill>
            <p:spPr>
              <a:xfrm>
                <a:off x="6290979" y="1671115"/>
                <a:ext cx="383658" cy="383658"/>
              </a:xfrm>
              <a:prstGeom prst="rect">
                <a:avLst/>
              </a:prstGeom>
              <a:noFill/>
              <a:ln>
                <a:noFill/>
              </a:ln>
            </p:spPr>
          </p:pic>
        </p:grpSp>
      </p:grpSp>
      <p:grpSp>
        <p:nvGrpSpPr>
          <p:cNvPr id="369" name="Google Shape;369;p15"/>
          <p:cNvGrpSpPr/>
          <p:nvPr/>
        </p:nvGrpSpPr>
        <p:grpSpPr>
          <a:xfrm>
            <a:off x="403551" y="3560142"/>
            <a:ext cx="2705520" cy="416100"/>
            <a:chOff x="6645265" y="4931672"/>
            <a:chExt cx="2705520" cy="416100"/>
          </a:xfrm>
        </p:grpSpPr>
        <p:sp>
          <p:nvSpPr>
            <p:cNvPr id="370" name="Google Shape;370;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71" name="Google Shape;371;p15"/>
            <p:cNvGrpSpPr/>
            <p:nvPr/>
          </p:nvGrpSpPr>
          <p:grpSpPr>
            <a:xfrm>
              <a:off x="8934685" y="4931672"/>
              <a:ext cx="416100" cy="416100"/>
              <a:chOff x="6066680" y="1446816"/>
              <a:chExt cx="832200" cy="832200"/>
            </a:xfrm>
          </p:grpSpPr>
          <p:sp>
            <p:nvSpPr>
              <p:cNvPr id="372" name="Google Shape;372;p15"/>
              <p:cNvSpPr/>
              <p:nvPr/>
            </p:nvSpPr>
            <p:spPr>
              <a:xfrm>
                <a:off x="6066680" y="1446816"/>
                <a:ext cx="832200" cy="832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73" name="Google Shape;373;p15"/>
              <p:cNvPicPr preferRelativeResize="0"/>
              <p:nvPr/>
            </p:nvPicPr>
            <p:blipFill rotWithShape="1">
              <a:blip r:embed="rId3">
                <a:alphaModFix/>
              </a:blip>
              <a:srcRect/>
              <a:stretch/>
            </p:blipFill>
            <p:spPr>
              <a:xfrm>
                <a:off x="6290979" y="1671115"/>
                <a:ext cx="383658" cy="383658"/>
              </a:xfrm>
              <a:prstGeom prst="rect">
                <a:avLst/>
              </a:prstGeom>
              <a:noFill/>
              <a:ln>
                <a:noFill/>
              </a:ln>
            </p:spPr>
          </p:pic>
        </p:grpSp>
      </p:grpSp>
      <p:grpSp>
        <p:nvGrpSpPr>
          <p:cNvPr id="374" name="Google Shape;374;p15"/>
          <p:cNvGrpSpPr/>
          <p:nvPr/>
        </p:nvGrpSpPr>
        <p:grpSpPr>
          <a:xfrm>
            <a:off x="403551" y="2860698"/>
            <a:ext cx="2705520" cy="416100"/>
            <a:chOff x="6645265" y="4931672"/>
            <a:chExt cx="2705520" cy="416100"/>
          </a:xfrm>
        </p:grpSpPr>
        <p:sp>
          <p:nvSpPr>
            <p:cNvPr id="375" name="Google Shape;375;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76" name="Google Shape;376;p15"/>
            <p:cNvGrpSpPr/>
            <p:nvPr/>
          </p:nvGrpSpPr>
          <p:grpSpPr>
            <a:xfrm>
              <a:off x="8934685" y="4931672"/>
              <a:ext cx="416100" cy="416100"/>
              <a:chOff x="6066680" y="1446816"/>
              <a:chExt cx="832200" cy="832200"/>
            </a:xfrm>
          </p:grpSpPr>
          <p:sp>
            <p:nvSpPr>
              <p:cNvPr id="377" name="Google Shape;377;p15"/>
              <p:cNvSpPr/>
              <p:nvPr/>
            </p:nvSpPr>
            <p:spPr>
              <a:xfrm>
                <a:off x="6066680" y="1446816"/>
                <a:ext cx="832200" cy="832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78" name="Google Shape;378;p15"/>
              <p:cNvPicPr preferRelativeResize="0"/>
              <p:nvPr/>
            </p:nvPicPr>
            <p:blipFill rotWithShape="1">
              <a:blip r:embed="rId3">
                <a:alphaModFix/>
              </a:blip>
              <a:srcRect/>
              <a:stretch/>
            </p:blipFill>
            <p:spPr>
              <a:xfrm>
                <a:off x="6290979" y="1671115"/>
                <a:ext cx="383658" cy="383658"/>
              </a:xfrm>
              <a:prstGeom prst="rect">
                <a:avLst/>
              </a:prstGeom>
              <a:noFill/>
              <a:ln>
                <a:noFill/>
              </a:ln>
            </p:spPr>
          </p:pic>
        </p:grpSp>
      </p:grpSp>
      <p:grpSp>
        <p:nvGrpSpPr>
          <p:cNvPr id="379" name="Google Shape;379;p15"/>
          <p:cNvGrpSpPr/>
          <p:nvPr/>
        </p:nvGrpSpPr>
        <p:grpSpPr>
          <a:xfrm>
            <a:off x="403551" y="1475021"/>
            <a:ext cx="2705520" cy="416100"/>
            <a:chOff x="6645265" y="4931672"/>
            <a:chExt cx="2705520" cy="416100"/>
          </a:xfrm>
        </p:grpSpPr>
        <p:sp>
          <p:nvSpPr>
            <p:cNvPr id="380" name="Google Shape;380;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81" name="Google Shape;381;p15"/>
            <p:cNvGrpSpPr/>
            <p:nvPr/>
          </p:nvGrpSpPr>
          <p:grpSpPr>
            <a:xfrm>
              <a:off x="8934685" y="4931672"/>
              <a:ext cx="416100" cy="416100"/>
              <a:chOff x="6066680" y="1446816"/>
              <a:chExt cx="832200" cy="832200"/>
            </a:xfrm>
          </p:grpSpPr>
          <p:sp>
            <p:nvSpPr>
              <p:cNvPr id="382" name="Google Shape;382;p15"/>
              <p:cNvSpPr/>
              <p:nvPr/>
            </p:nvSpPr>
            <p:spPr>
              <a:xfrm>
                <a:off x="6066680" y="1446816"/>
                <a:ext cx="832200" cy="832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83" name="Google Shape;383;p15"/>
              <p:cNvPicPr preferRelativeResize="0"/>
              <p:nvPr/>
            </p:nvPicPr>
            <p:blipFill rotWithShape="1">
              <a:blip r:embed="rId3">
                <a:alphaModFix/>
              </a:blip>
              <a:srcRect/>
              <a:stretch/>
            </p:blipFill>
            <p:spPr>
              <a:xfrm>
                <a:off x="6290979" y="1671115"/>
                <a:ext cx="383658" cy="383658"/>
              </a:xfrm>
              <a:prstGeom prst="rect">
                <a:avLst/>
              </a:prstGeom>
              <a:noFill/>
              <a:ln>
                <a:noFill/>
              </a:ln>
            </p:spPr>
          </p:pic>
        </p:grpSp>
      </p:grpSp>
      <p:grpSp>
        <p:nvGrpSpPr>
          <p:cNvPr id="384" name="Google Shape;384;p15"/>
          <p:cNvGrpSpPr/>
          <p:nvPr/>
        </p:nvGrpSpPr>
        <p:grpSpPr>
          <a:xfrm>
            <a:off x="403551" y="779261"/>
            <a:ext cx="2705520" cy="420594"/>
            <a:chOff x="6645265" y="4931672"/>
            <a:chExt cx="2705520" cy="416100"/>
          </a:xfrm>
        </p:grpSpPr>
        <p:sp>
          <p:nvSpPr>
            <p:cNvPr id="385" name="Google Shape;385;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86" name="Google Shape;386;p15"/>
            <p:cNvGrpSpPr/>
            <p:nvPr/>
          </p:nvGrpSpPr>
          <p:grpSpPr>
            <a:xfrm>
              <a:off x="8934685" y="4931672"/>
              <a:ext cx="416100" cy="416100"/>
              <a:chOff x="6066680" y="1446816"/>
              <a:chExt cx="832200" cy="832200"/>
            </a:xfrm>
          </p:grpSpPr>
          <p:sp>
            <p:nvSpPr>
              <p:cNvPr id="387" name="Google Shape;387;p15"/>
              <p:cNvSpPr/>
              <p:nvPr/>
            </p:nvSpPr>
            <p:spPr>
              <a:xfrm>
                <a:off x="6066680" y="1446816"/>
                <a:ext cx="832200" cy="832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88" name="Google Shape;388;p15"/>
              <p:cNvPicPr preferRelativeResize="0"/>
              <p:nvPr/>
            </p:nvPicPr>
            <p:blipFill rotWithShape="1">
              <a:blip r:embed="rId3">
                <a:alphaModFix/>
              </a:blip>
              <a:srcRect/>
              <a:stretch/>
            </p:blipFill>
            <p:spPr>
              <a:xfrm>
                <a:off x="6290979" y="1671115"/>
                <a:ext cx="383658" cy="383658"/>
              </a:xfrm>
              <a:prstGeom prst="rect">
                <a:avLst/>
              </a:prstGeom>
              <a:noFill/>
              <a:ln>
                <a:noFill/>
              </a:ln>
            </p:spPr>
          </p:pic>
        </p:grpSp>
      </p:grpSp>
      <p:grpSp>
        <p:nvGrpSpPr>
          <p:cNvPr id="389" name="Google Shape;389;p15"/>
          <p:cNvGrpSpPr/>
          <p:nvPr/>
        </p:nvGrpSpPr>
        <p:grpSpPr>
          <a:xfrm>
            <a:off x="403551" y="4946200"/>
            <a:ext cx="2705520" cy="416100"/>
            <a:chOff x="6645265" y="4931672"/>
            <a:chExt cx="2705520" cy="416100"/>
          </a:xfrm>
        </p:grpSpPr>
        <p:sp>
          <p:nvSpPr>
            <p:cNvPr id="390" name="Google Shape;390;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91" name="Google Shape;391;p15"/>
            <p:cNvGrpSpPr/>
            <p:nvPr/>
          </p:nvGrpSpPr>
          <p:grpSpPr>
            <a:xfrm>
              <a:off x="8934685" y="4931672"/>
              <a:ext cx="416100" cy="416100"/>
              <a:chOff x="6066680" y="1446816"/>
              <a:chExt cx="832200" cy="832200"/>
            </a:xfrm>
          </p:grpSpPr>
          <p:sp>
            <p:nvSpPr>
              <p:cNvPr id="392" name="Google Shape;392;p15"/>
              <p:cNvSpPr/>
              <p:nvPr/>
            </p:nvSpPr>
            <p:spPr>
              <a:xfrm>
                <a:off x="6066680" y="1446816"/>
                <a:ext cx="832200" cy="832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93" name="Google Shape;393;p15"/>
              <p:cNvPicPr preferRelativeResize="0"/>
              <p:nvPr/>
            </p:nvPicPr>
            <p:blipFill rotWithShape="1">
              <a:blip r:embed="rId3">
                <a:alphaModFix/>
              </a:blip>
              <a:srcRect/>
              <a:stretch/>
            </p:blipFill>
            <p:spPr>
              <a:xfrm>
                <a:off x="6290979" y="1671115"/>
                <a:ext cx="383658" cy="383658"/>
              </a:xfrm>
              <a:prstGeom prst="rect">
                <a:avLst/>
              </a:prstGeom>
              <a:noFill/>
              <a:ln>
                <a:noFill/>
              </a:ln>
            </p:spPr>
          </p:pic>
        </p:grpSp>
      </p:grpSp>
      <p:grpSp>
        <p:nvGrpSpPr>
          <p:cNvPr id="394" name="Google Shape;394;p15"/>
          <p:cNvGrpSpPr/>
          <p:nvPr/>
        </p:nvGrpSpPr>
        <p:grpSpPr>
          <a:xfrm>
            <a:off x="403551" y="4256313"/>
            <a:ext cx="2705520" cy="416100"/>
            <a:chOff x="6645265" y="4931672"/>
            <a:chExt cx="2705520" cy="416100"/>
          </a:xfrm>
        </p:grpSpPr>
        <p:sp>
          <p:nvSpPr>
            <p:cNvPr id="395" name="Google Shape;395;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96" name="Google Shape;396;p15"/>
            <p:cNvGrpSpPr/>
            <p:nvPr/>
          </p:nvGrpSpPr>
          <p:grpSpPr>
            <a:xfrm>
              <a:off x="8934685" y="4931672"/>
              <a:ext cx="416100" cy="416100"/>
              <a:chOff x="6066680" y="1446816"/>
              <a:chExt cx="832200" cy="832200"/>
            </a:xfrm>
          </p:grpSpPr>
          <p:sp>
            <p:nvSpPr>
              <p:cNvPr id="397" name="Google Shape;397;p15"/>
              <p:cNvSpPr/>
              <p:nvPr/>
            </p:nvSpPr>
            <p:spPr>
              <a:xfrm>
                <a:off x="6066680" y="1446816"/>
                <a:ext cx="832200" cy="832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98" name="Google Shape;398;p15"/>
              <p:cNvPicPr preferRelativeResize="0"/>
              <p:nvPr/>
            </p:nvPicPr>
            <p:blipFill rotWithShape="1">
              <a:blip r:embed="rId3">
                <a:alphaModFix/>
              </a:blip>
              <a:srcRect/>
              <a:stretch/>
            </p:blipFill>
            <p:spPr>
              <a:xfrm>
                <a:off x="6290979" y="1671115"/>
                <a:ext cx="383658" cy="383658"/>
              </a:xfrm>
              <a:prstGeom prst="rect">
                <a:avLst/>
              </a:prstGeom>
              <a:noFill/>
              <a:ln>
                <a:noFill/>
              </a:ln>
            </p:spPr>
          </p:pic>
        </p:grpSp>
      </p:grpSp>
      <p:grpSp>
        <p:nvGrpSpPr>
          <p:cNvPr id="399" name="Google Shape;399;p15"/>
          <p:cNvGrpSpPr/>
          <p:nvPr/>
        </p:nvGrpSpPr>
        <p:grpSpPr>
          <a:xfrm>
            <a:off x="403551" y="5639417"/>
            <a:ext cx="2705520" cy="416100"/>
            <a:chOff x="6645265" y="4931672"/>
            <a:chExt cx="2705520" cy="416100"/>
          </a:xfrm>
        </p:grpSpPr>
        <p:sp>
          <p:nvSpPr>
            <p:cNvPr id="400" name="Google Shape;400;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401" name="Google Shape;401;p15"/>
            <p:cNvGrpSpPr/>
            <p:nvPr/>
          </p:nvGrpSpPr>
          <p:grpSpPr>
            <a:xfrm>
              <a:off x="8934685" y="4931672"/>
              <a:ext cx="416100" cy="416100"/>
              <a:chOff x="6066680" y="1446816"/>
              <a:chExt cx="832200" cy="832200"/>
            </a:xfrm>
          </p:grpSpPr>
          <p:sp>
            <p:nvSpPr>
              <p:cNvPr id="402" name="Google Shape;402;p15"/>
              <p:cNvSpPr/>
              <p:nvPr/>
            </p:nvSpPr>
            <p:spPr>
              <a:xfrm>
                <a:off x="6066680" y="1446816"/>
                <a:ext cx="832200" cy="832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03" name="Google Shape;403;p15"/>
              <p:cNvPicPr preferRelativeResize="0"/>
              <p:nvPr/>
            </p:nvPicPr>
            <p:blipFill rotWithShape="1">
              <a:blip r:embed="rId3">
                <a:alphaModFix/>
              </a:blip>
              <a:srcRect/>
              <a:stretch/>
            </p:blipFill>
            <p:spPr>
              <a:xfrm>
                <a:off x="6290979" y="1671115"/>
                <a:ext cx="383658" cy="383658"/>
              </a:xfrm>
              <a:prstGeom prst="rect">
                <a:avLst/>
              </a:prstGeom>
              <a:noFill/>
              <a:ln>
                <a:noFill/>
              </a:ln>
            </p:spPr>
          </p:pic>
        </p:grpSp>
      </p:grpSp>
      <p:grpSp>
        <p:nvGrpSpPr>
          <p:cNvPr id="404" name="Google Shape;404;p15"/>
          <p:cNvGrpSpPr/>
          <p:nvPr/>
        </p:nvGrpSpPr>
        <p:grpSpPr>
          <a:xfrm>
            <a:off x="403671" y="4948511"/>
            <a:ext cx="2705520" cy="420594"/>
            <a:chOff x="403671" y="779261"/>
            <a:chExt cx="2705520" cy="420594"/>
          </a:xfrm>
        </p:grpSpPr>
        <p:grpSp>
          <p:nvGrpSpPr>
            <p:cNvPr id="405" name="Google Shape;405;p15"/>
            <p:cNvGrpSpPr/>
            <p:nvPr/>
          </p:nvGrpSpPr>
          <p:grpSpPr>
            <a:xfrm>
              <a:off x="403671" y="779261"/>
              <a:ext cx="2705520" cy="420594"/>
              <a:chOff x="6645265" y="4931672"/>
              <a:chExt cx="2705520" cy="416100"/>
            </a:xfrm>
          </p:grpSpPr>
          <p:sp>
            <p:nvSpPr>
              <p:cNvPr id="406" name="Google Shape;406;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7" name="Google Shape;407;p15"/>
              <p:cNvSpPr/>
              <p:nvPr/>
            </p:nvSpPr>
            <p:spPr>
              <a:xfrm>
                <a:off x="8934685" y="4931672"/>
                <a:ext cx="416100" cy="4161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408" name="Google Shape;408;p15"/>
            <p:cNvPicPr preferRelativeResize="0"/>
            <p:nvPr/>
          </p:nvPicPr>
          <p:blipFill rotWithShape="1">
            <a:blip r:embed="rId4">
              <a:alphaModFix/>
            </a:blip>
            <a:srcRect/>
            <a:stretch/>
          </p:blipFill>
          <p:spPr>
            <a:xfrm>
              <a:off x="2824743" y="884068"/>
              <a:ext cx="156050" cy="220650"/>
            </a:xfrm>
            <a:prstGeom prst="rect">
              <a:avLst/>
            </a:prstGeom>
            <a:noFill/>
            <a:ln>
              <a:noFill/>
            </a:ln>
          </p:spPr>
        </p:pic>
      </p:grpSp>
      <p:grpSp>
        <p:nvGrpSpPr>
          <p:cNvPr id="409" name="Google Shape;409;p15"/>
          <p:cNvGrpSpPr/>
          <p:nvPr/>
        </p:nvGrpSpPr>
        <p:grpSpPr>
          <a:xfrm>
            <a:off x="403671" y="5642673"/>
            <a:ext cx="2705520" cy="420594"/>
            <a:chOff x="403671" y="779261"/>
            <a:chExt cx="2705520" cy="420594"/>
          </a:xfrm>
        </p:grpSpPr>
        <p:grpSp>
          <p:nvGrpSpPr>
            <p:cNvPr id="410" name="Google Shape;410;p15"/>
            <p:cNvGrpSpPr/>
            <p:nvPr/>
          </p:nvGrpSpPr>
          <p:grpSpPr>
            <a:xfrm>
              <a:off x="403671" y="779261"/>
              <a:ext cx="2705520" cy="420594"/>
              <a:chOff x="6645265" y="4931672"/>
              <a:chExt cx="2705520" cy="416100"/>
            </a:xfrm>
          </p:grpSpPr>
          <p:sp>
            <p:nvSpPr>
              <p:cNvPr id="411" name="Google Shape;411;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2" name="Google Shape;412;p15"/>
              <p:cNvSpPr/>
              <p:nvPr/>
            </p:nvSpPr>
            <p:spPr>
              <a:xfrm>
                <a:off x="8934685" y="4931672"/>
                <a:ext cx="416100" cy="4161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413" name="Google Shape;413;p15"/>
            <p:cNvPicPr preferRelativeResize="0"/>
            <p:nvPr/>
          </p:nvPicPr>
          <p:blipFill rotWithShape="1">
            <a:blip r:embed="rId4">
              <a:alphaModFix/>
            </a:blip>
            <a:srcRect/>
            <a:stretch/>
          </p:blipFill>
          <p:spPr>
            <a:xfrm>
              <a:off x="2824743" y="884068"/>
              <a:ext cx="156050" cy="220650"/>
            </a:xfrm>
            <a:prstGeom prst="rect">
              <a:avLst/>
            </a:prstGeom>
            <a:noFill/>
            <a:ln>
              <a:noFill/>
            </a:ln>
          </p:spPr>
        </p:pic>
      </p:grpSp>
      <p:grpSp>
        <p:nvGrpSpPr>
          <p:cNvPr id="414" name="Google Shape;414;p15"/>
          <p:cNvGrpSpPr/>
          <p:nvPr/>
        </p:nvGrpSpPr>
        <p:grpSpPr>
          <a:xfrm>
            <a:off x="403671" y="3558061"/>
            <a:ext cx="2705520" cy="420594"/>
            <a:chOff x="403671" y="779261"/>
            <a:chExt cx="2705520" cy="420594"/>
          </a:xfrm>
        </p:grpSpPr>
        <p:grpSp>
          <p:nvGrpSpPr>
            <p:cNvPr id="415" name="Google Shape;415;p15"/>
            <p:cNvGrpSpPr/>
            <p:nvPr/>
          </p:nvGrpSpPr>
          <p:grpSpPr>
            <a:xfrm>
              <a:off x="403671" y="779261"/>
              <a:ext cx="2705520" cy="420594"/>
              <a:chOff x="6645265" y="4931672"/>
              <a:chExt cx="2705520" cy="416100"/>
            </a:xfrm>
          </p:grpSpPr>
          <p:sp>
            <p:nvSpPr>
              <p:cNvPr id="416" name="Google Shape;416;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7" name="Google Shape;417;p15"/>
              <p:cNvSpPr/>
              <p:nvPr/>
            </p:nvSpPr>
            <p:spPr>
              <a:xfrm>
                <a:off x="8934685" y="4931672"/>
                <a:ext cx="416100" cy="4161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418" name="Google Shape;418;p15"/>
            <p:cNvPicPr preferRelativeResize="0"/>
            <p:nvPr/>
          </p:nvPicPr>
          <p:blipFill rotWithShape="1">
            <a:blip r:embed="rId4">
              <a:alphaModFix/>
            </a:blip>
            <a:srcRect/>
            <a:stretch/>
          </p:blipFill>
          <p:spPr>
            <a:xfrm>
              <a:off x="2824743" y="884068"/>
              <a:ext cx="156050" cy="220650"/>
            </a:xfrm>
            <a:prstGeom prst="rect">
              <a:avLst/>
            </a:prstGeom>
            <a:noFill/>
            <a:ln>
              <a:noFill/>
            </a:ln>
          </p:spPr>
        </p:pic>
      </p:grpSp>
      <p:grpSp>
        <p:nvGrpSpPr>
          <p:cNvPr id="419" name="Google Shape;419;p15"/>
          <p:cNvGrpSpPr/>
          <p:nvPr/>
        </p:nvGrpSpPr>
        <p:grpSpPr>
          <a:xfrm>
            <a:off x="403671" y="4252223"/>
            <a:ext cx="2705520" cy="420594"/>
            <a:chOff x="403671" y="779261"/>
            <a:chExt cx="2705520" cy="420594"/>
          </a:xfrm>
        </p:grpSpPr>
        <p:grpSp>
          <p:nvGrpSpPr>
            <p:cNvPr id="420" name="Google Shape;420;p15"/>
            <p:cNvGrpSpPr/>
            <p:nvPr/>
          </p:nvGrpSpPr>
          <p:grpSpPr>
            <a:xfrm>
              <a:off x="403671" y="779261"/>
              <a:ext cx="2705520" cy="420594"/>
              <a:chOff x="6645265" y="4931672"/>
              <a:chExt cx="2705520" cy="416100"/>
            </a:xfrm>
          </p:grpSpPr>
          <p:sp>
            <p:nvSpPr>
              <p:cNvPr id="421" name="Google Shape;421;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2" name="Google Shape;422;p15"/>
              <p:cNvSpPr/>
              <p:nvPr/>
            </p:nvSpPr>
            <p:spPr>
              <a:xfrm>
                <a:off x="8934685" y="4931672"/>
                <a:ext cx="416100" cy="4161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423" name="Google Shape;423;p15"/>
            <p:cNvPicPr preferRelativeResize="0"/>
            <p:nvPr/>
          </p:nvPicPr>
          <p:blipFill rotWithShape="1">
            <a:blip r:embed="rId4">
              <a:alphaModFix/>
            </a:blip>
            <a:srcRect/>
            <a:stretch/>
          </p:blipFill>
          <p:spPr>
            <a:xfrm>
              <a:off x="2824743" y="884068"/>
              <a:ext cx="156050" cy="220650"/>
            </a:xfrm>
            <a:prstGeom prst="rect">
              <a:avLst/>
            </a:prstGeom>
            <a:noFill/>
            <a:ln>
              <a:noFill/>
            </a:ln>
          </p:spPr>
        </p:pic>
      </p:grpSp>
      <p:grpSp>
        <p:nvGrpSpPr>
          <p:cNvPr id="424" name="Google Shape;424;p15"/>
          <p:cNvGrpSpPr/>
          <p:nvPr/>
        </p:nvGrpSpPr>
        <p:grpSpPr>
          <a:xfrm>
            <a:off x="403671" y="2169711"/>
            <a:ext cx="2705520" cy="420594"/>
            <a:chOff x="403671" y="779261"/>
            <a:chExt cx="2705520" cy="420594"/>
          </a:xfrm>
        </p:grpSpPr>
        <p:grpSp>
          <p:nvGrpSpPr>
            <p:cNvPr id="425" name="Google Shape;425;p15"/>
            <p:cNvGrpSpPr/>
            <p:nvPr/>
          </p:nvGrpSpPr>
          <p:grpSpPr>
            <a:xfrm>
              <a:off x="403671" y="779261"/>
              <a:ext cx="2705520" cy="420594"/>
              <a:chOff x="6645265" y="4931672"/>
              <a:chExt cx="2705520" cy="416100"/>
            </a:xfrm>
          </p:grpSpPr>
          <p:sp>
            <p:nvSpPr>
              <p:cNvPr id="426" name="Google Shape;426;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7" name="Google Shape;427;p15"/>
              <p:cNvSpPr/>
              <p:nvPr/>
            </p:nvSpPr>
            <p:spPr>
              <a:xfrm>
                <a:off x="8934685" y="4931672"/>
                <a:ext cx="416100" cy="4161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428" name="Google Shape;428;p15"/>
            <p:cNvPicPr preferRelativeResize="0"/>
            <p:nvPr/>
          </p:nvPicPr>
          <p:blipFill rotWithShape="1">
            <a:blip r:embed="rId4">
              <a:alphaModFix/>
            </a:blip>
            <a:srcRect/>
            <a:stretch/>
          </p:blipFill>
          <p:spPr>
            <a:xfrm>
              <a:off x="2824743" y="884068"/>
              <a:ext cx="156050" cy="220650"/>
            </a:xfrm>
            <a:prstGeom prst="rect">
              <a:avLst/>
            </a:prstGeom>
            <a:noFill/>
            <a:ln>
              <a:noFill/>
            </a:ln>
          </p:spPr>
        </p:pic>
      </p:grpSp>
      <p:grpSp>
        <p:nvGrpSpPr>
          <p:cNvPr id="429" name="Google Shape;429;p15"/>
          <p:cNvGrpSpPr/>
          <p:nvPr/>
        </p:nvGrpSpPr>
        <p:grpSpPr>
          <a:xfrm>
            <a:off x="403671" y="2863873"/>
            <a:ext cx="2705520" cy="420594"/>
            <a:chOff x="403671" y="779261"/>
            <a:chExt cx="2705520" cy="420594"/>
          </a:xfrm>
        </p:grpSpPr>
        <p:grpSp>
          <p:nvGrpSpPr>
            <p:cNvPr id="430" name="Google Shape;430;p15"/>
            <p:cNvGrpSpPr/>
            <p:nvPr/>
          </p:nvGrpSpPr>
          <p:grpSpPr>
            <a:xfrm>
              <a:off x="403671" y="779261"/>
              <a:ext cx="2705520" cy="420594"/>
              <a:chOff x="6645265" y="4931672"/>
              <a:chExt cx="2705520" cy="416100"/>
            </a:xfrm>
          </p:grpSpPr>
          <p:sp>
            <p:nvSpPr>
              <p:cNvPr id="431" name="Google Shape;431;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2" name="Google Shape;432;p15"/>
              <p:cNvSpPr/>
              <p:nvPr/>
            </p:nvSpPr>
            <p:spPr>
              <a:xfrm>
                <a:off x="8934685" y="4931672"/>
                <a:ext cx="416100" cy="4161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433" name="Google Shape;433;p15"/>
            <p:cNvPicPr preferRelativeResize="0"/>
            <p:nvPr/>
          </p:nvPicPr>
          <p:blipFill rotWithShape="1">
            <a:blip r:embed="rId4">
              <a:alphaModFix/>
            </a:blip>
            <a:srcRect/>
            <a:stretch/>
          </p:blipFill>
          <p:spPr>
            <a:xfrm>
              <a:off x="2824743" y="884068"/>
              <a:ext cx="156050" cy="220650"/>
            </a:xfrm>
            <a:prstGeom prst="rect">
              <a:avLst/>
            </a:prstGeom>
            <a:noFill/>
            <a:ln>
              <a:noFill/>
            </a:ln>
          </p:spPr>
        </p:pic>
      </p:grpSp>
      <p:grpSp>
        <p:nvGrpSpPr>
          <p:cNvPr id="434" name="Google Shape;434;p15"/>
          <p:cNvGrpSpPr/>
          <p:nvPr/>
        </p:nvGrpSpPr>
        <p:grpSpPr>
          <a:xfrm>
            <a:off x="403671" y="779261"/>
            <a:ext cx="2705520" cy="420594"/>
            <a:chOff x="403671" y="779261"/>
            <a:chExt cx="2705520" cy="420594"/>
          </a:xfrm>
        </p:grpSpPr>
        <p:grpSp>
          <p:nvGrpSpPr>
            <p:cNvPr id="435" name="Google Shape;435;p15"/>
            <p:cNvGrpSpPr/>
            <p:nvPr/>
          </p:nvGrpSpPr>
          <p:grpSpPr>
            <a:xfrm>
              <a:off x="403671" y="779261"/>
              <a:ext cx="2705520" cy="420594"/>
              <a:chOff x="6645265" y="4931672"/>
              <a:chExt cx="2705520" cy="416100"/>
            </a:xfrm>
          </p:grpSpPr>
          <p:sp>
            <p:nvSpPr>
              <p:cNvPr id="436" name="Google Shape;436;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7" name="Google Shape;437;p15"/>
              <p:cNvSpPr/>
              <p:nvPr/>
            </p:nvSpPr>
            <p:spPr>
              <a:xfrm>
                <a:off x="8934685" y="4931672"/>
                <a:ext cx="416100" cy="4161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438" name="Google Shape;438;p15"/>
            <p:cNvPicPr preferRelativeResize="0"/>
            <p:nvPr/>
          </p:nvPicPr>
          <p:blipFill rotWithShape="1">
            <a:blip r:embed="rId4">
              <a:alphaModFix/>
            </a:blip>
            <a:srcRect/>
            <a:stretch/>
          </p:blipFill>
          <p:spPr>
            <a:xfrm>
              <a:off x="2824743" y="884068"/>
              <a:ext cx="156050" cy="220650"/>
            </a:xfrm>
            <a:prstGeom prst="rect">
              <a:avLst/>
            </a:prstGeom>
            <a:noFill/>
            <a:ln>
              <a:noFill/>
            </a:ln>
          </p:spPr>
        </p:pic>
      </p:grpSp>
      <p:grpSp>
        <p:nvGrpSpPr>
          <p:cNvPr id="439" name="Google Shape;439;p15"/>
          <p:cNvGrpSpPr/>
          <p:nvPr/>
        </p:nvGrpSpPr>
        <p:grpSpPr>
          <a:xfrm>
            <a:off x="403671" y="1473423"/>
            <a:ext cx="2705520" cy="420594"/>
            <a:chOff x="403671" y="779261"/>
            <a:chExt cx="2705520" cy="420594"/>
          </a:xfrm>
        </p:grpSpPr>
        <p:grpSp>
          <p:nvGrpSpPr>
            <p:cNvPr id="440" name="Google Shape;440;p15"/>
            <p:cNvGrpSpPr/>
            <p:nvPr/>
          </p:nvGrpSpPr>
          <p:grpSpPr>
            <a:xfrm>
              <a:off x="403671" y="779261"/>
              <a:ext cx="2705520" cy="420594"/>
              <a:chOff x="6645265" y="4931672"/>
              <a:chExt cx="2705520" cy="416100"/>
            </a:xfrm>
          </p:grpSpPr>
          <p:sp>
            <p:nvSpPr>
              <p:cNvPr id="441" name="Google Shape;441;p15"/>
              <p:cNvSpPr/>
              <p:nvPr/>
            </p:nvSpPr>
            <p:spPr>
              <a:xfrm>
                <a:off x="6645265" y="4931672"/>
                <a:ext cx="2705400" cy="416100"/>
              </a:xfrm>
              <a:prstGeom prst="roundRect">
                <a:avLst>
                  <a:gd name="adj" fmla="val 50000"/>
                </a:avLst>
              </a:prstGeom>
              <a:solidFill>
                <a:srgbClr val="4048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2" name="Google Shape;442;p15"/>
              <p:cNvSpPr/>
              <p:nvPr/>
            </p:nvSpPr>
            <p:spPr>
              <a:xfrm>
                <a:off x="8934685" y="4931672"/>
                <a:ext cx="416100" cy="4161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443" name="Google Shape;443;p15"/>
            <p:cNvPicPr preferRelativeResize="0"/>
            <p:nvPr/>
          </p:nvPicPr>
          <p:blipFill rotWithShape="1">
            <a:blip r:embed="rId4">
              <a:alphaModFix/>
            </a:blip>
            <a:srcRect/>
            <a:stretch/>
          </p:blipFill>
          <p:spPr>
            <a:xfrm>
              <a:off x="2824743" y="884068"/>
              <a:ext cx="156050" cy="220650"/>
            </a:xfrm>
            <a:prstGeom prst="rect">
              <a:avLst/>
            </a:prstGeom>
            <a:noFill/>
            <a:ln>
              <a:noFill/>
            </a:ln>
          </p:spPr>
        </p:pic>
      </p:grpSp>
      <p:sp>
        <p:nvSpPr>
          <p:cNvPr id="444" name="Google Shape;444;p15"/>
          <p:cNvSpPr txBox="1">
            <a:spLocks noGrp="1"/>
          </p:cNvSpPr>
          <p:nvPr>
            <p:ph type="title" idx="4294967295"/>
          </p:nvPr>
        </p:nvSpPr>
        <p:spPr>
          <a:xfrm>
            <a:off x="4155984" y="2811804"/>
            <a:ext cx="7561500" cy="1118100"/>
          </a:xfrm>
          <a:prstGeom prst="rect">
            <a:avLst/>
          </a:prstGeom>
          <a:noFill/>
          <a:ln>
            <a:noFill/>
          </a:ln>
        </p:spPr>
        <p:txBody>
          <a:bodyPr spcFirstLastPara="1" wrap="square" lIns="91425" tIns="45700" rIns="91425" bIns="45700" anchor="ctr" anchorCtr="0">
            <a:spAutoFit/>
          </a:bodyPr>
          <a:lstStyle/>
          <a:p>
            <a:pPr marL="0" lvl="0" indent="0" algn="l" rtl="0">
              <a:lnSpc>
                <a:spcPct val="115000"/>
              </a:lnSpc>
              <a:spcBef>
                <a:spcPts val="0"/>
              </a:spcBef>
              <a:spcAft>
                <a:spcPts val="0"/>
              </a:spcAft>
              <a:buClr>
                <a:schemeClr val="dk1"/>
              </a:buClr>
              <a:buSzPts val="1800"/>
              <a:buNone/>
            </a:pPr>
            <a:r>
              <a:rPr lang="en-US" sz="3100" dirty="0">
                <a:solidFill>
                  <a:schemeClr val="lt1"/>
                </a:solidFill>
                <a:latin typeface="Arial"/>
                <a:ea typeface="Arial"/>
                <a:cs typeface="Arial"/>
                <a:sym typeface="Arial"/>
              </a:rPr>
              <a:t>Market </a:t>
            </a:r>
            <a:r>
              <a:rPr lang="en-US" sz="3100" dirty="0">
                <a:solidFill>
                  <a:schemeClr val="lt1"/>
                </a:solidFill>
              </a:rPr>
              <a:t>c</a:t>
            </a:r>
            <a:r>
              <a:rPr lang="en-US" sz="3100" dirty="0">
                <a:solidFill>
                  <a:schemeClr val="lt1"/>
                </a:solidFill>
                <a:latin typeface="Arial"/>
                <a:ea typeface="Arial"/>
                <a:cs typeface="Arial"/>
                <a:sym typeface="Arial"/>
              </a:rPr>
              <a:t>onsolidation reduce</a:t>
            </a:r>
            <a:r>
              <a:rPr lang="en-US" sz="3100" dirty="0">
                <a:solidFill>
                  <a:schemeClr val="lt1"/>
                </a:solidFill>
              </a:rPr>
              <a:t>s competition</a:t>
            </a:r>
            <a:br>
              <a:rPr lang="en-US" sz="3100" dirty="0">
                <a:solidFill>
                  <a:schemeClr val="lt1"/>
                </a:solidFill>
              </a:rPr>
            </a:br>
            <a:r>
              <a:rPr lang="en-US" sz="3100" dirty="0">
                <a:solidFill>
                  <a:schemeClr val="lt1"/>
                </a:solidFill>
              </a:rPr>
              <a:t>and drives</a:t>
            </a:r>
            <a:r>
              <a:rPr lang="en-US" sz="3100" dirty="0">
                <a:solidFill>
                  <a:schemeClr val="lt1"/>
                </a:solidFill>
                <a:latin typeface="Arial"/>
                <a:ea typeface="Arial"/>
                <a:cs typeface="Arial"/>
                <a:sym typeface="Arial"/>
              </a:rPr>
              <a:t> misaligned</a:t>
            </a:r>
            <a:r>
              <a:rPr lang="en-US" sz="3100" u="none" strike="noStrike" cap="none" dirty="0">
                <a:solidFill>
                  <a:schemeClr val="lt1"/>
                </a:solidFill>
                <a:latin typeface="Arial"/>
                <a:ea typeface="Arial"/>
                <a:cs typeface="Arial"/>
                <a:sym typeface="Arial"/>
              </a:rPr>
              <a:t> incentives that </a:t>
            </a:r>
            <a:endParaRPr sz="3100" u="none" strike="noStrike" cap="none" dirty="0">
              <a:solidFill>
                <a:schemeClr val="lt1"/>
              </a:solidFill>
              <a:latin typeface="Arial"/>
              <a:ea typeface="Arial"/>
              <a:cs typeface="Arial"/>
              <a:sym typeface="Arial"/>
            </a:endParaRPr>
          </a:p>
        </p:txBody>
      </p:sp>
      <p:grpSp>
        <p:nvGrpSpPr>
          <p:cNvPr id="445" name="Google Shape;445;p15"/>
          <p:cNvGrpSpPr/>
          <p:nvPr/>
        </p:nvGrpSpPr>
        <p:grpSpPr>
          <a:xfrm>
            <a:off x="-486750" y="1325338"/>
            <a:ext cx="297600" cy="297600"/>
            <a:chOff x="3370100" y="573450"/>
            <a:chExt cx="297600" cy="297600"/>
          </a:xfrm>
        </p:grpSpPr>
        <p:sp>
          <p:nvSpPr>
            <p:cNvPr id="446" name="Google Shape;446;p15"/>
            <p:cNvSpPr/>
            <p:nvPr/>
          </p:nvSpPr>
          <p:spPr>
            <a:xfrm>
              <a:off x="3370100" y="573450"/>
              <a:ext cx="297600" cy="297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7" name="Google Shape;447;p15"/>
            <p:cNvPicPr preferRelativeResize="0"/>
            <p:nvPr/>
          </p:nvPicPr>
          <p:blipFill rotWithShape="1">
            <a:blip r:embed="rId5">
              <a:alphaModFix/>
            </a:blip>
            <a:srcRect/>
            <a:stretch/>
          </p:blipFill>
          <p:spPr>
            <a:xfrm>
              <a:off x="3451200" y="627300"/>
              <a:ext cx="141600" cy="183700"/>
            </a:xfrm>
            <a:prstGeom prst="rect">
              <a:avLst/>
            </a:prstGeom>
            <a:noFill/>
            <a:ln>
              <a:noFill/>
            </a:ln>
          </p:spPr>
        </p:pic>
      </p:grpSp>
      <p:grpSp>
        <p:nvGrpSpPr>
          <p:cNvPr id="448" name="Google Shape;448;p15"/>
          <p:cNvGrpSpPr/>
          <p:nvPr/>
        </p:nvGrpSpPr>
        <p:grpSpPr>
          <a:xfrm>
            <a:off x="-486750" y="2047716"/>
            <a:ext cx="297600" cy="297600"/>
            <a:chOff x="3370100" y="573450"/>
            <a:chExt cx="297600" cy="297600"/>
          </a:xfrm>
        </p:grpSpPr>
        <p:sp>
          <p:nvSpPr>
            <p:cNvPr id="449" name="Google Shape;449;p15"/>
            <p:cNvSpPr/>
            <p:nvPr/>
          </p:nvSpPr>
          <p:spPr>
            <a:xfrm>
              <a:off x="3370100" y="573450"/>
              <a:ext cx="297600" cy="297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0" name="Google Shape;450;p15"/>
            <p:cNvPicPr preferRelativeResize="0"/>
            <p:nvPr/>
          </p:nvPicPr>
          <p:blipFill rotWithShape="1">
            <a:blip r:embed="rId5">
              <a:alphaModFix/>
            </a:blip>
            <a:srcRect/>
            <a:stretch/>
          </p:blipFill>
          <p:spPr>
            <a:xfrm>
              <a:off x="3451200" y="627300"/>
              <a:ext cx="141600" cy="183700"/>
            </a:xfrm>
            <a:prstGeom prst="rect">
              <a:avLst/>
            </a:prstGeom>
            <a:noFill/>
            <a:ln>
              <a:noFill/>
            </a:ln>
          </p:spPr>
        </p:pic>
      </p:grpSp>
      <p:grpSp>
        <p:nvGrpSpPr>
          <p:cNvPr id="451" name="Google Shape;451;p15"/>
          <p:cNvGrpSpPr/>
          <p:nvPr/>
        </p:nvGrpSpPr>
        <p:grpSpPr>
          <a:xfrm>
            <a:off x="-486750" y="2720541"/>
            <a:ext cx="297600" cy="297600"/>
            <a:chOff x="3370100" y="573450"/>
            <a:chExt cx="297600" cy="297600"/>
          </a:xfrm>
        </p:grpSpPr>
        <p:sp>
          <p:nvSpPr>
            <p:cNvPr id="452" name="Google Shape;452;p15"/>
            <p:cNvSpPr/>
            <p:nvPr/>
          </p:nvSpPr>
          <p:spPr>
            <a:xfrm>
              <a:off x="3370100" y="573450"/>
              <a:ext cx="297600" cy="297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3" name="Google Shape;453;p15"/>
            <p:cNvPicPr preferRelativeResize="0"/>
            <p:nvPr/>
          </p:nvPicPr>
          <p:blipFill rotWithShape="1">
            <a:blip r:embed="rId5">
              <a:alphaModFix/>
            </a:blip>
            <a:srcRect/>
            <a:stretch/>
          </p:blipFill>
          <p:spPr>
            <a:xfrm>
              <a:off x="3451200" y="627300"/>
              <a:ext cx="141600" cy="183700"/>
            </a:xfrm>
            <a:prstGeom prst="rect">
              <a:avLst/>
            </a:prstGeom>
            <a:noFill/>
            <a:ln>
              <a:noFill/>
            </a:ln>
          </p:spPr>
        </p:pic>
      </p:grpSp>
      <p:sp>
        <p:nvSpPr>
          <p:cNvPr id="454" name="Google Shape;454;p15"/>
          <p:cNvSpPr txBox="1"/>
          <p:nvPr/>
        </p:nvSpPr>
        <p:spPr>
          <a:xfrm>
            <a:off x="474516" y="825062"/>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Hospital Care</a:t>
            </a:r>
            <a:endParaRPr sz="1400" b="0" i="0" u="none" strike="noStrike" cap="none">
              <a:solidFill>
                <a:srgbClr val="000000"/>
              </a:solidFill>
              <a:latin typeface="Arial"/>
              <a:ea typeface="Arial"/>
              <a:cs typeface="Arial"/>
              <a:sym typeface="Arial"/>
            </a:endParaRPr>
          </a:p>
        </p:txBody>
      </p:sp>
      <p:sp>
        <p:nvSpPr>
          <p:cNvPr id="455" name="Google Shape;455;p15"/>
          <p:cNvSpPr txBox="1"/>
          <p:nvPr/>
        </p:nvSpPr>
        <p:spPr>
          <a:xfrm>
            <a:off x="497001" y="1511307"/>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Labs</a:t>
            </a:r>
            <a:endParaRPr sz="1400" b="0" i="0" u="none" strike="noStrike" cap="none">
              <a:solidFill>
                <a:srgbClr val="000000"/>
              </a:solidFill>
              <a:latin typeface="Arial"/>
              <a:ea typeface="Arial"/>
              <a:cs typeface="Arial"/>
              <a:sym typeface="Arial"/>
            </a:endParaRPr>
          </a:p>
        </p:txBody>
      </p:sp>
      <p:sp>
        <p:nvSpPr>
          <p:cNvPr id="456" name="Google Shape;456;p15"/>
          <p:cNvSpPr txBox="1"/>
          <p:nvPr/>
        </p:nvSpPr>
        <p:spPr>
          <a:xfrm>
            <a:off x="463694" y="2200876"/>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Diagnostic Testing</a:t>
            </a:r>
            <a:endParaRPr sz="1400" b="0" i="0" u="none" strike="noStrike" cap="none">
              <a:solidFill>
                <a:srgbClr val="000000"/>
              </a:solidFill>
              <a:latin typeface="Arial"/>
              <a:ea typeface="Arial"/>
              <a:cs typeface="Arial"/>
              <a:sym typeface="Arial"/>
            </a:endParaRPr>
          </a:p>
        </p:txBody>
      </p:sp>
      <p:sp>
        <p:nvSpPr>
          <p:cNvPr id="457" name="Google Shape;457;p15"/>
          <p:cNvSpPr txBox="1"/>
          <p:nvPr/>
        </p:nvSpPr>
        <p:spPr>
          <a:xfrm>
            <a:off x="474516" y="2900759"/>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Dermatologist</a:t>
            </a:r>
            <a:endParaRPr sz="1400" b="0" i="0" u="none" strike="noStrike" cap="none">
              <a:solidFill>
                <a:srgbClr val="000000"/>
              </a:solidFill>
              <a:latin typeface="Arial"/>
              <a:ea typeface="Arial"/>
              <a:cs typeface="Arial"/>
              <a:sym typeface="Arial"/>
            </a:endParaRPr>
          </a:p>
        </p:txBody>
      </p:sp>
      <p:sp>
        <p:nvSpPr>
          <p:cNvPr id="458" name="Google Shape;458;p15"/>
          <p:cNvSpPr txBox="1"/>
          <p:nvPr/>
        </p:nvSpPr>
        <p:spPr>
          <a:xfrm>
            <a:off x="474516" y="3592886"/>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Physical Therapy</a:t>
            </a:r>
            <a:endParaRPr sz="1400" b="0" i="0" u="none" strike="noStrike" cap="none">
              <a:solidFill>
                <a:srgbClr val="000000"/>
              </a:solidFill>
              <a:latin typeface="Arial"/>
              <a:ea typeface="Arial"/>
              <a:cs typeface="Arial"/>
              <a:sym typeface="Arial"/>
            </a:endParaRPr>
          </a:p>
        </p:txBody>
      </p:sp>
      <p:sp>
        <p:nvSpPr>
          <p:cNvPr id="459" name="Google Shape;459;p15"/>
          <p:cNvSpPr txBox="1"/>
          <p:nvPr/>
        </p:nvSpPr>
        <p:spPr>
          <a:xfrm>
            <a:off x="474516" y="4984206"/>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Gastroenterologist </a:t>
            </a:r>
            <a:endParaRPr sz="1400" b="0" i="0" u="none" strike="noStrike" cap="none">
              <a:solidFill>
                <a:srgbClr val="000000"/>
              </a:solidFill>
              <a:latin typeface="Arial"/>
              <a:ea typeface="Arial"/>
              <a:cs typeface="Arial"/>
              <a:sym typeface="Arial"/>
            </a:endParaRPr>
          </a:p>
        </p:txBody>
      </p:sp>
      <p:sp>
        <p:nvSpPr>
          <p:cNvPr id="460" name="Google Shape;460;p15"/>
          <p:cNvSpPr txBox="1"/>
          <p:nvPr/>
        </p:nvSpPr>
        <p:spPr>
          <a:xfrm>
            <a:off x="474516" y="4295871"/>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Outpatient Surgery</a:t>
            </a:r>
            <a:endParaRPr sz="1400" b="0" i="0" u="none" strike="noStrike" cap="none">
              <a:solidFill>
                <a:srgbClr val="000000"/>
              </a:solidFill>
              <a:latin typeface="Arial"/>
              <a:ea typeface="Arial"/>
              <a:cs typeface="Arial"/>
              <a:sym typeface="Arial"/>
            </a:endParaRPr>
          </a:p>
        </p:txBody>
      </p:sp>
      <p:sp>
        <p:nvSpPr>
          <p:cNvPr id="461" name="Google Shape;461;p15"/>
          <p:cNvSpPr txBox="1"/>
          <p:nvPr/>
        </p:nvSpPr>
        <p:spPr>
          <a:xfrm>
            <a:off x="474516" y="5675674"/>
            <a:ext cx="2175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Orthopedist</a:t>
            </a:r>
            <a:endParaRPr sz="1400" b="0" i="0" u="none" strike="noStrike" cap="none">
              <a:solidFill>
                <a:srgbClr val="000000"/>
              </a:solidFill>
              <a:latin typeface="Arial"/>
              <a:ea typeface="Arial"/>
              <a:cs typeface="Arial"/>
              <a:sym typeface="Arial"/>
            </a:endParaRPr>
          </a:p>
        </p:txBody>
      </p:sp>
      <p:pic>
        <p:nvPicPr>
          <p:cNvPr id="463" name="Google Shape;463;p15" descr="A picture containing shape&#10;&#10;Description automatically generated"/>
          <p:cNvPicPr preferRelativeResize="0"/>
          <p:nvPr/>
        </p:nvPicPr>
        <p:blipFill rotWithShape="1">
          <a:blip r:embed="rId6">
            <a:alphaModFix/>
          </a:blip>
          <a:srcRect/>
          <a:stretch/>
        </p:blipFill>
        <p:spPr>
          <a:xfrm>
            <a:off x="4684909" y="727657"/>
            <a:ext cx="1004661" cy="1860941"/>
          </a:xfrm>
          <a:prstGeom prst="rect">
            <a:avLst/>
          </a:prstGeom>
          <a:noFill/>
          <a:ln>
            <a:noFill/>
          </a:ln>
        </p:spPr>
      </p:pic>
      <p:cxnSp>
        <p:nvCxnSpPr>
          <p:cNvPr id="464" name="Google Shape;464;p15"/>
          <p:cNvCxnSpPr/>
          <p:nvPr/>
        </p:nvCxnSpPr>
        <p:spPr>
          <a:xfrm rot="10800000" flipH="1">
            <a:off x="4457230" y="806618"/>
            <a:ext cx="1429229" cy="292665"/>
          </a:xfrm>
          <a:prstGeom prst="straightConnector1">
            <a:avLst/>
          </a:prstGeom>
          <a:noFill/>
          <a:ln w="28575" cap="flat" cmpd="sng">
            <a:solidFill>
              <a:schemeClr val="lt1"/>
            </a:solidFill>
            <a:prstDash val="solid"/>
            <a:round/>
            <a:headEnd type="none" w="sm" len="sm"/>
            <a:tailEnd type="none" w="sm" len="sm"/>
          </a:ln>
        </p:spPr>
      </p:cxnSp>
      <p:pic>
        <p:nvPicPr>
          <p:cNvPr id="465" name="Google Shape;465;p15" descr="Icon&#10;&#10;Description automatically generated"/>
          <p:cNvPicPr preferRelativeResize="0"/>
          <p:nvPr/>
        </p:nvPicPr>
        <p:blipFill rotWithShape="1">
          <a:blip r:embed="rId7">
            <a:alphaModFix/>
          </a:blip>
          <a:srcRect/>
          <a:stretch/>
        </p:blipFill>
        <p:spPr>
          <a:xfrm>
            <a:off x="4179694" y="1086424"/>
            <a:ext cx="566291" cy="927753"/>
          </a:xfrm>
          <a:prstGeom prst="rect">
            <a:avLst/>
          </a:prstGeom>
          <a:noFill/>
          <a:ln>
            <a:noFill/>
          </a:ln>
        </p:spPr>
      </p:pic>
      <p:pic>
        <p:nvPicPr>
          <p:cNvPr id="466" name="Google Shape;466;p15" descr="Icon&#10;&#10;Description automatically generated"/>
          <p:cNvPicPr preferRelativeResize="0"/>
          <p:nvPr/>
        </p:nvPicPr>
        <p:blipFill rotWithShape="1">
          <a:blip r:embed="rId8">
            <a:alphaModFix/>
          </a:blip>
          <a:srcRect/>
          <a:stretch/>
        </p:blipFill>
        <p:spPr>
          <a:xfrm>
            <a:off x="5600302" y="789439"/>
            <a:ext cx="572315" cy="930765"/>
          </a:xfrm>
          <a:prstGeom prst="rect">
            <a:avLst/>
          </a:prstGeom>
          <a:noFill/>
          <a:ln>
            <a:noFill/>
          </a:ln>
        </p:spPr>
      </p:pic>
      <p:sp>
        <p:nvSpPr>
          <p:cNvPr id="2" name="Google Shape;444;p15">
            <a:extLst>
              <a:ext uri="{FF2B5EF4-FFF2-40B4-BE49-F238E27FC236}">
                <a16:creationId xmlns:a16="http://schemas.microsoft.com/office/drawing/2014/main" id="{F192B4C0-2147-B2BA-81AA-300695CDE8DB}"/>
              </a:ext>
            </a:extLst>
          </p:cNvPr>
          <p:cNvSpPr txBox="1">
            <a:spLocks/>
          </p:cNvSpPr>
          <p:nvPr/>
        </p:nvSpPr>
        <p:spPr>
          <a:xfrm>
            <a:off x="4684909" y="4261129"/>
            <a:ext cx="7561500" cy="2215951"/>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457200" indent="-457200">
              <a:lnSpc>
                <a:spcPct val="115000"/>
              </a:lnSpc>
              <a:buClr>
                <a:schemeClr val="bg1"/>
              </a:buClr>
              <a:buSzPts val="1800"/>
              <a:buFont typeface="Arial" panose="020B0604020202020204" pitchFamily="34" charset="0"/>
              <a:buChar char="•"/>
            </a:pPr>
            <a:r>
              <a:rPr lang="en-US" sz="2400" dirty="0">
                <a:solidFill>
                  <a:schemeClr val="lt1"/>
                </a:solidFill>
              </a:rPr>
              <a:t>Reduces patient face-time</a:t>
            </a:r>
          </a:p>
          <a:p>
            <a:pPr marL="457200" indent="-457200">
              <a:lnSpc>
                <a:spcPct val="115000"/>
              </a:lnSpc>
              <a:buClr>
                <a:schemeClr val="bg1"/>
              </a:buClr>
              <a:buSzPts val="1800"/>
              <a:buFont typeface="Arial" panose="020B0604020202020204" pitchFamily="34" charset="0"/>
              <a:buChar char="•"/>
            </a:pPr>
            <a:r>
              <a:rPr lang="en-US" sz="2400" dirty="0">
                <a:solidFill>
                  <a:schemeClr val="lt1"/>
                </a:solidFill>
              </a:rPr>
              <a:t>Reduces root cause analysis</a:t>
            </a:r>
          </a:p>
          <a:p>
            <a:pPr marL="457200" indent="-457200">
              <a:lnSpc>
                <a:spcPct val="115000"/>
              </a:lnSpc>
              <a:buClr>
                <a:schemeClr val="bg1"/>
              </a:buClr>
              <a:buSzPts val="1800"/>
              <a:buFont typeface="Arial" panose="020B0604020202020204" pitchFamily="34" charset="0"/>
              <a:buChar char="•"/>
            </a:pPr>
            <a:r>
              <a:rPr lang="en-US" sz="2400" dirty="0">
                <a:solidFill>
                  <a:schemeClr val="lt1"/>
                </a:solidFill>
              </a:rPr>
              <a:t>Increases testing</a:t>
            </a:r>
          </a:p>
          <a:p>
            <a:pPr marL="457200" indent="-457200">
              <a:lnSpc>
                <a:spcPct val="115000"/>
              </a:lnSpc>
              <a:buClr>
                <a:schemeClr val="bg1"/>
              </a:buClr>
              <a:buSzPts val="1800"/>
              <a:buFont typeface="Arial" panose="020B0604020202020204" pitchFamily="34" charset="0"/>
              <a:buChar char="•"/>
            </a:pPr>
            <a:r>
              <a:rPr lang="en-US" sz="2400" dirty="0">
                <a:solidFill>
                  <a:schemeClr val="lt1"/>
                </a:solidFill>
              </a:rPr>
              <a:t>Increases in-system referrals</a:t>
            </a:r>
          </a:p>
          <a:p>
            <a:pPr marL="457200" indent="-457200">
              <a:lnSpc>
                <a:spcPct val="115000"/>
              </a:lnSpc>
              <a:buClr>
                <a:schemeClr val="bg1"/>
              </a:buClr>
              <a:buSzPts val="1800"/>
              <a:buFont typeface="Arial" panose="020B0604020202020204" pitchFamily="34" charset="0"/>
              <a:buChar char="•"/>
            </a:pPr>
            <a:r>
              <a:rPr lang="en-US" sz="2400" dirty="0">
                <a:solidFill>
                  <a:schemeClr val="lt1"/>
                </a:solidFill>
              </a:rPr>
              <a:t>Increases Rx utilization</a:t>
            </a:r>
          </a:p>
        </p:txBody>
      </p:sp>
    </p:spTree>
    <p:extLst>
      <p:ext uri="{BB962C8B-B14F-4D97-AF65-F5344CB8AC3E}">
        <p14:creationId xmlns:p14="http://schemas.microsoft.com/office/powerpoint/2010/main" val="24249760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64"/>
          <p:cNvSpPr/>
          <p:nvPr/>
        </p:nvSpPr>
        <p:spPr>
          <a:xfrm>
            <a:off x="-11600"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4" name="Google Shape;804;p64"/>
          <p:cNvSpPr/>
          <p:nvPr/>
        </p:nvSpPr>
        <p:spPr>
          <a:xfrm>
            <a:off x="72900" y="-2579962"/>
            <a:ext cx="12046200" cy="11810400"/>
          </a:xfrm>
          <a:prstGeom prst="ellipse">
            <a:avLst/>
          </a:prstGeom>
          <a:solidFill>
            <a:srgbClr val="A2AAF7">
              <a:alpha val="9411"/>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xsxs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5" name="Google Shape;805;p64"/>
          <p:cNvSpPr/>
          <p:nvPr/>
        </p:nvSpPr>
        <p:spPr>
          <a:xfrm>
            <a:off x="2189223" y="-447442"/>
            <a:ext cx="7689900" cy="7539000"/>
          </a:xfrm>
          <a:prstGeom prst="ellipse">
            <a:avLst/>
          </a:prstGeom>
          <a:solidFill>
            <a:srgbClr val="C0C5FA">
              <a:alpha val="9411"/>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6" name="Google Shape;806;p64"/>
          <p:cNvSpPr/>
          <p:nvPr/>
        </p:nvSpPr>
        <p:spPr>
          <a:xfrm>
            <a:off x="4031400" y="1300988"/>
            <a:ext cx="4129200" cy="4048500"/>
          </a:xfrm>
          <a:prstGeom prst="ellipse">
            <a:avLst/>
          </a:prstGeom>
          <a:solidFill>
            <a:srgbClr val="A2AAF7">
              <a:alpha val="9411"/>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817" name="Google Shape;817;p64"/>
          <p:cNvGrpSpPr/>
          <p:nvPr/>
        </p:nvGrpSpPr>
        <p:grpSpPr>
          <a:xfrm>
            <a:off x="7820634" y="886931"/>
            <a:ext cx="1509000" cy="1625895"/>
            <a:chOff x="7820634" y="886931"/>
            <a:chExt cx="1509000" cy="1625895"/>
          </a:xfrm>
        </p:grpSpPr>
        <p:sp>
          <p:nvSpPr>
            <p:cNvPr id="818" name="Google Shape;818;p64"/>
            <p:cNvSpPr/>
            <p:nvPr/>
          </p:nvSpPr>
          <p:spPr>
            <a:xfrm>
              <a:off x="7820634" y="1033226"/>
              <a:ext cx="1509000" cy="1479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9" name="Google Shape;819;p64"/>
            <p:cNvSpPr txBox="1"/>
            <p:nvPr/>
          </p:nvSpPr>
          <p:spPr>
            <a:xfrm>
              <a:off x="7866442" y="1491126"/>
              <a:ext cx="1453800" cy="554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253445"/>
                  </a:solidFill>
                  <a:effectLst/>
                  <a:uLnTx/>
                  <a:uFillTx/>
                  <a:latin typeface="Arial"/>
                  <a:ea typeface="Arial"/>
                  <a:cs typeface="Arial"/>
                  <a:sym typeface="Arial"/>
                </a:rPr>
                <a:t>24/7 Tele </a:t>
              </a:r>
              <a:br>
                <a:rPr kumimoji="0" lang="en-US" sz="1200" b="0" i="0" u="none" strike="noStrike" kern="0" cap="none" spc="0" normalizeH="0" baseline="0" noProof="0">
                  <a:ln>
                    <a:noFill/>
                  </a:ln>
                  <a:solidFill>
                    <a:srgbClr val="253445"/>
                  </a:solidFill>
                  <a:effectLst/>
                  <a:uLnTx/>
                  <a:uFillTx/>
                  <a:latin typeface="Arial"/>
                  <a:ea typeface="Arial"/>
                  <a:cs typeface="Arial"/>
                  <a:sym typeface="Arial"/>
                </a:rPr>
              </a:br>
              <a:r>
                <a:rPr kumimoji="0" lang="en-US" sz="1200" b="0" i="0" u="none" strike="noStrike" kern="0" cap="none" spc="0" normalizeH="0" baseline="0" noProof="0">
                  <a:ln>
                    <a:noFill/>
                  </a:ln>
                  <a:solidFill>
                    <a:srgbClr val="253445"/>
                  </a:solidFill>
                  <a:effectLst/>
                  <a:uLnTx/>
                  <a:uFillTx/>
                  <a:latin typeface="Arial"/>
                  <a:ea typeface="Arial"/>
                  <a:cs typeface="Arial"/>
                  <a:sym typeface="Arial"/>
                </a:rPr>
                <a:t>Urgent Care</a:t>
              </a:r>
              <a:endParaRPr kumimoji="0" sz="1200" b="0" i="0" u="none" strike="noStrike" kern="0" cap="none" spc="0" normalizeH="0" baseline="0" noProof="0">
                <a:ln>
                  <a:noFill/>
                </a:ln>
                <a:solidFill>
                  <a:srgbClr val="253445"/>
                </a:solidFill>
                <a:effectLst/>
                <a:uLnTx/>
                <a:uFillTx/>
                <a:latin typeface="Arial"/>
                <a:ea typeface="Arial"/>
                <a:cs typeface="Arial"/>
                <a:sym typeface="Arial"/>
              </a:endParaRPr>
            </a:p>
          </p:txBody>
        </p:sp>
        <p:sp>
          <p:nvSpPr>
            <p:cNvPr id="820" name="Google Shape;820;p64"/>
            <p:cNvSpPr/>
            <p:nvPr/>
          </p:nvSpPr>
          <p:spPr>
            <a:xfrm>
              <a:off x="8416554" y="886931"/>
              <a:ext cx="317161" cy="3171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21" name="Google Shape;821;p64"/>
            <p:cNvSpPr/>
            <p:nvPr/>
          </p:nvSpPr>
          <p:spPr>
            <a:xfrm>
              <a:off x="8494836" y="965214"/>
              <a:ext cx="160597" cy="160597"/>
            </a:xfrm>
            <a:prstGeom prst="plus">
              <a:avLst>
                <a:gd name="adj" fmla="val 36761"/>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828" name="Google Shape;828;p64"/>
          <p:cNvGrpSpPr/>
          <p:nvPr/>
        </p:nvGrpSpPr>
        <p:grpSpPr>
          <a:xfrm>
            <a:off x="9247477" y="-408844"/>
            <a:ext cx="2454388" cy="7045801"/>
            <a:chOff x="9247477" y="-408844"/>
            <a:chExt cx="2454388" cy="7045801"/>
          </a:xfrm>
        </p:grpSpPr>
        <p:grpSp>
          <p:nvGrpSpPr>
            <p:cNvPr id="829" name="Google Shape;829;p64"/>
            <p:cNvGrpSpPr/>
            <p:nvPr/>
          </p:nvGrpSpPr>
          <p:grpSpPr>
            <a:xfrm>
              <a:off x="9320129" y="-408844"/>
              <a:ext cx="1509000" cy="1625895"/>
              <a:chOff x="357190" y="2557111"/>
              <a:chExt cx="1509000" cy="1625895"/>
            </a:xfrm>
          </p:grpSpPr>
          <p:sp>
            <p:nvSpPr>
              <p:cNvPr id="830" name="Google Shape;830;p64"/>
              <p:cNvSpPr/>
              <p:nvPr/>
            </p:nvSpPr>
            <p:spPr>
              <a:xfrm>
                <a:off x="357190" y="2703406"/>
                <a:ext cx="1509000" cy="1479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831" name="Google Shape;831;p64"/>
              <p:cNvGrpSpPr/>
              <p:nvPr/>
            </p:nvGrpSpPr>
            <p:grpSpPr>
              <a:xfrm>
                <a:off x="953110" y="2557111"/>
                <a:ext cx="317161" cy="317161"/>
                <a:chOff x="953110" y="2557111"/>
                <a:chExt cx="317161" cy="317161"/>
              </a:xfrm>
            </p:grpSpPr>
            <p:sp>
              <p:nvSpPr>
                <p:cNvPr id="832" name="Google Shape;832;p64"/>
                <p:cNvSpPr/>
                <p:nvPr/>
              </p:nvSpPr>
              <p:spPr>
                <a:xfrm>
                  <a:off x="953110" y="2557111"/>
                  <a:ext cx="317161" cy="3171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33" name="Google Shape;833;p64"/>
                <p:cNvSpPr/>
                <p:nvPr/>
              </p:nvSpPr>
              <p:spPr>
                <a:xfrm>
                  <a:off x="1031392" y="2635394"/>
                  <a:ext cx="160597" cy="160597"/>
                </a:xfrm>
                <a:prstGeom prst="plus">
                  <a:avLst>
                    <a:gd name="adj" fmla="val 36761"/>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grpSp>
          <p:nvGrpSpPr>
            <p:cNvPr id="834" name="Google Shape;834;p64"/>
            <p:cNvGrpSpPr/>
            <p:nvPr/>
          </p:nvGrpSpPr>
          <p:grpSpPr>
            <a:xfrm>
              <a:off x="10108548" y="1309168"/>
              <a:ext cx="1509000" cy="1625895"/>
              <a:chOff x="357190" y="2557111"/>
              <a:chExt cx="1509000" cy="1625895"/>
            </a:xfrm>
          </p:grpSpPr>
          <p:sp>
            <p:nvSpPr>
              <p:cNvPr id="835" name="Google Shape;835;p64"/>
              <p:cNvSpPr/>
              <p:nvPr/>
            </p:nvSpPr>
            <p:spPr>
              <a:xfrm>
                <a:off x="357190" y="2703406"/>
                <a:ext cx="1509000" cy="1479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836" name="Google Shape;836;p64"/>
              <p:cNvGrpSpPr/>
              <p:nvPr/>
            </p:nvGrpSpPr>
            <p:grpSpPr>
              <a:xfrm>
                <a:off x="953110" y="2557111"/>
                <a:ext cx="317161" cy="317161"/>
                <a:chOff x="953110" y="2557111"/>
                <a:chExt cx="317161" cy="317161"/>
              </a:xfrm>
            </p:grpSpPr>
            <p:sp>
              <p:nvSpPr>
                <p:cNvPr id="837" name="Google Shape;837;p64"/>
                <p:cNvSpPr/>
                <p:nvPr/>
              </p:nvSpPr>
              <p:spPr>
                <a:xfrm>
                  <a:off x="953110" y="2557111"/>
                  <a:ext cx="317161" cy="3171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38" name="Google Shape;838;p64"/>
                <p:cNvSpPr/>
                <p:nvPr/>
              </p:nvSpPr>
              <p:spPr>
                <a:xfrm>
                  <a:off x="1031392" y="2635394"/>
                  <a:ext cx="160597" cy="160597"/>
                </a:xfrm>
                <a:prstGeom prst="plus">
                  <a:avLst>
                    <a:gd name="adj" fmla="val 36761"/>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grpSp>
          <p:nvGrpSpPr>
            <p:cNvPr id="839" name="Google Shape;839;p64"/>
            <p:cNvGrpSpPr/>
            <p:nvPr/>
          </p:nvGrpSpPr>
          <p:grpSpPr>
            <a:xfrm>
              <a:off x="10192865" y="3267809"/>
              <a:ext cx="1509000" cy="1625895"/>
              <a:chOff x="357190" y="2557111"/>
              <a:chExt cx="1509000" cy="1625895"/>
            </a:xfrm>
          </p:grpSpPr>
          <p:sp>
            <p:nvSpPr>
              <p:cNvPr id="840" name="Google Shape;840;p64"/>
              <p:cNvSpPr/>
              <p:nvPr/>
            </p:nvSpPr>
            <p:spPr>
              <a:xfrm>
                <a:off x="357190" y="2703406"/>
                <a:ext cx="1509000" cy="1479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841" name="Google Shape;841;p64"/>
              <p:cNvGrpSpPr/>
              <p:nvPr/>
            </p:nvGrpSpPr>
            <p:grpSpPr>
              <a:xfrm>
                <a:off x="953110" y="2557111"/>
                <a:ext cx="317161" cy="317161"/>
                <a:chOff x="953110" y="2557111"/>
                <a:chExt cx="317161" cy="317161"/>
              </a:xfrm>
            </p:grpSpPr>
            <p:sp>
              <p:nvSpPr>
                <p:cNvPr id="842" name="Google Shape;842;p64"/>
                <p:cNvSpPr/>
                <p:nvPr/>
              </p:nvSpPr>
              <p:spPr>
                <a:xfrm>
                  <a:off x="953110" y="2557111"/>
                  <a:ext cx="317161" cy="3171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43" name="Google Shape;843;p64"/>
                <p:cNvSpPr/>
                <p:nvPr/>
              </p:nvSpPr>
              <p:spPr>
                <a:xfrm>
                  <a:off x="1031392" y="2635394"/>
                  <a:ext cx="160597" cy="160597"/>
                </a:xfrm>
                <a:prstGeom prst="plus">
                  <a:avLst>
                    <a:gd name="adj" fmla="val 36761"/>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grpSp>
          <p:nvGrpSpPr>
            <p:cNvPr id="844" name="Google Shape;844;p64"/>
            <p:cNvGrpSpPr/>
            <p:nvPr/>
          </p:nvGrpSpPr>
          <p:grpSpPr>
            <a:xfrm>
              <a:off x="9502128" y="5011062"/>
              <a:ext cx="1509000" cy="1625895"/>
              <a:chOff x="357190" y="2557111"/>
              <a:chExt cx="1509000" cy="1625895"/>
            </a:xfrm>
          </p:grpSpPr>
          <p:sp>
            <p:nvSpPr>
              <p:cNvPr id="845" name="Google Shape;845;p64"/>
              <p:cNvSpPr/>
              <p:nvPr/>
            </p:nvSpPr>
            <p:spPr>
              <a:xfrm>
                <a:off x="357190" y="2703406"/>
                <a:ext cx="1509000" cy="1479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846" name="Google Shape;846;p64"/>
              <p:cNvGrpSpPr/>
              <p:nvPr/>
            </p:nvGrpSpPr>
            <p:grpSpPr>
              <a:xfrm>
                <a:off x="953110" y="2557111"/>
                <a:ext cx="317161" cy="317161"/>
                <a:chOff x="953110" y="2557111"/>
                <a:chExt cx="317161" cy="317161"/>
              </a:xfrm>
            </p:grpSpPr>
            <p:sp>
              <p:nvSpPr>
                <p:cNvPr id="847" name="Google Shape;847;p64"/>
                <p:cNvSpPr/>
                <p:nvPr/>
              </p:nvSpPr>
              <p:spPr>
                <a:xfrm>
                  <a:off x="953110" y="2557111"/>
                  <a:ext cx="317161" cy="3171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48" name="Google Shape;848;p64"/>
                <p:cNvSpPr/>
                <p:nvPr/>
              </p:nvSpPr>
              <p:spPr>
                <a:xfrm>
                  <a:off x="1031392" y="2635394"/>
                  <a:ext cx="160597" cy="160597"/>
                </a:xfrm>
                <a:prstGeom prst="plus">
                  <a:avLst>
                    <a:gd name="adj" fmla="val 36761"/>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849" name="Google Shape;849;p64"/>
            <p:cNvSpPr txBox="1"/>
            <p:nvPr/>
          </p:nvSpPr>
          <p:spPr>
            <a:xfrm>
              <a:off x="9247477" y="132140"/>
              <a:ext cx="1692300" cy="5539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t>Member</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t>Engagement</a:t>
              </a:r>
              <a:endParaRPr kumimoji="0" sz="1200" b="0" i="0" u="none" strike="noStrike" kern="0" cap="none" spc="0" normalizeH="0" baseline="0" noProof="0" dirty="0">
                <a:ln>
                  <a:noFill/>
                </a:ln>
                <a:solidFill>
                  <a:srgbClr val="253445"/>
                </a:solidFill>
                <a:effectLst/>
                <a:uLnTx/>
                <a:uFillTx/>
                <a:latin typeface="Arial"/>
                <a:ea typeface="Arial"/>
                <a:cs typeface="Arial"/>
                <a:sym typeface="Arial"/>
              </a:endParaRPr>
            </a:p>
          </p:txBody>
        </p:sp>
        <p:sp>
          <p:nvSpPr>
            <p:cNvPr id="850" name="Google Shape;850;p64"/>
            <p:cNvSpPr txBox="1"/>
            <p:nvPr/>
          </p:nvSpPr>
          <p:spPr>
            <a:xfrm>
              <a:off x="10151619" y="1943462"/>
              <a:ext cx="1453800" cy="554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t>2nd Opinion Management</a:t>
              </a:r>
              <a:endParaRPr kumimoji="0" sz="1200" b="0" i="0" u="none" strike="noStrike" kern="0" cap="none" spc="0" normalizeH="0" baseline="0" noProof="0" dirty="0">
                <a:ln>
                  <a:noFill/>
                </a:ln>
                <a:solidFill>
                  <a:srgbClr val="253445"/>
                </a:solidFill>
                <a:effectLst/>
                <a:uLnTx/>
                <a:uFillTx/>
                <a:latin typeface="Arial"/>
                <a:ea typeface="Arial"/>
                <a:cs typeface="Arial"/>
                <a:sym typeface="Arial"/>
              </a:endParaRPr>
            </a:p>
          </p:txBody>
        </p:sp>
        <p:sp>
          <p:nvSpPr>
            <p:cNvPr id="851" name="Google Shape;851;p64"/>
            <p:cNvSpPr txBox="1"/>
            <p:nvPr/>
          </p:nvSpPr>
          <p:spPr>
            <a:xfrm>
              <a:off x="10217198" y="3891348"/>
              <a:ext cx="1453800" cy="5539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253445"/>
                  </a:solidFill>
                  <a:effectLst/>
                  <a:uLnTx/>
                  <a:uFillTx/>
                  <a:latin typeface="Arial"/>
                  <a:ea typeface="Arial"/>
                  <a:cs typeface="Arial"/>
                  <a:sym typeface="Arial"/>
                </a:rPr>
                <a:t>Medical Bill Question Support</a:t>
              </a:r>
              <a:endParaRPr kumimoji="0" sz="1200" b="0" i="0" u="none" strike="noStrike" kern="0" cap="none" spc="0" normalizeH="0" baseline="0" noProof="0">
                <a:ln>
                  <a:noFill/>
                </a:ln>
                <a:solidFill>
                  <a:srgbClr val="253445"/>
                </a:solidFill>
                <a:effectLst/>
                <a:uLnTx/>
                <a:uFillTx/>
                <a:latin typeface="Arial"/>
                <a:ea typeface="Arial"/>
                <a:cs typeface="Arial"/>
                <a:sym typeface="Arial"/>
              </a:endParaRPr>
            </a:p>
          </p:txBody>
        </p:sp>
        <p:sp>
          <p:nvSpPr>
            <p:cNvPr id="852" name="Google Shape;852;p64"/>
            <p:cNvSpPr txBox="1"/>
            <p:nvPr/>
          </p:nvSpPr>
          <p:spPr>
            <a:xfrm>
              <a:off x="9539611" y="5652990"/>
              <a:ext cx="1453800" cy="554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253445"/>
                  </a:solidFill>
                  <a:effectLst/>
                  <a:uLnTx/>
                  <a:uFillTx/>
                  <a:latin typeface="Arial"/>
                  <a:ea typeface="Arial"/>
                  <a:cs typeface="Arial"/>
                  <a:sym typeface="Arial"/>
                </a:rPr>
                <a:t>Cost Reduction Strategies</a:t>
              </a:r>
              <a:endParaRPr kumimoji="0" sz="1200" b="0" i="0" u="none" strike="noStrike" kern="0" cap="none" spc="0" normalizeH="0" baseline="0" noProof="0">
                <a:ln>
                  <a:noFill/>
                </a:ln>
                <a:solidFill>
                  <a:srgbClr val="253445"/>
                </a:solidFill>
                <a:effectLst/>
                <a:uLnTx/>
                <a:uFillTx/>
                <a:latin typeface="Arial"/>
                <a:ea typeface="Arial"/>
                <a:cs typeface="Arial"/>
                <a:sym typeface="Arial"/>
              </a:endParaRPr>
            </a:p>
          </p:txBody>
        </p:sp>
      </p:grpSp>
      <p:pic>
        <p:nvPicPr>
          <p:cNvPr id="853" name="Google Shape;853;p64"/>
          <p:cNvPicPr preferRelativeResize="0"/>
          <p:nvPr/>
        </p:nvPicPr>
        <p:blipFill rotWithShape="1">
          <a:blip r:embed="rId3">
            <a:alphaModFix/>
          </a:blip>
          <a:srcRect l="16459" t="798" r="40214" b="34229"/>
          <a:stretch/>
        </p:blipFill>
        <p:spPr>
          <a:xfrm>
            <a:off x="5019450" y="2249138"/>
            <a:ext cx="2153100" cy="2152200"/>
          </a:xfrm>
          <a:prstGeom prst="ellipse">
            <a:avLst/>
          </a:prstGeom>
          <a:noFill/>
          <a:ln>
            <a:noFill/>
          </a:ln>
        </p:spPr>
      </p:pic>
      <p:grpSp>
        <p:nvGrpSpPr>
          <p:cNvPr id="854" name="Google Shape;854;p64"/>
          <p:cNvGrpSpPr/>
          <p:nvPr/>
        </p:nvGrpSpPr>
        <p:grpSpPr>
          <a:xfrm>
            <a:off x="5293200" y="3668300"/>
            <a:ext cx="1605600" cy="1574700"/>
            <a:chOff x="5293200" y="3668300"/>
            <a:chExt cx="1605600" cy="1574700"/>
          </a:xfrm>
        </p:grpSpPr>
        <p:sp>
          <p:nvSpPr>
            <p:cNvPr id="855" name="Google Shape;855;p64"/>
            <p:cNvSpPr/>
            <p:nvPr/>
          </p:nvSpPr>
          <p:spPr>
            <a:xfrm>
              <a:off x="5293200" y="3668300"/>
              <a:ext cx="1605600" cy="1574700"/>
            </a:xfrm>
            <a:prstGeom prst="ellipse">
              <a:avLst/>
            </a:prstGeom>
            <a:solidFill>
              <a:schemeClr val="dk1">
                <a:alpha val="8627"/>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6" name="Google Shape;856;p64"/>
            <p:cNvSpPr/>
            <p:nvPr/>
          </p:nvSpPr>
          <p:spPr>
            <a:xfrm>
              <a:off x="5453400" y="3825393"/>
              <a:ext cx="1285200" cy="1260300"/>
            </a:xfrm>
            <a:prstGeom prst="ellipse">
              <a:avLst/>
            </a:prstGeom>
            <a:solidFill>
              <a:schemeClr val="dk1">
                <a:alpha val="8627"/>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57" name="Google Shape;857;p64" descr="A person smiling for the camera&#10;&#10;Description automatically generated with medium confidence"/>
            <p:cNvPicPr preferRelativeResize="0"/>
            <p:nvPr/>
          </p:nvPicPr>
          <p:blipFill rotWithShape="1">
            <a:blip r:embed="rId4">
              <a:alphaModFix/>
            </a:blip>
            <a:srcRect t="16612" b="-174"/>
            <a:stretch/>
          </p:blipFill>
          <p:spPr>
            <a:xfrm>
              <a:off x="5623650" y="3963353"/>
              <a:ext cx="944700" cy="984600"/>
            </a:xfrm>
            <a:prstGeom prst="ellipse">
              <a:avLst/>
            </a:prstGeom>
            <a:noFill/>
            <a:ln>
              <a:noFill/>
            </a:ln>
          </p:spPr>
        </p:pic>
      </p:grpSp>
      <p:grpSp>
        <p:nvGrpSpPr>
          <p:cNvPr id="858" name="Google Shape;858;p64"/>
          <p:cNvGrpSpPr/>
          <p:nvPr/>
        </p:nvGrpSpPr>
        <p:grpSpPr>
          <a:xfrm>
            <a:off x="489585" y="-267764"/>
            <a:ext cx="1656567" cy="5448474"/>
            <a:chOff x="489585" y="-267764"/>
            <a:chExt cx="1656567" cy="5448474"/>
          </a:xfrm>
        </p:grpSpPr>
        <p:grpSp>
          <p:nvGrpSpPr>
            <p:cNvPr id="859" name="Google Shape;859;p64"/>
            <p:cNvGrpSpPr/>
            <p:nvPr/>
          </p:nvGrpSpPr>
          <p:grpSpPr>
            <a:xfrm>
              <a:off x="489585" y="1532688"/>
              <a:ext cx="1509000" cy="1625895"/>
              <a:chOff x="357190" y="2723368"/>
              <a:chExt cx="1509000" cy="1625895"/>
            </a:xfrm>
          </p:grpSpPr>
          <p:sp>
            <p:nvSpPr>
              <p:cNvPr id="860" name="Google Shape;860;p64"/>
              <p:cNvSpPr/>
              <p:nvPr/>
            </p:nvSpPr>
            <p:spPr>
              <a:xfrm>
                <a:off x="357190" y="2869663"/>
                <a:ext cx="1509000" cy="1479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861" name="Google Shape;861;p64"/>
              <p:cNvGrpSpPr/>
              <p:nvPr/>
            </p:nvGrpSpPr>
            <p:grpSpPr>
              <a:xfrm>
                <a:off x="953110" y="2723368"/>
                <a:ext cx="317161" cy="317161"/>
                <a:chOff x="953110" y="2723368"/>
                <a:chExt cx="317161" cy="317161"/>
              </a:xfrm>
            </p:grpSpPr>
            <p:sp>
              <p:nvSpPr>
                <p:cNvPr id="862" name="Google Shape;862;p64"/>
                <p:cNvSpPr/>
                <p:nvPr/>
              </p:nvSpPr>
              <p:spPr>
                <a:xfrm>
                  <a:off x="953110" y="2723368"/>
                  <a:ext cx="317161" cy="3171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63" name="Google Shape;863;p64"/>
                <p:cNvSpPr/>
                <p:nvPr/>
              </p:nvSpPr>
              <p:spPr>
                <a:xfrm>
                  <a:off x="1031392" y="2801651"/>
                  <a:ext cx="160597" cy="160597"/>
                </a:xfrm>
                <a:prstGeom prst="plus">
                  <a:avLst>
                    <a:gd name="adj" fmla="val 36761"/>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868" name="Google Shape;868;p64"/>
            <p:cNvSpPr/>
            <p:nvPr/>
          </p:nvSpPr>
          <p:spPr>
            <a:xfrm>
              <a:off x="1985555" y="-267764"/>
              <a:ext cx="160597" cy="160597"/>
            </a:xfrm>
            <a:prstGeom prst="plus">
              <a:avLst>
                <a:gd name="adj" fmla="val 36761"/>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869" name="Google Shape;869;p64"/>
            <p:cNvGrpSpPr/>
            <p:nvPr/>
          </p:nvGrpSpPr>
          <p:grpSpPr>
            <a:xfrm>
              <a:off x="489585" y="3554815"/>
              <a:ext cx="1509000" cy="1625895"/>
              <a:chOff x="357190" y="2789868"/>
              <a:chExt cx="1509000" cy="1625895"/>
            </a:xfrm>
          </p:grpSpPr>
          <p:sp>
            <p:nvSpPr>
              <p:cNvPr id="870" name="Google Shape;870;p64"/>
              <p:cNvSpPr/>
              <p:nvPr/>
            </p:nvSpPr>
            <p:spPr>
              <a:xfrm>
                <a:off x="357190" y="2936163"/>
                <a:ext cx="1509000" cy="1479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871" name="Google Shape;871;p64"/>
              <p:cNvGrpSpPr/>
              <p:nvPr/>
            </p:nvGrpSpPr>
            <p:grpSpPr>
              <a:xfrm>
                <a:off x="953110" y="2789868"/>
                <a:ext cx="317161" cy="317161"/>
                <a:chOff x="953110" y="2789868"/>
                <a:chExt cx="317161" cy="317161"/>
              </a:xfrm>
            </p:grpSpPr>
            <p:sp>
              <p:nvSpPr>
                <p:cNvPr id="872" name="Google Shape;872;p64"/>
                <p:cNvSpPr/>
                <p:nvPr/>
              </p:nvSpPr>
              <p:spPr>
                <a:xfrm>
                  <a:off x="953110" y="2789868"/>
                  <a:ext cx="317161" cy="3171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73" name="Google Shape;873;p64"/>
                <p:cNvSpPr/>
                <p:nvPr/>
              </p:nvSpPr>
              <p:spPr>
                <a:xfrm>
                  <a:off x="1031392" y="2868151"/>
                  <a:ext cx="160597" cy="160597"/>
                </a:xfrm>
                <a:prstGeom prst="plus">
                  <a:avLst>
                    <a:gd name="adj" fmla="val 36761"/>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874" name="Google Shape;874;p64"/>
            <p:cNvSpPr txBox="1"/>
            <p:nvPr/>
          </p:nvSpPr>
          <p:spPr>
            <a:xfrm>
              <a:off x="508873" y="1998611"/>
              <a:ext cx="1453800" cy="73863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t>Healthcare</a:t>
              </a:r>
              <a:b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br>
              <a: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t>Navigation &amp; </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t>Price Shopping</a:t>
              </a:r>
              <a:endParaRPr kumimoji="0" sz="1200" b="0" i="0" u="none" strike="noStrike" kern="0" cap="none" spc="0" normalizeH="0" baseline="0" noProof="0" dirty="0">
                <a:ln>
                  <a:noFill/>
                </a:ln>
                <a:solidFill>
                  <a:srgbClr val="253445"/>
                </a:solidFill>
                <a:effectLst/>
                <a:uLnTx/>
                <a:uFillTx/>
                <a:latin typeface="Arial"/>
                <a:ea typeface="Arial"/>
                <a:cs typeface="Arial"/>
                <a:sym typeface="Arial"/>
              </a:endParaRPr>
            </a:p>
          </p:txBody>
        </p:sp>
        <p:sp>
          <p:nvSpPr>
            <p:cNvPr id="876" name="Google Shape;876;p64"/>
            <p:cNvSpPr txBox="1"/>
            <p:nvPr/>
          </p:nvSpPr>
          <p:spPr>
            <a:xfrm>
              <a:off x="510309" y="4142747"/>
              <a:ext cx="14538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t>Open Access Network of Specialty Care</a:t>
              </a:r>
              <a:endParaRPr kumimoji="0" sz="1200" b="0" i="0" u="none" strike="noStrike" kern="0" cap="none" spc="0" normalizeH="0" baseline="0" noProof="0" dirty="0">
                <a:ln>
                  <a:noFill/>
                </a:ln>
                <a:solidFill>
                  <a:srgbClr val="253445"/>
                </a:solidFill>
                <a:effectLst/>
                <a:uLnTx/>
                <a:uFillTx/>
                <a:latin typeface="Arial"/>
                <a:ea typeface="Arial"/>
                <a:cs typeface="Arial"/>
                <a:sym typeface="Arial"/>
              </a:endParaRPr>
            </a:p>
          </p:txBody>
        </p:sp>
      </p:grpSp>
      <p:sp>
        <p:nvSpPr>
          <p:cNvPr id="877" name="Google Shape;877;p64"/>
          <p:cNvSpPr txBox="1"/>
          <p:nvPr/>
        </p:nvSpPr>
        <p:spPr>
          <a:xfrm>
            <a:off x="4387646" y="2085462"/>
            <a:ext cx="3647209"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800" b="1" i="0" u="none" strike="noStrike" kern="0" cap="none" spc="0" normalizeH="0" baseline="0" noProof="0" dirty="0">
                <a:ln>
                  <a:noFill/>
                </a:ln>
                <a:solidFill>
                  <a:srgbClr val="253445"/>
                </a:solidFill>
                <a:effectLst/>
                <a:uLnTx/>
                <a:uFillTx/>
                <a:latin typeface="Arial"/>
                <a:ea typeface="Arial"/>
                <a:cs typeface="Arial"/>
                <a:sym typeface="Arial"/>
              </a:rPr>
              <a:t>BowTie Integrated Care</a:t>
            </a:r>
            <a:endParaRPr kumimoji="0" sz="1800" b="1" i="0" u="none" strike="noStrike" kern="0" cap="none" spc="0" normalizeH="0" baseline="0" noProof="0" dirty="0">
              <a:ln>
                <a:noFill/>
              </a:ln>
              <a:solidFill>
                <a:srgbClr val="253445"/>
              </a:solidFill>
              <a:effectLst/>
              <a:uLnTx/>
              <a:uFillTx/>
              <a:latin typeface="Arial"/>
              <a:ea typeface="Arial"/>
              <a:cs typeface="Arial"/>
              <a:sym typeface="Arial"/>
            </a:endParaRPr>
          </a:p>
        </p:txBody>
      </p:sp>
      <p:grpSp>
        <p:nvGrpSpPr>
          <p:cNvPr id="2" name="Google Shape;786;p18">
            <a:extLst>
              <a:ext uri="{FF2B5EF4-FFF2-40B4-BE49-F238E27FC236}">
                <a16:creationId xmlns:a16="http://schemas.microsoft.com/office/drawing/2014/main" id="{CF1C3F33-CDC2-13E4-EAA7-5D94B3E15CBE}"/>
              </a:ext>
            </a:extLst>
          </p:cNvPr>
          <p:cNvGrpSpPr/>
          <p:nvPr/>
        </p:nvGrpSpPr>
        <p:grpSpPr>
          <a:xfrm>
            <a:off x="7560763" y="4306815"/>
            <a:ext cx="1509000" cy="1625895"/>
            <a:chOff x="7820634" y="886931"/>
            <a:chExt cx="1509000" cy="1625895"/>
          </a:xfrm>
        </p:grpSpPr>
        <p:sp>
          <p:nvSpPr>
            <p:cNvPr id="3" name="Google Shape;787;p18">
              <a:extLst>
                <a:ext uri="{FF2B5EF4-FFF2-40B4-BE49-F238E27FC236}">
                  <a16:creationId xmlns:a16="http://schemas.microsoft.com/office/drawing/2014/main" id="{1D08EB21-4D27-90C2-DC67-695499B58D6C}"/>
                </a:ext>
              </a:extLst>
            </p:cNvPr>
            <p:cNvSpPr/>
            <p:nvPr/>
          </p:nvSpPr>
          <p:spPr>
            <a:xfrm>
              <a:off x="7820634" y="1033226"/>
              <a:ext cx="1509000" cy="1479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 name="Google Shape;788;p18">
              <a:extLst>
                <a:ext uri="{FF2B5EF4-FFF2-40B4-BE49-F238E27FC236}">
                  <a16:creationId xmlns:a16="http://schemas.microsoft.com/office/drawing/2014/main" id="{D26F7B98-FC47-D73D-3214-D3D4ACAF4919}"/>
                </a:ext>
              </a:extLst>
            </p:cNvPr>
            <p:cNvSpPr txBox="1"/>
            <p:nvPr/>
          </p:nvSpPr>
          <p:spPr>
            <a:xfrm>
              <a:off x="7866442" y="1491126"/>
              <a:ext cx="1453800" cy="5539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t>Common </a:t>
              </a:r>
              <a:b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br>
              <a: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t>Mental Health</a:t>
              </a:r>
              <a:endParaRPr kumimoji="0" sz="1200" b="0" i="0" u="none" strike="noStrike" kern="0" cap="none" spc="0" normalizeH="0" baseline="0" noProof="0" dirty="0">
                <a:ln>
                  <a:noFill/>
                </a:ln>
                <a:solidFill>
                  <a:srgbClr val="253445"/>
                </a:solidFill>
                <a:effectLst/>
                <a:uLnTx/>
                <a:uFillTx/>
                <a:latin typeface="Arial"/>
                <a:ea typeface="Arial"/>
                <a:cs typeface="Arial"/>
                <a:sym typeface="Arial"/>
              </a:endParaRPr>
            </a:p>
          </p:txBody>
        </p:sp>
        <p:sp>
          <p:nvSpPr>
            <p:cNvPr id="5" name="Google Shape;789;p18">
              <a:extLst>
                <a:ext uri="{FF2B5EF4-FFF2-40B4-BE49-F238E27FC236}">
                  <a16:creationId xmlns:a16="http://schemas.microsoft.com/office/drawing/2014/main" id="{CCF15DBC-51D6-091E-B8C7-9E2434638000}"/>
                </a:ext>
              </a:extLst>
            </p:cNvPr>
            <p:cNvSpPr/>
            <p:nvPr/>
          </p:nvSpPr>
          <p:spPr>
            <a:xfrm>
              <a:off x="8416554" y="886931"/>
              <a:ext cx="317161" cy="3171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 name="Google Shape;790;p18">
              <a:extLst>
                <a:ext uri="{FF2B5EF4-FFF2-40B4-BE49-F238E27FC236}">
                  <a16:creationId xmlns:a16="http://schemas.microsoft.com/office/drawing/2014/main" id="{23B15A5D-A6A1-9EBC-58EF-52599C329FD3}"/>
                </a:ext>
              </a:extLst>
            </p:cNvPr>
            <p:cNvSpPr/>
            <p:nvPr/>
          </p:nvSpPr>
          <p:spPr>
            <a:xfrm>
              <a:off x="8494836" y="965214"/>
              <a:ext cx="160597" cy="160597"/>
            </a:xfrm>
            <a:prstGeom prst="plus">
              <a:avLst>
                <a:gd name="adj" fmla="val 36761"/>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7" name="Google Shape;786;p18">
            <a:extLst>
              <a:ext uri="{FF2B5EF4-FFF2-40B4-BE49-F238E27FC236}">
                <a16:creationId xmlns:a16="http://schemas.microsoft.com/office/drawing/2014/main" id="{7C656D1D-7444-EBD1-7ADC-6F7EF8DAC505}"/>
              </a:ext>
            </a:extLst>
          </p:cNvPr>
          <p:cNvGrpSpPr/>
          <p:nvPr/>
        </p:nvGrpSpPr>
        <p:grpSpPr>
          <a:xfrm>
            <a:off x="2487735" y="1768176"/>
            <a:ext cx="1509000" cy="1625895"/>
            <a:chOff x="7820634" y="886931"/>
            <a:chExt cx="1509000" cy="1625895"/>
          </a:xfrm>
        </p:grpSpPr>
        <p:sp>
          <p:nvSpPr>
            <p:cNvPr id="8" name="Google Shape;787;p18">
              <a:extLst>
                <a:ext uri="{FF2B5EF4-FFF2-40B4-BE49-F238E27FC236}">
                  <a16:creationId xmlns:a16="http://schemas.microsoft.com/office/drawing/2014/main" id="{9324224F-A81E-0504-6FF6-C29E342CFF39}"/>
                </a:ext>
              </a:extLst>
            </p:cNvPr>
            <p:cNvSpPr/>
            <p:nvPr/>
          </p:nvSpPr>
          <p:spPr>
            <a:xfrm>
              <a:off x="7820634" y="1033226"/>
              <a:ext cx="1509000" cy="1479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 name="Google Shape;788;p18">
              <a:extLst>
                <a:ext uri="{FF2B5EF4-FFF2-40B4-BE49-F238E27FC236}">
                  <a16:creationId xmlns:a16="http://schemas.microsoft.com/office/drawing/2014/main" id="{D56B3F4A-7297-A8A4-7CD3-72A6348E2D3E}"/>
                </a:ext>
              </a:extLst>
            </p:cNvPr>
            <p:cNvSpPr txBox="1"/>
            <p:nvPr/>
          </p:nvSpPr>
          <p:spPr>
            <a:xfrm>
              <a:off x="7866442" y="1413609"/>
              <a:ext cx="1453800" cy="73863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t>Common </a:t>
              </a:r>
              <a:b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br>
              <a: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t>Specialty Care Options</a:t>
              </a:r>
              <a:endParaRPr kumimoji="0" sz="1200" b="0" i="0" u="none" strike="noStrike" kern="0" cap="none" spc="0" normalizeH="0" baseline="0" noProof="0" dirty="0">
                <a:ln>
                  <a:noFill/>
                </a:ln>
                <a:solidFill>
                  <a:srgbClr val="253445"/>
                </a:solidFill>
                <a:effectLst/>
                <a:uLnTx/>
                <a:uFillTx/>
                <a:latin typeface="Arial"/>
                <a:ea typeface="Arial"/>
                <a:cs typeface="Arial"/>
                <a:sym typeface="Arial"/>
              </a:endParaRPr>
            </a:p>
          </p:txBody>
        </p:sp>
        <p:sp>
          <p:nvSpPr>
            <p:cNvPr id="10" name="Google Shape;789;p18">
              <a:extLst>
                <a:ext uri="{FF2B5EF4-FFF2-40B4-BE49-F238E27FC236}">
                  <a16:creationId xmlns:a16="http://schemas.microsoft.com/office/drawing/2014/main" id="{D7471294-EF9D-BE04-4886-177D8868D3D5}"/>
                </a:ext>
              </a:extLst>
            </p:cNvPr>
            <p:cNvSpPr/>
            <p:nvPr/>
          </p:nvSpPr>
          <p:spPr>
            <a:xfrm>
              <a:off x="8416554" y="886931"/>
              <a:ext cx="317161" cy="3171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 name="Google Shape;790;p18">
              <a:extLst>
                <a:ext uri="{FF2B5EF4-FFF2-40B4-BE49-F238E27FC236}">
                  <a16:creationId xmlns:a16="http://schemas.microsoft.com/office/drawing/2014/main" id="{C0458E14-FDF0-84F4-D451-9C9EA7538050}"/>
                </a:ext>
              </a:extLst>
            </p:cNvPr>
            <p:cNvSpPr/>
            <p:nvPr/>
          </p:nvSpPr>
          <p:spPr>
            <a:xfrm>
              <a:off x="8494836" y="965214"/>
              <a:ext cx="160597" cy="160597"/>
            </a:xfrm>
            <a:prstGeom prst="plus">
              <a:avLst>
                <a:gd name="adj" fmla="val 36761"/>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2" name="Group 11">
            <a:extLst>
              <a:ext uri="{FF2B5EF4-FFF2-40B4-BE49-F238E27FC236}">
                <a16:creationId xmlns:a16="http://schemas.microsoft.com/office/drawing/2014/main" id="{C2AB5466-607D-8DC5-FE25-2E9670811CC6}"/>
              </a:ext>
            </a:extLst>
          </p:cNvPr>
          <p:cNvGrpSpPr/>
          <p:nvPr/>
        </p:nvGrpSpPr>
        <p:grpSpPr>
          <a:xfrm>
            <a:off x="2712620" y="3684000"/>
            <a:ext cx="2064879" cy="2396558"/>
            <a:chOff x="2712620" y="3684000"/>
            <a:chExt cx="2064879" cy="2396558"/>
          </a:xfrm>
        </p:grpSpPr>
        <p:grpSp>
          <p:nvGrpSpPr>
            <p:cNvPr id="812" name="Google Shape;812;p64"/>
            <p:cNvGrpSpPr/>
            <p:nvPr/>
          </p:nvGrpSpPr>
          <p:grpSpPr>
            <a:xfrm>
              <a:off x="2712620" y="3684000"/>
              <a:ext cx="1509000" cy="1625895"/>
              <a:chOff x="2712620" y="3732768"/>
              <a:chExt cx="1509000" cy="1625895"/>
            </a:xfrm>
          </p:grpSpPr>
          <p:sp>
            <p:nvSpPr>
              <p:cNvPr id="813" name="Google Shape;813;p64"/>
              <p:cNvSpPr/>
              <p:nvPr/>
            </p:nvSpPr>
            <p:spPr>
              <a:xfrm>
                <a:off x="2712620" y="3879063"/>
                <a:ext cx="1509000" cy="1479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4" name="Google Shape;814;p64"/>
              <p:cNvSpPr/>
              <p:nvPr/>
            </p:nvSpPr>
            <p:spPr>
              <a:xfrm>
                <a:off x="3308540" y="3732768"/>
                <a:ext cx="317161" cy="3171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15" name="Google Shape;815;p64"/>
              <p:cNvSpPr txBox="1"/>
              <p:nvPr/>
            </p:nvSpPr>
            <p:spPr>
              <a:xfrm>
                <a:off x="2748763" y="4367311"/>
                <a:ext cx="1453800" cy="554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6673F2"/>
                    </a:solidFill>
                    <a:effectLst/>
                    <a:uLnTx/>
                    <a:uFillTx/>
                    <a:latin typeface="Arial"/>
                    <a:ea typeface="Arial"/>
                    <a:cs typeface="Arial"/>
                    <a:sym typeface="Arial"/>
                  </a:rPr>
                  <a:t>BTM </a:t>
                </a:r>
                <a:r>
                  <a:rPr kumimoji="0" lang="en-US" sz="1200" b="0" i="0" u="none" strike="noStrike" kern="0" cap="none" spc="0" normalizeH="0" baseline="0" noProof="0" dirty="0">
                    <a:ln>
                      <a:noFill/>
                    </a:ln>
                    <a:solidFill>
                      <a:srgbClr val="253445"/>
                    </a:solidFill>
                    <a:effectLst/>
                    <a:uLnTx/>
                    <a:uFillTx/>
                    <a:latin typeface="Arial"/>
                    <a:ea typeface="Arial"/>
                    <a:cs typeface="Arial"/>
                    <a:sym typeface="Arial"/>
                  </a:rPr>
                  <a:t>Virtual Primary Care</a:t>
                </a:r>
                <a:endParaRPr kumimoji="0" sz="1200" b="0" i="0" u="none" strike="noStrike" kern="0" cap="none" spc="0" normalizeH="0" baseline="0" noProof="0" dirty="0">
                  <a:ln>
                    <a:noFill/>
                  </a:ln>
                  <a:solidFill>
                    <a:srgbClr val="253445"/>
                  </a:solidFill>
                  <a:effectLst/>
                  <a:uLnTx/>
                  <a:uFillTx/>
                  <a:latin typeface="Arial"/>
                  <a:ea typeface="Arial"/>
                  <a:cs typeface="Arial"/>
                  <a:sym typeface="Arial"/>
                </a:endParaRPr>
              </a:p>
            </p:txBody>
          </p:sp>
          <p:sp>
            <p:nvSpPr>
              <p:cNvPr id="816" name="Google Shape;816;p64"/>
              <p:cNvSpPr/>
              <p:nvPr/>
            </p:nvSpPr>
            <p:spPr>
              <a:xfrm>
                <a:off x="3386822" y="3811051"/>
                <a:ext cx="160597" cy="160597"/>
              </a:xfrm>
              <a:prstGeom prst="plus">
                <a:avLst>
                  <a:gd name="adj" fmla="val 36761"/>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808" name="Google Shape;808;p64"/>
            <p:cNvGrpSpPr/>
            <p:nvPr/>
          </p:nvGrpSpPr>
          <p:grpSpPr>
            <a:xfrm>
              <a:off x="3519599" y="4846958"/>
              <a:ext cx="1257900" cy="1233600"/>
              <a:chOff x="3519599" y="4895726"/>
              <a:chExt cx="1257900" cy="1233600"/>
            </a:xfrm>
          </p:grpSpPr>
          <p:sp>
            <p:nvSpPr>
              <p:cNvPr id="809" name="Google Shape;809;p64"/>
              <p:cNvSpPr/>
              <p:nvPr/>
            </p:nvSpPr>
            <p:spPr>
              <a:xfrm>
                <a:off x="3519599" y="4895726"/>
                <a:ext cx="1257900" cy="1233600"/>
              </a:xfrm>
              <a:prstGeom prst="ellipse">
                <a:avLst/>
              </a:prstGeom>
              <a:solidFill>
                <a:schemeClr val="dk1">
                  <a:alpha val="8627"/>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0" name="Google Shape;810;p64"/>
              <p:cNvSpPr/>
              <p:nvPr/>
            </p:nvSpPr>
            <p:spPr>
              <a:xfrm>
                <a:off x="3643407" y="5018795"/>
                <a:ext cx="1006800" cy="987300"/>
              </a:xfrm>
              <a:prstGeom prst="ellipse">
                <a:avLst/>
              </a:prstGeom>
              <a:solidFill>
                <a:schemeClr val="dk1">
                  <a:alpha val="8627"/>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11" name="Google Shape;811;p64" descr="A person wearing glasses&#10;&#10;Description automatically generated with low confidence"/>
              <p:cNvPicPr preferRelativeResize="0"/>
              <p:nvPr/>
            </p:nvPicPr>
            <p:blipFill rotWithShape="1">
              <a:blip r:embed="rId5">
                <a:alphaModFix/>
              </a:blip>
              <a:srcRect l="3298" t="2699" r="19990" b="16733"/>
              <a:stretch/>
            </p:blipFill>
            <p:spPr>
              <a:xfrm>
                <a:off x="3776804" y="5126808"/>
                <a:ext cx="740100" cy="771300"/>
              </a:xfrm>
              <a:prstGeom prst="ellipse">
                <a:avLst/>
              </a:prstGeom>
              <a:noFill/>
              <a:ln>
                <a:noFill/>
              </a:ln>
            </p:spPr>
          </p:pic>
        </p:grpSp>
      </p:grpSp>
      <p:sp>
        <p:nvSpPr>
          <p:cNvPr id="13" name="TextBox 12">
            <a:extLst>
              <a:ext uri="{FF2B5EF4-FFF2-40B4-BE49-F238E27FC236}">
                <a16:creationId xmlns:a16="http://schemas.microsoft.com/office/drawing/2014/main" id="{29BC9D01-71E5-819C-EEF1-4A276CFF7CED}"/>
              </a:ext>
            </a:extLst>
          </p:cNvPr>
          <p:cNvSpPr txBox="1"/>
          <p:nvPr/>
        </p:nvSpPr>
        <p:spPr>
          <a:xfrm>
            <a:off x="6898800" y="3114392"/>
            <a:ext cx="21096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Member</a:t>
            </a:r>
          </a:p>
        </p:txBody>
      </p:sp>
      <p:sp>
        <p:nvSpPr>
          <p:cNvPr id="14" name="TextBox 13">
            <a:extLst>
              <a:ext uri="{FF2B5EF4-FFF2-40B4-BE49-F238E27FC236}">
                <a16:creationId xmlns:a16="http://schemas.microsoft.com/office/drawing/2014/main" id="{7FA7E716-8B6E-733C-A2F3-90DCD215DF08}"/>
              </a:ext>
            </a:extLst>
          </p:cNvPr>
          <p:cNvSpPr txBox="1"/>
          <p:nvPr/>
        </p:nvSpPr>
        <p:spPr>
          <a:xfrm>
            <a:off x="6580734" y="4399564"/>
            <a:ext cx="21096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BowTie Lead Guardian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Assigned to the Family</a:t>
            </a:r>
          </a:p>
        </p:txBody>
      </p:sp>
      <p:sp>
        <p:nvSpPr>
          <p:cNvPr id="15" name="TextBox 14">
            <a:extLst>
              <a:ext uri="{FF2B5EF4-FFF2-40B4-BE49-F238E27FC236}">
                <a16:creationId xmlns:a16="http://schemas.microsoft.com/office/drawing/2014/main" id="{D177D9AA-DA76-D0B7-FE2A-EF8601E9FDCF}"/>
              </a:ext>
            </a:extLst>
          </p:cNvPr>
          <p:cNvSpPr txBox="1"/>
          <p:nvPr/>
        </p:nvSpPr>
        <p:spPr>
          <a:xfrm>
            <a:off x="4039631" y="5982763"/>
            <a:ext cx="21096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BowTie Lead Physician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Assigned to the Family</a:t>
            </a:r>
          </a:p>
        </p:txBody>
      </p:sp>
      <p:grpSp>
        <p:nvGrpSpPr>
          <p:cNvPr id="22" name="Group 21">
            <a:extLst>
              <a:ext uri="{FF2B5EF4-FFF2-40B4-BE49-F238E27FC236}">
                <a16:creationId xmlns:a16="http://schemas.microsoft.com/office/drawing/2014/main" id="{22A20483-5A64-9E9F-62B9-10BD31892F19}"/>
              </a:ext>
            </a:extLst>
          </p:cNvPr>
          <p:cNvGrpSpPr/>
          <p:nvPr/>
        </p:nvGrpSpPr>
        <p:grpSpPr>
          <a:xfrm>
            <a:off x="6192938" y="5070077"/>
            <a:ext cx="2723400" cy="1328328"/>
            <a:chOff x="4742600" y="814501"/>
            <a:chExt cx="2723400" cy="1328328"/>
          </a:xfrm>
        </p:grpSpPr>
        <p:sp>
          <p:nvSpPr>
            <p:cNvPr id="23" name="Google Shape;668;p17">
              <a:extLst>
                <a:ext uri="{FF2B5EF4-FFF2-40B4-BE49-F238E27FC236}">
                  <a16:creationId xmlns:a16="http://schemas.microsoft.com/office/drawing/2014/main" id="{58B23355-60AE-9FB0-F9DD-A874730BF684}"/>
                </a:ext>
              </a:extLst>
            </p:cNvPr>
            <p:cNvSpPr/>
            <p:nvPr/>
          </p:nvSpPr>
          <p:spPr>
            <a:xfrm>
              <a:off x="5043350" y="814501"/>
              <a:ext cx="2121900" cy="1328328"/>
            </a:xfrm>
            <a:prstGeom prst="roundRect">
              <a:avLst>
                <a:gd name="adj" fmla="val 9669"/>
              </a:avLst>
            </a:prstGeom>
            <a:solidFill>
              <a:schemeClr val="bg1">
                <a:alpha val="47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 name="Google Shape;669;p17">
              <a:extLst>
                <a:ext uri="{FF2B5EF4-FFF2-40B4-BE49-F238E27FC236}">
                  <a16:creationId xmlns:a16="http://schemas.microsoft.com/office/drawing/2014/main" id="{F9ABDC9F-1EF2-6676-5A91-10AB4D6B33BD}"/>
                </a:ext>
              </a:extLst>
            </p:cNvPr>
            <p:cNvSpPr txBox="1"/>
            <p:nvPr/>
          </p:nvSpPr>
          <p:spPr>
            <a:xfrm>
              <a:off x="4742600" y="1265696"/>
              <a:ext cx="2723400" cy="87713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253445"/>
                  </a:solidFill>
                  <a:effectLst/>
                  <a:uLnTx/>
                  <a:uFillTx/>
                  <a:latin typeface="Arial"/>
                  <a:ea typeface="Arial"/>
                  <a:cs typeface="Arial"/>
                  <a:sym typeface="Arial"/>
                </a:rPr>
                <a:t>Mon – Fri  |  8am – 8pm EST</a:t>
              </a:r>
            </a:p>
            <a:p>
              <a:pPr marL="0" marR="0" lvl="0" indent="0" algn="ctr" defTabSz="914400" rtl="0" eaLnBrk="1" fontAlgn="auto" latinLnBrk="0" hangingPunct="1">
                <a:lnSpc>
                  <a:spcPct val="150000"/>
                </a:lnSpc>
                <a:spcBef>
                  <a:spcPts val="0"/>
                </a:spcBef>
                <a:spcAft>
                  <a:spcPts val="0"/>
                </a:spcAft>
                <a:buClr>
                  <a:srgbClr val="000000"/>
                </a:buClr>
                <a:buSzPts val="1000"/>
                <a:buFont typeface="Arial"/>
                <a:buNone/>
                <a:tabLst/>
                <a:defRPr/>
              </a:pPr>
              <a:r>
                <a:rPr lang="en-US" sz="1000" b="1" dirty="0">
                  <a:solidFill>
                    <a:srgbClr val="253445"/>
                  </a:solidFill>
                </a:rPr>
                <a:t>Onsite at Employer</a:t>
              </a:r>
            </a:p>
            <a:p>
              <a:pPr marL="0" marR="0" lvl="0" indent="0" algn="ctr"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253445"/>
                  </a:solidFill>
                  <a:effectLst/>
                  <a:uLnTx/>
                  <a:uFillTx/>
                  <a:latin typeface="Arial"/>
                  <a:ea typeface="Arial"/>
                  <a:cs typeface="Arial"/>
                  <a:sym typeface="Arial"/>
                </a:rPr>
                <a:t>Call – Text Chat</a:t>
              </a:r>
              <a:endParaRPr kumimoji="0" sz="1000" b="0" i="0" u="none" strike="noStrike" kern="0" cap="none" spc="0" normalizeH="0" baseline="0" noProof="0" dirty="0">
                <a:ln>
                  <a:noFill/>
                </a:ln>
                <a:solidFill>
                  <a:srgbClr val="253445"/>
                </a:solidFill>
                <a:effectLst/>
                <a:uLnTx/>
                <a:uFillTx/>
                <a:latin typeface="Arial"/>
                <a:ea typeface="Arial"/>
                <a:cs typeface="Arial"/>
                <a:sym typeface="Arial"/>
              </a:endParaRPr>
            </a:p>
          </p:txBody>
        </p:sp>
        <p:sp>
          <p:nvSpPr>
            <p:cNvPr id="26" name="Google Shape;671;p17">
              <a:extLst>
                <a:ext uri="{FF2B5EF4-FFF2-40B4-BE49-F238E27FC236}">
                  <a16:creationId xmlns:a16="http://schemas.microsoft.com/office/drawing/2014/main" id="{3B9478E1-2A36-8D06-D8CA-8381BA1FC91C}"/>
                </a:ext>
              </a:extLst>
            </p:cNvPr>
            <p:cNvSpPr txBox="1"/>
            <p:nvPr/>
          </p:nvSpPr>
          <p:spPr>
            <a:xfrm>
              <a:off x="5087304" y="1021098"/>
              <a:ext cx="2034000" cy="2769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253445"/>
                  </a:solidFill>
                  <a:effectLst/>
                  <a:uLnTx/>
                  <a:uFillTx/>
                  <a:latin typeface="Arial"/>
                  <a:ea typeface="Arial"/>
                  <a:cs typeface="Arial"/>
                  <a:sym typeface="Arial"/>
                </a:rPr>
                <a:t>BTM Health Guardians</a:t>
              </a:r>
              <a:endParaRPr kumimoji="0" sz="1200" b="1" i="0" u="none" strike="noStrike" kern="0" cap="none" spc="0" normalizeH="0" baseline="0" noProof="0" dirty="0">
                <a:ln>
                  <a:noFill/>
                </a:ln>
                <a:solidFill>
                  <a:srgbClr val="253445"/>
                </a:solidFill>
                <a:effectLst/>
                <a:uLnTx/>
                <a:uFillTx/>
                <a:latin typeface="Arial"/>
                <a:ea typeface="Arial"/>
                <a:cs typeface="Arial"/>
                <a:sym typeface="Arial"/>
              </a:endParaRPr>
            </a:p>
          </p:txBody>
        </p:sp>
      </p:grpSp>
      <p:sp>
        <p:nvSpPr>
          <p:cNvPr id="27" name="Title 1">
            <a:extLst>
              <a:ext uri="{FF2B5EF4-FFF2-40B4-BE49-F238E27FC236}">
                <a16:creationId xmlns:a16="http://schemas.microsoft.com/office/drawing/2014/main" id="{CFFD187A-A7AC-5AA4-0116-1FE09D0F5E1A}"/>
              </a:ext>
            </a:extLst>
          </p:cNvPr>
          <p:cNvSpPr>
            <a:spLocks noGrp="1"/>
          </p:cNvSpPr>
          <p:nvPr/>
        </p:nvSpPr>
        <p:spPr>
          <a:xfrm>
            <a:off x="783805" y="441715"/>
            <a:ext cx="5798293" cy="4154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000" kern="1200">
                <a:solidFill>
                  <a:schemeClr val="bg1"/>
                </a:solidFill>
                <a:latin typeface="+mj-lt"/>
                <a:ea typeface="+mj-ea"/>
                <a:cs typeface="+mj-cs"/>
              </a:defRPr>
            </a:lvl1pPr>
          </a:lstStyle>
          <a:p>
            <a:r>
              <a:rPr lang="en-US" dirty="0">
                <a:solidFill>
                  <a:schemeClr val="bg2"/>
                </a:solidFill>
              </a:rPr>
              <a:t>BowTie At a Glance</a:t>
            </a:r>
          </a:p>
        </p:txBody>
      </p:sp>
      <p:sp>
        <p:nvSpPr>
          <p:cNvPr id="28" name="TextBox 5">
            <a:extLst>
              <a:ext uri="{FF2B5EF4-FFF2-40B4-BE49-F238E27FC236}">
                <a16:creationId xmlns:a16="http://schemas.microsoft.com/office/drawing/2014/main" id="{8C9946D2-823D-A471-BA5F-E4F8B84537C1}"/>
              </a:ext>
            </a:extLst>
          </p:cNvPr>
          <p:cNvSpPr txBox="1"/>
          <p:nvPr/>
        </p:nvSpPr>
        <p:spPr>
          <a:xfrm>
            <a:off x="783806" y="898188"/>
            <a:ext cx="4968101" cy="553998"/>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spc="70" dirty="0">
                <a:solidFill>
                  <a:schemeClr val="bg2"/>
                </a:solidFill>
              </a:rPr>
              <a:t>QUALITY CARE, CONCIERGE SERVICE, TIMELY &amp; CONVENIENT, FAIR PRICED</a:t>
            </a:r>
            <a:endParaRPr kumimoji="0" lang="en-US" sz="1800" b="1" i="0" u="none" strike="noStrike" kern="1200" cap="none" spc="70" normalizeH="0" baseline="0" noProof="0" dirty="0">
              <a:ln>
                <a:noFill/>
              </a:ln>
              <a:solidFill>
                <a:schemeClr val="bg2"/>
              </a:solidFill>
              <a:effectLst/>
              <a:uLnTx/>
              <a:uFillTx/>
              <a:ea typeface="+mn-ea"/>
              <a:cs typeface="+mn-cs"/>
            </a:endParaRPr>
          </a:p>
        </p:txBody>
      </p:sp>
      <p:sp>
        <p:nvSpPr>
          <p:cNvPr id="16" name="Oval 15">
            <a:extLst>
              <a:ext uri="{FF2B5EF4-FFF2-40B4-BE49-F238E27FC236}">
                <a16:creationId xmlns:a16="http://schemas.microsoft.com/office/drawing/2014/main" id="{782B6A40-8D13-B5CD-EA28-0A822D3DA4CE}"/>
              </a:ext>
            </a:extLst>
          </p:cNvPr>
          <p:cNvSpPr/>
          <p:nvPr/>
        </p:nvSpPr>
        <p:spPr>
          <a:xfrm>
            <a:off x="6898800" y="5752012"/>
            <a:ext cx="1366789" cy="44324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74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3"/>
                                        </p:tgtEl>
                                        <p:attrNameLst>
                                          <p:attrName>style.visibility</p:attrName>
                                        </p:attrNameLst>
                                      </p:cBhvr>
                                      <p:to>
                                        <p:strVal val="visible"/>
                                      </p:to>
                                    </p:set>
                                    <p:animEffect transition="in" filter="fade">
                                      <p:cBhvr>
                                        <p:cTn id="7" dur="500"/>
                                        <p:tgtEl>
                                          <p:spTgt spid="8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54"/>
                                        </p:tgtEl>
                                        <p:attrNameLst>
                                          <p:attrName>style.visibility</p:attrName>
                                        </p:attrNameLst>
                                      </p:cBhvr>
                                      <p:to>
                                        <p:strVal val="visible"/>
                                      </p:to>
                                    </p:set>
                                    <p:animEffect transition="in" filter="fade">
                                      <p:cBhvr>
                                        <p:cTn id="19" dur="500"/>
                                        <p:tgtEl>
                                          <p:spTgt spid="85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childTnLst>
                                </p:cTn>
                              </p:par>
                              <p:par>
                                <p:cTn id="62" presetID="10" presetClass="entr" presetSubtype="0" fill="hold" nodeType="withEffect">
                                  <p:stCondLst>
                                    <p:cond delay="0"/>
                                  </p:stCondLst>
                                  <p:childTnLst>
                                    <p:set>
                                      <p:cBhvr>
                                        <p:cTn id="63" dur="1" fill="hold">
                                          <p:stCondLst>
                                            <p:cond delay="0"/>
                                          </p:stCondLst>
                                        </p:cTn>
                                        <p:tgtEl>
                                          <p:spTgt spid="817"/>
                                        </p:tgtEl>
                                        <p:attrNameLst>
                                          <p:attrName>style.visibility</p:attrName>
                                        </p:attrNameLst>
                                      </p:cBhvr>
                                      <p:to>
                                        <p:strVal val="visible"/>
                                      </p:to>
                                    </p:set>
                                    <p:animEffect transition="in" filter="fade">
                                      <p:cBhvr>
                                        <p:cTn id="64" dur="1000"/>
                                        <p:tgtEl>
                                          <p:spTgt spid="817"/>
                                        </p:tgtEl>
                                      </p:cBhvr>
                                    </p:animEffect>
                                  </p:childTnLst>
                                </p:cTn>
                              </p:par>
                              <p:par>
                                <p:cTn id="65" presetID="10" presetClass="entr" presetSubtype="0"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10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04"/>
                                        </p:tgtEl>
                                        <p:attrNameLst>
                                          <p:attrName>style.visibility</p:attrName>
                                        </p:attrNameLst>
                                      </p:cBhvr>
                                      <p:to>
                                        <p:strVal val="visible"/>
                                      </p:to>
                                    </p:set>
                                    <p:animEffect transition="in" filter="fade">
                                      <p:cBhvr>
                                        <p:cTn id="72" dur="500"/>
                                        <p:tgtEl>
                                          <p:spTgt spid="804"/>
                                        </p:tgtEl>
                                      </p:cBhvr>
                                    </p:animEffect>
                                  </p:childTnLst>
                                </p:cTn>
                              </p:par>
                              <p:par>
                                <p:cTn id="73" presetID="10" presetClass="entr" presetSubtype="0" fill="hold" nodeType="withEffect">
                                  <p:stCondLst>
                                    <p:cond delay="1000"/>
                                  </p:stCondLst>
                                  <p:childTnLst>
                                    <p:set>
                                      <p:cBhvr>
                                        <p:cTn id="74" dur="1" fill="hold">
                                          <p:stCondLst>
                                            <p:cond delay="0"/>
                                          </p:stCondLst>
                                        </p:cTn>
                                        <p:tgtEl>
                                          <p:spTgt spid="858"/>
                                        </p:tgtEl>
                                        <p:attrNameLst>
                                          <p:attrName>style.visibility</p:attrName>
                                        </p:attrNameLst>
                                      </p:cBhvr>
                                      <p:to>
                                        <p:strVal val="visible"/>
                                      </p:to>
                                    </p:set>
                                    <p:animEffect transition="in" filter="fade">
                                      <p:cBhvr>
                                        <p:cTn id="75" dur="1000"/>
                                        <p:tgtEl>
                                          <p:spTgt spid="858"/>
                                        </p:tgtEl>
                                      </p:cBhvr>
                                    </p:animEffect>
                                  </p:childTnLst>
                                </p:cTn>
                              </p:par>
                              <p:par>
                                <p:cTn id="76" presetID="10" presetClass="entr" presetSubtype="0" fill="hold" nodeType="withEffect">
                                  <p:stCondLst>
                                    <p:cond delay="1000"/>
                                  </p:stCondLst>
                                  <p:childTnLst>
                                    <p:set>
                                      <p:cBhvr>
                                        <p:cTn id="77" dur="1" fill="hold">
                                          <p:stCondLst>
                                            <p:cond delay="0"/>
                                          </p:stCondLst>
                                        </p:cTn>
                                        <p:tgtEl>
                                          <p:spTgt spid="828"/>
                                        </p:tgtEl>
                                        <p:attrNameLst>
                                          <p:attrName>style.visibility</p:attrName>
                                        </p:attrNameLst>
                                      </p:cBhvr>
                                      <p:to>
                                        <p:strVal val="visible"/>
                                      </p:to>
                                    </p:set>
                                    <p:animEffect transition="in" filter="fade">
                                      <p:cBhvr>
                                        <p:cTn id="78" dur="10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 grpId="0" animBg="1"/>
      <p:bldP spid="13" grpId="0"/>
      <p:bldP spid="13" grpId="1"/>
      <p:bldP spid="14" grpId="0"/>
      <p:bldP spid="14" grpId="1"/>
      <p:bldP spid="15" grpId="0"/>
      <p:bldP spid="15" grpId="1"/>
      <p:bldP spid="16" grpId="0" animBg="1"/>
      <p:bldP spid="1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5" name="Google Shape;105;p7"/>
          <p:cNvPicPr preferRelativeResize="0"/>
          <p:nvPr/>
        </p:nvPicPr>
        <p:blipFill rotWithShape="1">
          <a:blip r:embed="rId3">
            <a:alphaModFix/>
          </a:blip>
          <a:srcRect/>
          <a:stretch/>
        </p:blipFill>
        <p:spPr>
          <a:xfrm>
            <a:off x="8475536" y="2081786"/>
            <a:ext cx="7067377" cy="4175550"/>
          </a:xfrm>
          <a:prstGeom prst="rect">
            <a:avLst/>
          </a:prstGeom>
          <a:noFill/>
          <a:ln>
            <a:noFill/>
          </a:ln>
        </p:spPr>
      </p:pic>
      <p:sp>
        <p:nvSpPr>
          <p:cNvPr id="104" name="Google Shape;104;p7"/>
          <p:cNvSpPr txBox="1"/>
          <p:nvPr/>
        </p:nvSpPr>
        <p:spPr>
          <a:xfrm>
            <a:off x="490752" y="1535546"/>
            <a:ext cx="10896729" cy="1538853"/>
          </a:xfrm>
          <a:prstGeom prst="rect">
            <a:avLst/>
          </a:prstGeom>
          <a:noFill/>
          <a:ln>
            <a:noFill/>
          </a:ln>
        </p:spPr>
        <p:txBody>
          <a:bodyPr spcFirstLastPara="1" wrap="square" lIns="91425" tIns="91425" rIns="91425" bIns="91425" anchor="t" anchorCtr="0">
            <a:spAutoFit/>
          </a:bodyPr>
          <a:lstStyle/>
          <a:p>
            <a:pPr marR="0" lvl="0" algn="l" rtl="0">
              <a:lnSpc>
                <a:spcPct val="100000"/>
              </a:lnSpc>
              <a:spcBef>
                <a:spcPts val="0"/>
              </a:spcBef>
              <a:spcAft>
                <a:spcPts val="0"/>
              </a:spcAft>
              <a:buClr>
                <a:srgbClr val="000000"/>
              </a:buClr>
              <a:buSzPts val="4900"/>
            </a:pPr>
            <a:r>
              <a:rPr lang="en-US" sz="4400" dirty="0">
                <a:solidFill>
                  <a:schemeClr val="lt1"/>
                </a:solidFill>
              </a:rPr>
              <a:t>Employee Health &amp; Safety should not  be mutually exclusive!</a:t>
            </a:r>
            <a:endParaRPr lang="en-US" sz="4400" b="0" i="0" u="none" strike="noStrike" cap="none" dirty="0">
              <a:solidFill>
                <a:schemeClr val="lt1"/>
              </a:solidFill>
              <a:latin typeface="Arial"/>
              <a:ea typeface="Arial"/>
              <a:cs typeface="Arial"/>
              <a:sym typeface="Arial"/>
            </a:endParaRPr>
          </a:p>
        </p:txBody>
      </p:sp>
      <p:sp>
        <p:nvSpPr>
          <p:cNvPr id="2" name="Google Shape;1071;p24">
            <a:extLst>
              <a:ext uri="{FF2B5EF4-FFF2-40B4-BE49-F238E27FC236}">
                <a16:creationId xmlns:a16="http://schemas.microsoft.com/office/drawing/2014/main" id="{A76E2E3D-BB70-CB2F-AA33-BD9787C9F26E}"/>
              </a:ext>
            </a:extLst>
          </p:cNvPr>
          <p:cNvSpPr txBox="1">
            <a:spLocks/>
          </p:cNvSpPr>
          <p:nvPr/>
        </p:nvSpPr>
        <p:spPr>
          <a:xfrm>
            <a:off x="490752" y="602804"/>
            <a:ext cx="9757770" cy="83095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buSzPts val="1800"/>
            </a:pPr>
            <a:r>
              <a:rPr lang="en-US" sz="4800" dirty="0">
                <a:solidFill>
                  <a:schemeClr val="tx1"/>
                </a:solidFill>
              </a:rPr>
              <a:t>How is BowTie relevant to Safety?</a:t>
            </a:r>
          </a:p>
        </p:txBody>
      </p:sp>
      <p:sp>
        <p:nvSpPr>
          <p:cNvPr id="3" name="Google Shape;104;p7">
            <a:extLst>
              <a:ext uri="{FF2B5EF4-FFF2-40B4-BE49-F238E27FC236}">
                <a16:creationId xmlns:a16="http://schemas.microsoft.com/office/drawing/2014/main" id="{9D023AFF-3AC4-3E8E-DB2D-D42B9F85D156}"/>
              </a:ext>
            </a:extLst>
          </p:cNvPr>
          <p:cNvSpPr txBox="1"/>
          <p:nvPr/>
        </p:nvSpPr>
        <p:spPr>
          <a:xfrm>
            <a:off x="490751" y="3350749"/>
            <a:ext cx="10896729" cy="2646848"/>
          </a:xfrm>
          <a:prstGeom prst="rect">
            <a:avLst/>
          </a:prstGeom>
          <a:noFill/>
          <a:ln>
            <a:noFill/>
          </a:ln>
        </p:spPr>
        <p:txBody>
          <a:bodyPr spcFirstLastPara="1" wrap="square" lIns="91425" tIns="91425" rIns="91425" bIns="91425" anchor="t" anchorCtr="0">
            <a:spAutoFit/>
          </a:bodyPr>
          <a:lstStyle/>
          <a:p>
            <a:pPr marL="571500" marR="0" lvl="0" indent="-571500" algn="l" rtl="0">
              <a:lnSpc>
                <a:spcPct val="100000"/>
              </a:lnSpc>
              <a:spcBef>
                <a:spcPts val="0"/>
              </a:spcBef>
              <a:spcAft>
                <a:spcPts val="0"/>
              </a:spcAft>
              <a:buClr>
                <a:schemeClr val="bg1"/>
              </a:buClr>
              <a:buSzPct val="120000"/>
              <a:buFont typeface="Arial" panose="020B0604020202020204" pitchFamily="34" charset="0"/>
              <a:buChar char="•"/>
            </a:pPr>
            <a:r>
              <a:rPr lang="en-US" sz="3200" dirty="0">
                <a:solidFill>
                  <a:schemeClr val="lt1"/>
                </a:solidFill>
              </a:rPr>
              <a:t>Leverage a professional health team to align the health and safety goals of the organization</a:t>
            </a:r>
          </a:p>
          <a:p>
            <a:pPr marL="571500" marR="0" lvl="0" indent="-571500" algn="l" rtl="0">
              <a:lnSpc>
                <a:spcPct val="100000"/>
              </a:lnSpc>
              <a:spcBef>
                <a:spcPts val="0"/>
              </a:spcBef>
              <a:spcAft>
                <a:spcPts val="0"/>
              </a:spcAft>
              <a:buClr>
                <a:schemeClr val="bg1"/>
              </a:buClr>
              <a:buSzPct val="120000"/>
              <a:buFont typeface="Arial" panose="020B0604020202020204" pitchFamily="34" charset="0"/>
              <a:buChar char="•"/>
            </a:pPr>
            <a:r>
              <a:rPr lang="en-US" sz="3200" b="0" i="0" u="none" strike="noStrike" cap="none" dirty="0">
                <a:solidFill>
                  <a:schemeClr val="lt1"/>
                </a:solidFill>
                <a:sym typeface="Arial"/>
              </a:rPr>
              <a:t>Onsite Guardians can assist in:</a:t>
            </a:r>
            <a:endParaRPr lang="en-US" sz="3200" dirty="0">
              <a:solidFill>
                <a:schemeClr val="lt1"/>
              </a:solidFill>
            </a:endParaRPr>
          </a:p>
          <a:p>
            <a:pPr marL="571500" lvl="2" indent="-571500">
              <a:buClr>
                <a:schemeClr val="bg1"/>
              </a:buClr>
              <a:buSzPct val="120000"/>
              <a:buFont typeface="Arial" panose="020B0604020202020204" pitchFamily="34" charset="0"/>
              <a:buChar char="•"/>
            </a:pPr>
            <a:r>
              <a:rPr lang="en-US" sz="3200" b="0" i="0" u="none" strike="noStrike" cap="none" dirty="0">
                <a:solidFill>
                  <a:schemeClr val="lt1"/>
                </a:solidFill>
                <a:sym typeface="Arial"/>
              </a:rPr>
              <a:t>OSHA Requirements Hearing, Vision, Respiratory</a:t>
            </a:r>
          </a:p>
          <a:p>
            <a:pPr marL="571500" marR="0" lvl="0" indent="-571500" algn="l" rtl="0">
              <a:lnSpc>
                <a:spcPct val="100000"/>
              </a:lnSpc>
              <a:spcBef>
                <a:spcPts val="0"/>
              </a:spcBef>
              <a:spcAft>
                <a:spcPts val="0"/>
              </a:spcAft>
              <a:buClr>
                <a:schemeClr val="bg1"/>
              </a:buClr>
              <a:buSzPct val="120000"/>
              <a:buFont typeface="Arial" panose="020B0604020202020204" pitchFamily="34" charset="0"/>
              <a:buChar char="•"/>
            </a:pPr>
            <a:r>
              <a:rPr lang="en-US" sz="3200" b="0" i="0" u="none" strike="noStrike" cap="none" dirty="0">
                <a:solidFill>
                  <a:schemeClr val="lt1"/>
                </a:solidFill>
                <a:sym typeface="Arial"/>
              </a:rPr>
              <a:t>Safety Issue Awareness</a:t>
            </a:r>
          </a:p>
        </p:txBody>
      </p:sp>
    </p:spTree>
    <p:extLst>
      <p:ext uri="{BB962C8B-B14F-4D97-AF65-F5344CB8AC3E}">
        <p14:creationId xmlns:p14="http://schemas.microsoft.com/office/powerpoint/2010/main" val="273068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500"/>
                                        <p:tgtEl>
                                          <p:spTgt spid="1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7" name="Google Shape;137;p1"/>
          <p:cNvSpPr txBox="1"/>
          <p:nvPr/>
        </p:nvSpPr>
        <p:spPr>
          <a:xfrm>
            <a:off x="614537" y="2970091"/>
            <a:ext cx="9655736" cy="2992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02444"/>
              </a:buClr>
              <a:buSzPts val="4000"/>
              <a:buFont typeface="Corbel"/>
              <a:buNone/>
            </a:pPr>
            <a:r>
              <a:rPr lang="en-US" sz="5400" b="1" dirty="0">
                <a:solidFill>
                  <a:srgbClr val="FFFFFF"/>
                </a:solidFill>
              </a:rPr>
              <a:t>The </a:t>
            </a:r>
            <a:r>
              <a:rPr lang="en-US" sz="5400" b="1" i="0" u="none" strike="noStrike" cap="none" dirty="0">
                <a:solidFill>
                  <a:srgbClr val="FFFFFF"/>
                </a:solidFill>
                <a:latin typeface="Arial"/>
                <a:ea typeface="Arial"/>
                <a:cs typeface="Arial"/>
                <a:sym typeface="Arial"/>
              </a:rPr>
              <a:t>BowTie Health Report</a:t>
            </a:r>
          </a:p>
          <a:p>
            <a:pPr marL="0" marR="0" lvl="0" indent="0" algn="l" rtl="0">
              <a:lnSpc>
                <a:spcPct val="100000"/>
              </a:lnSpc>
              <a:spcBef>
                <a:spcPts val="0"/>
              </a:spcBef>
              <a:spcAft>
                <a:spcPts val="0"/>
              </a:spcAft>
              <a:buClr>
                <a:srgbClr val="202444"/>
              </a:buClr>
              <a:buSzPts val="4000"/>
              <a:buFont typeface="Corbel"/>
              <a:buNone/>
            </a:pPr>
            <a:r>
              <a:rPr lang="en-US" sz="3600" b="1" dirty="0">
                <a:solidFill>
                  <a:srgbClr val="FFFFFF"/>
                </a:solidFill>
              </a:rPr>
              <a:t>Assessing the Health of your Company</a:t>
            </a:r>
            <a:endParaRPr sz="3600" b="1" i="0" u="none" strike="noStrike" cap="none" dirty="0">
              <a:solidFill>
                <a:srgbClr val="FFFFFF"/>
              </a:solidFill>
              <a:latin typeface="Arial"/>
              <a:ea typeface="Arial"/>
              <a:cs typeface="Arial"/>
              <a:sym typeface="Arial"/>
            </a:endParaRPr>
          </a:p>
        </p:txBody>
      </p:sp>
      <p:pic>
        <p:nvPicPr>
          <p:cNvPr id="138" name="Google Shape;138;p1" descr="Logo&#10;&#10;Description automatically generated"/>
          <p:cNvPicPr preferRelativeResize="0"/>
          <p:nvPr/>
        </p:nvPicPr>
        <p:blipFill rotWithShape="1">
          <a:blip r:embed="rId3">
            <a:alphaModFix/>
          </a:blip>
          <a:srcRect/>
          <a:stretch/>
        </p:blipFill>
        <p:spPr>
          <a:xfrm>
            <a:off x="635557" y="1875590"/>
            <a:ext cx="2359891" cy="1032452"/>
          </a:xfrm>
          <a:prstGeom prst="rect">
            <a:avLst/>
          </a:prstGeom>
          <a:noFill/>
          <a:ln>
            <a:noFill/>
          </a:ln>
        </p:spPr>
      </p:pic>
      <p:pic>
        <p:nvPicPr>
          <p:cNvPr id="139" name="Google Shape;139;p1"/>
          <p:cNvPicPr preferRelativeResize="0"/>
          <p:nvPr/>
        </p:nvPicPr>
        <p:blipFill rotWithShape="1">
          <a:blip r:embed="rId4">
            <a:alphaModFix/>
          </a:blip>
          <a:srcRect/>
          <a:stretch/>
        </p:blipFill>
        <p:spPr>
          <a:xfrm>
            <a:off x="7602250" y="-580925"/>
            <a:ext cx="7900774" cy="4667926"/>
          </a:xfrm>
          <a:prstGeom prst="rect">
            <a:avLst/>
          </a:prstGeom>
          <a:noFill/>
          <a:ln>
            <a:noFill/>
          </a:ln>
        </p:spPr>
      </p:pic>
    </p:spTree>
    <p:extLst>
      <p:ext uri="{BB962C8B-B14F-4D97-AF65-F5344CB8AC3E}">
        <p14:creationId xmlns:p14="http://schemas.microsoft.com/office/powerpoint/2010/main" val="1889891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
          <p:cNvSpPr txBox="1"/>
          <p:nvPr/>
        </p:nvSpPr>
        <p:spPr>
          <a:xfrm>
            <a:off x="3845136" y="2468620"/>
            <a:ext cx="2987192" cy="786339"/>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Sample Company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accent2"/>
                </a:solidFill>
                <a:latin typeface="Arial"/>
                <a:ea typeface="Arial"/>
                <a:cs typeface="Arial"/>
                <a:sym typeface="Arial"/>
              </a:rPr>
              <a:t>Members by the numbers</a:t>
            </a:r>
            <a:endParaRPr sz="1800" b="1" i="0" u="none" strike="noStrike" cap="none">
              <a:solidFill>
                <a:schemeClr val="accent2"/>
              </a:solidFill>
              <a:latin typeface="Arial"/>
              <a:ea typeface="Arial"/>
              <a:cs typeface="Arial"/>
              <a:sym typeface="Arial"/>
            </a:endParaRPr>
          </a:p>
        </p:txBody>
      </p:sp>
      <p:sp>
        <p:nvSpPr>
          <p:cNvPr id="146" name="Google Shape;146;p2"/>
          <p:cNvSpPr txBox="1"/>
          <p:nvPr/>
        </p:nvSpPr>
        <p:spPr>
          <a:xfrm>
            <a:off x="8530626" y="6273734"/>
            <a:ext cx="3431788" cy="353913"/>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chemeClr val="accent2"/>
                </a:solidFill>
                <a:latin typeface="Arial"/>
                <a:ea typeface="Arial"/>
                <a:cs typeface="Arial"/>
                <a:sym typeface="Arial"/>
              </a:rPr>
              <a:t>Source: </a:t>
            </a:r>
            <a:r>
              <a:rPr lang="en-US" sz="1050" b="0" i="0" u="none" strike="noStrike" cap="none">
                <a:solidFill>
                  <a:schemeClr val="accent2"/>
                </a:solidFill>
                <a:latin typeface="Arial"/>
                <a:ea typeface="Arial"/>
                <a:cs typeface="Arial"/>
                <a:sym typeface="Arial"/>
              </a:rPr>
              <a:t>BowTie Health Report – 10/21/2022</a:t>
            </a:r>
            <a:endParaRPr sz="1400" b="0" i="0" u="none" strike="noStrike" cap="none">
              <a:solidFill>
                <a:srgbClr val="000000"/>
              </a:solidFill>
              <a:latin typeface="Arial"/>
              <a:ea typeface="Arial"/>
              <a:cs typeface="Arial"/>
              <a:sym typeface="Arial"/>
            </a:endParaRPr>
          </a:p>
        </p:txBody>
      </p:sp>
      <p:sp>
        <p:nvSpPr>
          <p:cNvPr id="147" name="Google Shape;147;p2"/>
          <p:cNvSpPr txBox="1"/>
          <p:nvPr/>
        </p:nvSpPr>
        <p:spPr>
          <a:xfrm>
            <a:off x="440378" y="387610"/>
            <a:ext cx="7346162" cy="895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Sample Company:</a:t>
            </a:r>
            <a:br>
              <a:rPr lang="en-US" sz="2400" b="0"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A Breakdown of Members by Health Risk</a:t>
            </a:r>
            <a:endParaRPr sz="2400" b="0" i="0" u="none" strike="noStrike" cap="none">
              <a:solidFill>
                <a:schemeClr val="dk1"/>
              </a:solidFill>
              <a:latin typeface="Arial"/>
              <a:ea typeface="Arial"/>
              <a:cs typeface="Arial"/>
              <a:sym typeface="Arial"/>
            </a:endParaRPr>
          </a:p>
        </p:txBody>
      </p:sp>
      <p:sp>
        <p:nvSpPr>
          <p:cNvPr id="148" name="Google Shape;148;p2"/>
          <p:cNvSpPr txBox="1"/>
          <p:nvPr/>
        </p:nvSpPr>
        <p:spPr>
          <a:xfrm>
            <a:off x="8248980" y="2209006"/>
            <a:ext cx="3340577" cy="2560158"/>
          </a:xfrm>
          <a:prstGeom prst="rect">
            <a:avLst/>
          </a:prstGeom>
          <a:noFill/>
          <a:ln>
            <a:noFill/>
          </a:ln>
        </p:spPr>
        <p:txBody>
          <a:bodyPr spcFirstLastPara="1" wrap="square" lIns="91425" tIns="91425" rIns="91425" bIns="91425" anchor="ctr" anchorCtr="0">
            <a:spAutoFit/>
          </a:bodyPr>
          <a:lstStyle/>
          <a:p>
            <a:pPr marL="101600" marR="0" lvl="0" indent="0" algn="l" rtl="0">
              <a:lnSpc>
                <a:spcPct val="115000"/>
              </a:lnSpc>
              <a:spcBef>
                <a:spcPts val="1000"/>
              </a:spcBef>
              <a:spcAft>
                <a:spcPts val="0"/>
              </a:spcAft>
              <a:buClr>
                <a:srgbClr val="000000"/>
              </a:buClr>
              <a:buSzPts val="1800"/>
              <a:buFont typeface="Arial"/>
              <a:buNone/>
            </a:pPr>
            <a:r>
              <a:rPr lang="en-US" sz="1800" b="1" i="0" u="none" strike="noStrike" cap="none">
                <a:solidFill>
                  <a:schemeClr val="accent2"/>
                </a:solidFill>
                <a:latin typeface="Arial"/>
                <a:ea typeface="Arial"/>
                <a:cs typeface="Arial"/>
                <a:sym typeface="Arial"/>
              </a:rPr>
              <a:t>Sample Company Data</a:t>
            </a:r>
            <a:endParaRPr sz="1400" b="0" i="0" u="none" strike="noStrike" cap="none">
              <a:solidFill>
                <a:srgbClr val="000000"/>
              </a:solidFill>
              <a:latin typeface="Arial"/>
              <a:ea typeface="Arial"/>
              <a:cs typeface="Arial"/>
              <a:sym typeface="Arial"/>
            </a:endParaRPr>
          </a:p>
          <a:p>
            <a:pPr marL="387350" marR="0" lvl="0" indent="-194310" algn="l" rtl="0">
              <a:lnSpc>
                <a:spcPct val="115000"/>
              </a:lnSpc>
              <a:spcBef>
                <a:spcPts val="1000"/>
              </a:spcBef>
              <a:spcAft>
                <a:spcPts val="0"/>
              </a:spcAft>
              <a:buClr>
                <a:schemeClr val="accent2"/>
              </a:buClr>
              <a:buSzPts val="1440"/>
              <a:buFont typeface="Arial"/>
              <a:buChar char="•"/>
            </a:pPr>
            <a:r>
              <a:rPr lang="en-US" sz="1600" b="0" i="0" u="none" strike="noStrike" cap="none">
                <a:solidFill>
                  <a:schemeClr val="accent2"/>
                </a:solidFill>
                <a:latin typeface="Arial"/>
                <a:ea typeface="Arial"/>
                <a:cs typeface="Arial"/>
                <a:sym typeface="Arial"/>
              </a:rPr>
              <a:t>Claim &amp; Pharmacy Data – Last 7 Years</a:t>
            </a:r>
            <a:endParaRPr sz="1400" b="0" i="0" u="none" strike="noStrike" cap="none">
              <a:solidFill>
                <a:srgbClr val="000000"/>
              </a:solidFill>
              <a:latin typeface="Arial"/>
              <a:ea typeface="Arial"/>
              <a:cs typeface="Arial"/>
              <a:sym typeface="Arial"/>
            </a:endParaRPr>
          </a:p>
          <a:p>
            <a:pPr marL="387350" marR="0" lvl="0" indent="-194310" algn="l" rtl="0">
              <a:lnSpc>
                <a:spcPct val="115000"/>
              </a:lnSpc>
              <a:spcBef>
                <a:spcPts val="1000"/>
              </a:spcBef>
              <a:spcAft>
                <a:spcPts val="0"/>
              </a:spcAft>
              <a:buClr>
                <a:schemeClr val="accent2"/>
              </a:buClr>
              <a:buSzPts val="1440"/>
              <a:buFont typeface="Arial"/>
              <a:buChar char="•"/>
            </a:pPr>
            <a:r>
              <a:rPr lang="en-US" sz="1600" b="0" i="0" u="none" strike="noStrike" cap="none">
                <a:solidFill>
                  <a:schemeClr val="accent2"/>
                </a:solidFill>
                <a:latin typeface="Arial"/>
                <a:ea typeface="Arial"/>
                <a:cs typeface="Arial"/>
                <a:sym typeface="Arial"/>
              </a:rPr>
              <a:t>Match Rate of 97%</a:t>
            </a:r>
            <a:endParaRPr sz="1400" b="0" i="0" u="none" strike="noStrike" cap="none">
              <a:solidFill>
                <a:srgbClr val="000000"/>
              </a:solidFill>
              <a:latin typeface="Arial"/>
              <a:ea typeface="Arial"/>
              <a:cs typeface="Arial"/>
              <a:sym typeface="Arial"/>
            </a:endParaRPr>
          </a:p>
          <a:p>
            <a:pPr marL="387350" marR="0" lvl="0" indent="-194310" algn="l" rtl="0">
              <a:lnSpc>
                <a:spcPct val="115000"/>
              </a:lnSpc>
              <a:spcBef>
                <a:spcPts val="1000"/>
              </a:spcBef>
              <a:spcAft>
                <a:spcPts val="0"/>
              </a:spcAft>
              <a:buClr>
                <a:schemeClr val="accent2"/>
              </a:buClr>
              <a:buSzPts val="1440"/>
              <a:buFont typeface="Arial"/>
              <a:buChar char="•"/>
            </a:pPr>
            <a:r>
              <a:rPr lang="en-US" sz="1600" b="0" i="0" u="none" strike="noStrike" cap="none">
                <a:solidFill>
                  <a:schemeClr val="accent2"/>
                </a:solidFill>
                <a:latin typeface="Arial"/>
                <a:ea typeface="Arial"/>
                <a:cs typeface="Arial"/>
                <a:sym typeface="Arial"/>
              </a:rPr>
              <a:t>170 Total Plan Participants</a:t>
            </a:r>
            <a:endParaRPr sz="1400" b="0" i="0" u="none" strike="noStrike" cap="none">
              <a:solidFill>
                <a:srgbClr val="000000"/>
              </a:solidFill>
              <a:latin typeface="Arial"/>
              <a:ea typeface="Arial"/>
              <a:cs typeface="Arial"/>
              <a:sym typeface="Arial"/>
            </a:endParaRPr>
          </a:p>
          <a:p>
            <a:pPr marL="387350" marR="0" lvl="0" indent="-194310" algn="l" rtl="0">
              <a:lnSpc>
                <a:spcPct val="115000"/>
              </a:lnSpc>
              <a:spcBef>
                <a:spcPts val="1000"/>
              </a:spcBef>
              <a:spcAft>
                <a:spcPts val="0"/>
              </a:spcAft>
              <a:buClr>
                <a:schemeClr val="accent2"/>
              </a:buClr>
              <a:buSzPts val="1440"/>
              <a:buFont typeface="Arial"/>
              <a:buChar char="•"/>
            </a:pPr>
            <a:r>
              <a:rPr lang="en-US" sz="1600" b="0" i="0" u="none" strike="noStrike" cap="none">
                <a:solidFill>
                  <a:schemeClr val="accent2"/>
                </a:solidFill>
                <a:latin typeface="Arial"/>
                <a:ea typeface="Arial"/>
                <a:cs typeface="Arial"/>
                <a:sym typeface="Arial"/>
              </a:rPr>
              <a:t>All Data is De-Identified</a:t>
            </a:r>
            <a:endParaRPr sz="1400" b="0" i="0" u="none" strike="noStrike" cap="none">
              <a:solidFill>
                <a:srgbClr val="000000"/>
              </a:solidFill>
              <a:latin typeface="Arial"/>
              <a:ea typeface="Arial"/>
              <a:cs typeface="Arial"/>
              <a:sym typeface="Arial"/>
            </a:endParaRPr>
          </a:p>
        </p:txBody>
      </p:sp>
      <p:graphicFrame>
        <p:nvGraphicFramePr>
          <p:cNvPr id="149" name="Google Shape;149;p2"/>
          <p:cNvGraphicFramePr/>
          <p:nvPr/>
        </p:nvGraphicFramePr>
        <p:xfrm>
          <a:off x="-716658" y="1907824"/>
          <a:ext cx="5587123" cy="3373465"/>
        </p:xfrm>
        <a:graphic>
          <a:graphicData uri="http://schemas.openxmlformats.org/drawingml/2006/chart">
            <c:chart xmlns:c="http://schemas.openxmlformats.org/drawingml/2006/chart" xmlns:r="http://schemas.openxmlformats.org/officeDocument/2006/relationships" r:id="rId3"/>
          </a:graphicData>
        </a:graphic>
      </p:graphicFrame>
      <p:sp>
        <p:nvSpPr>
          <p:cNvPr id="150" name="Google Shape;150;p2"/>
          <p:cNvSpPr txBox="1"/>
          <p:nvPr/>
        </p:nvSpPr>
        <p:spPr>
          <a:xfrm>
            <a:off x="4189314" y="4230994"/>
            <a:ext cx="222326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High Risk: </a:t>
            </a:r>
            <a:r>
              <a:rPr lang="en-US" sz="1600" b="1" i="0" u="none" strike="noStrike" cap="none">
                <a:solidFill>
                  <a:schemeClr val="accent2"/>
                </a:solidFill>
                <a:latin typeface="Arial"/>
                <a:ea typeface="Arial"/>
                <a:cs typeface="Arial"/>
                <a:sym typeface="Arial"/>
              </a:rPr>
              <a:t>12</a:t>
            </a:r>
            <a:endParaRPr sz="1400" b="0" i="0" u="none" strike="noStrike" cap="none">
              <a:solidFill>
                <a:srgbClr val="000000"/>
              </a:solidFill>
              <a:latin typeface="Arial"/>
              <a:ea typeface="Arial"/>
              <a:cs typeface="Arial"/>
              <a:sym typeface="Arial"/>
            </a:endParaRPr>
          </a:p>
        </p:txBody>
      </p:sp>
      <p:sp>
        <p:nvSpPr>
          <p:cNvPr id="151" name="Google Shape;151;p2"/>
          <p:cNvSpPr/>
          <p:nvPr/>
        </p:nvSpPr>
        <p:spPr>
          <a:xfrm>
            <a:off x="3922592" y="4293596"/>
            <a:ext cx="213350" cy="21335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 name="Google Shape;152;p2"/>
          <p:cNvSpPr txBox="1"/>
          <p:nvPr/>
        </p:nvSpPr>
        <p:spPr>
          <a:xfrm>
            <a:off x="4189314" y="3834855"/>
            <a:ext cx="269237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accent2"/>
                </a:solidFill>
                <a:latin typeface="Arial"/>
                <a:ea typeface="Arial"/>
                <a:cs typeface="Arial"/>
                <a:sym typeface="Arial"/>
              </a:rPr>
              <a:t>Medium Risk: </a:t>
            </a:r>
            <a:r>
              <a:rPr lang="en-US" sz="1600" b="1" i="0" u="none" strike="noStrike" cap="none" dirty="0">
                <a:solidFill>
                  <a:schemeClr val="accent2"/>
                </a:solidFill>
                <a:latin typeface="Arial"/>
                <a:ea typeface="Arial"/>
                <a:cs typeface="Arial"/>
                <a:sym typeface="Arial"/>
              </a:rPr>
              <a:t>37</a:t>
            </a:r>
            <a:endParaRPr sz="1400" b="0" i="0" u="none" strike="noStrike" cap="none" dirty="0">
              <a:solidFill>
                <a:srgbClr val="000000"/>
              </a:solidFill>
              <a:latin typeface="Arial"/>
              <a:ea typeface="Arial"/>
              <a:cs typeface="Arial"/>
              <a:sym typeface="Arial"/>
            </a:endParaRPr>
          </a:p>
        </p:txBody>
      </p:sp>
      <p:sp>
        <p:nvSpPr>
          <p:cNvPr id="153" name="Google Shape;153;p2"/>
          <p:cNvSpPr/>
          <p:nvPr/>
        </p:nvSpPr>
        <p:spPr>
          <a:xfrm>
            <a:off x="3922592" y="3895016"/>
            <a:ext cx="213350" cy="213350"/>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 name="Google Shape;154;p2"/>
          <p:cNvSpPr txBox="1"/>
          <p:nvPr/>
        </p:nvSpPr>
        <p:spPr>
          <a:xfrm>
            <a:off x="4189314" y="3399042"/>
            <a:ext cx="269237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Low Risk: </a:t>
            </a:r>
            <a:r>
              <a:rPr lang="en-US" sz="1600" b="1" i="0" u="none" strike="noStrike" cap="none">
                <a:solidFill>
                  <a:schemeClr val="accent2"/>
                </a:solidFill>
                <a:latin typeface="Arial"/>
                <a:ea typeface="Arial"/>
                <a:cs typeface="Arial"/>
                <a:sym typeface="Arial"/>
              </a:rPr>
              <a:t>121</a:t>
            </a:r>
            <a:endParaRPr sz="1400" b="0" i="0" u="none" strike="noStrike" cap="none">
              <a:solidFill>
                <a:srgbClr val="000000"/>
              </a:solidFill>
              <a:latin typeface="Arial"/>
              <a:ea typeface="Arial"/>
              <a:cs typeface="Arial"/>
              <a:sym typeface="Arial"/>
            </a:endParaRPr>
          </a:p>
        </p:txBody>
      </p:sp>
      <p:sp>
        <p:nvSpPr>
          <p:cNvPr id="155" name="Google Shape;155;p2"/>
          <p:cNvSpPr/>
          <p:nvPr/>
        </p:nvSpPr>
        <p:spPr>
          <a:xfrm>
            <a:off x="3922592" y="3480768"/>
            <a:ext cx="213350" cy="21335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98424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1FDF194-C99A-4C11-8A97-58FF75F6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3" name="Rectangle 12">
            <a:extLst>
              <a:ext uri="{FF2B5EF4-FFF2-40B4-BE49-F238E27FC236}">
                <a16:creationId xmlns:a16="http://schemas.microsoft.com/office/drawing/2014/main" id="{DECAB5A9-13C6-4C85-AB53-C7D8B895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243199D-2015-4F72-83EB-C6A3ED4C4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1086003" y="1181901"/>
            <a:ext cx="10622354" cy="1857901"/>
          </a:xfrm>
        </p:spPr>
        <p:txBody>
          <a:bodyPr vert="horz" lIns="91440" tIns="45720" rIns="91440" bIns="45720" rtlCol="0" anchor="t">
            <a:normAutofit/>
          </a:bodyPr>
          <a:lstStyle/>
          <a:p>
            <a:pPr algn="ctr"/>
            <a:r>
              <a:rPr lang="en-US" sz="4000" spc="0">
                <a:solidFill>
                  <a:schemeClr val="tx2"/>
                </a:solidFill>
                <a:latin typeface="Gill Sans MT"/>
              </a:rPr>
              <a:t>Slides, External resources &amp; registration can be found at</a:t>
            </a:r>
            <a:br>
              <a:rPr lang="en-US" sz="4000" spc="0">
                <a:solidFill>
                  <a:schemeClr val="tx2"/>
                </a:solidFill>
                <a:latin typeface="Gill Sans MT"/>
              </a:rPr>
            </a:br>
            <a:r>
              <a:rPr lang="en-US" sz="4000" spc="0">
                <a:solidFill>
                  <a:schemeClr val="tx2"/>
                </a:solidFill>
                <a:latin typeface="Gill Sans MT"/>
                <a:hlinkClick r:id="rId2"/>
              </a:rPr>
              <a:t>www.solonchamber.com/slides</a:t>
            </a:r>
            <a:endParaRPr lang="en-US" sz="4000" b="0" spc="0">
              <a:solidFill>
                <a:schemeClr val="tx2"/>
              </a:solidFill>
              <a:latin typeface="Gill Sans MT"/>
            </a:endParaRPr>
          </a:p>
        </p:txBody>
      </p:sp>
      <p:sp>
        <p:nvSpPr>
          <p:cNvPr id="17" name="Freeform 6">
            <a:extLst>
              <a:ext uri="{FF2B5EF4-FFF2-40B4-BE49-F238E27FC236}">
                <a16:creationId xmlns:a16="http://schemas.microsoft.com/office/drawing/2014/main" id="{CC3D4EFD-F9AF-4231-89CF-74A9A513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9" name="Rectangle 18">
            <a:extLst>
              <a:ext uri="{FF2B5EF4-FFF2-40B4-BE49-F238E27FC236}">
                <a16:creationId xmlns:a16="http://schemas.microsoft.com/office/drawing/2014/main" id="{6E85F1C8-2D37-4E74-9173-14198641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3">
            <a:extLst>
              <a:ext uri="{FF2B5EF4-FFF2-40B4-BE49-F238E27FC236}">
                <a16:creationId xmlns:a16="http://schemas.microsoft.com/office/drawing/2014/main" id="{A98B1EC6-8CCA-A6D1-3B43-8E066CB15F34}"/>
              </a:ext>
            </a:extLst>
          </p:cNvPr>
          <p:cNvSpPr txBox="1">
            <a:spLocks/>
          </p:cNvSpPr>
          <p:nvPr/>
        </p:nvSpPr>
        <p:spPr>
          <a:xfrm>
            <a:off x="1663344" y="3670738"/>
            <a:ext cx="9467672" cy="1857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cap="all" spc="200" baseline="0">
                <a:solidFill>
                  <a:schemeClr val="bg1"/>
                </a:solidFill>
                <a:latin typeface="+mj-lt"/>
                <a:ea typeface="+mj-ea"/>
                <a:cs typeface="+mj-cs"/>
              </a:defRPr>
            </a:lvl1pPr>
          </a:lstStyle>
          <a:p>
            <a:pPr algn="ctr"/>
            <a:r>
              <a:rPr lang="en-US" sz="5400" spc="0">
                <a:solidFill>
                  <a:schemeClr val="tx2"/>
                </a:solidFill>
                <a:latin typeface="Gill Sans MT"/>
              </a:rPr>
              <a:t>Materials will also be distributed by email after the program!</a:t>
            </a:r>
          </a:p>
        </p:txBody>
      </p:sp>
    </p:spTree>
    <p:extLst>
      <p:ext uri="{BB962C8B-B14F-4D97-AF65-F5344CB8AC3E}">
        <p14:creationId xmlns:p14="http://schemas.microsoft.com/office/powerpoint/2010/main" val="95605354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p:nvPr/>
        </p:nvSpPr>
        <p:spPr>
          <a:xfrm>
            <a:off x="8530626" y="6273734"/>
            <a:ext cx="3431788" cy="353913"/>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chemeClr val="accent2"/>
                </a:solidFill>
                <a:latin typeface="Arial"/>
                <a:ea typeface="Arial"/>
                <a:cs typeface="Arial"/>
                <a:sym typeface="Arial"/>
              </a:rPr>
              <a:t>Source: </a:t>
            </a:r>
            <a:r>
              <a:rPr lang="en-US" sz="1050" b="0" i="0" u="none" strike="noStrike" cap="none">
                <a:solidFill>
                  <a:schemeClr val="accent2"/>
                </a:solidFill>
                <a:latin typeface="Arial"/>
                <a:ea typeface="Arial"/>
                <a:cs typeface="Arial"/>
                <a:sym typeface="Arial"/>
              </a:rPr>
              <a:t>BowTie Health Report – 10/21/2022</a:t>
            </a:r>
            <a:endParaRPr sz="1400" b="0" i="0" u="none" strike="noStrike" cap="none">
              <a:solidFill>
                <a:srgbClr val="000000"/>
              </a:solidFill>
              <a:latin typeface="Arial"/>
              <a:ea typeface="Arial"/>
              <a:cs typeface="Arial"/>
              <a:sym typeface="Arial"/>
            </a:endParaRPr>
          </a:p>
        </p:txBody>
      </p:sp>
      <p:sp>
        <p:nvSpPr>
          <p:cNvPr id="162" name="Google Shape;162;p3"/>
          <p:cNvSpPr txBox="1"/>
          <p:nvPr/>
        </p:nvSpPr>
        <p:spPr>
          <a:xfrm>
            <a:off x="440378" y="387610"/>
            <a:ext cx="7346162" cy="895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600"/>
              <a:buFont typeface="Arial"/>
              <a:buNone/>
            </a:pPr>
            <a:r>
              <a:rPr lang="en-US" sz="1600" b="1" i="0" u="none" strike="noStrike" cap="none">
                <a:solidFill>
                  <a:schemeClr val="accent2"/>
                </a:solidFill>
                <a:latin typeface="Arial"/>
                <a:ea typeface="Arial"/>
                <a:cs typeface="Arial"/>
                <a:sym typeface="Arial"/>
              </a:rPr>
              <a:t>Sample Company:</a:t>
            </a:r>
            <a:br>
              <a:rPr lang="en-US" sz="2400" b="0" i="0" u="none" strike="noStrike" cap="none">
                <a:solidFill>
                  <a:schemeClr val="accent2"/>
                </a:solidFill>
                <a:latin typeface="Arial"/>
                <a:ea typeface="Arial"/>
                <a:cs typeface="Arial"/>
                <a:sym typeface="Arial"/>
              </a:rPr>
            </a:br>
            <a:r>
              <a:rPr lang="en-US" sz="2400" b="0" i="0" u="none" strike="noStrike" cap="none">
                <a:solidFill>
                  <a:schemeClr val="accent2"/>
                </a:solidFill>
                <a:latin typeface="Arial"/>
                <a:ea typeface="Arial"/>
                <a:cs typeface="Arial"/>
                <a:sym typeface="Arial"/>
              </a:rPr>
              <a:t>Health Cost Distribution</a:t>
            </a:r>
            <a:endParaRPr sz="2400" b="0" i="0" u="none" strike="noStrike" cap="none">
              <a:solidFill>
                <a:schemeClr val="dk2"/>
              </a:solidFill>
              <a:latin typeface="Arial"/>
              <a:ea typeface="Arial"/>
              <a:cs typeface="Arial"/>
              <a:sym typeface="Arial"/>
            </a:endParaRPr>
          </a:p>
        </p:txBody>
      </p:sp>
      <p:sp>
        <p:nvSpPr>
          <p:cNvPr id="163" name="Google Shape;163;p3"/>
          <p:cNvSpPr txBox="1"/>
          <p:nvPr/>
        </p:nvSpPr>
        <p:spPr>
          <a:xfrm>
            <a:off x="8248980" y="2041086"/>
            <a:ext cx="3340577" cy="1609128"/>
          </a:xfrm>
          <a:prstGeom prst="rect">
            <a:avLst/>
          </a:prstGeom>
          <a:noFill/>
          <a:ln>
            <a:noFill/>
          </a:ln>
        </p:spPr>
        <p:txBody>
          <a:bodyPr spcFirstLastPara="1" wrap="square" lIns="91425" tIns="91425" rIns="91425" bIns="91425" anchor="ctr" anchorCtr="0">
            <a:spAutoFit/>
          </a:bodyPr>
          <a:lstStyle/>
          <a:p>
            <a:pPr marL="201168" marR="0" lvl="0" indent="0" algn="l" rtl="0">
              <a:lnSpc>
                <a:spcPct val="115000"/>
              </a:lnSpc>
              <a:spcBef>
                <a:spcPts val="1000"/>
              </a:spcBef>
              <a:spcAft>
                <a:spcPts val="0"/>
              </a:spcAft>
              <a:buClr>
                <a:srgbClr val="000000"/>
              </a:buClr>
              <a:buSzPts val="1800"/>
              <a:buFont typeface="Arial"/>
              <a:buNone/>
            </a:pPr>
            <a:r>
              <a:rPr lang="en-US" sz="1800" b="1" i="0" u="none" strike="noStrike" cap="none">
                <a:solidFill>
                  <a:schemeClr val="accent2"/>
                </a:solidFill>
                <a:latin typeface="Arial"/>
                <a:ea typeface="Arial"/>
                <a:cs typeface="Arial"/>
                <a:sym typeface="Arial"/>
              </a:rPr>
              <a:t>Key Points</a:t>
            </a:r>
            <a:endParaRPr sz="1800" b="1" i="0" u="none" strike="noStrike" cap="none">
              <a:solidFill>
                <a:schemeClr val="accent2"/>
              </a:solidFill>
              <a:latin typeface="Arial"/>
              <a:ea typeface="Arial"/>
              <a:cs typeface="Arial"/>
              <a:sym typeface="Arial"/>
            </a:endParaRPr>
          </a:p>
          <a:p>
            <a:pPr marL="201168"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A small number of members </a:t>
            </a:r>
            <a:br>
              <a:rPr lang="en-US" sz="1600" b="0" i="0" u="none" strike="noStrike" cap="none">
                <a:solidFill>
                  <a:schemeClr val="accent2"/>
                </a:solidFill>
                <a:latin typeface="Arial"/>
                <a:ea typeface="Arial"/>
                <a:cs typeface="Arial"/>
                <a:sym typeface="Arial"/>
              </a:rPr>
            </a:br>
            <a:r>
              <a:rPr lang="en-US" sz="1600" b="0" i="0" u="none" strike="noStrike" cap="none">
                <a:solidFill>
                  <a:schemeClr val="accent2"/>
                </a:solidFill>
                <a:latin typeface="Arial"/>
                <a:ea typeface="Arial"/>
                <a:cs typeface="Arial"/>
                <a:sym typeface="Arial"/>
              </a:rPr>
              <a:t>are driving the vast majority of total cost.</a:t>
            </a:r>
            <a:endParaRPr sz="1400" b="0" i="0" u="none" strike="noStrike" cap="none">
              <a:solidFill>
                <a:srgbClr val="000000"/>
              </a:solidFill>
              <a:latin typeface="Arial"/>
              <a:ea typeface="Arial"/>
              <a:cs typeface="Arial"/>
              <a:sym typeface="Arial"/>
            </a:endParaRPr>
          </a:p>
        </p:txBody>
      </p:sp>
      <p:sp>
        <p:nvSpPr>
          <p:cNvPr id="164" name="Google Shape;164;p3"/>
          <p:cNvSpPr txBox="1"/>
          <p:nvPr/>
        </p:nvSpPr>
        <p:spPr>
          <a:xfrm>
            <a:off x="8248980" y="3697463"/>
            <a:ext cx="3506245" cy="866864"/>
          </a:xfrm>
          <a:prstGeom prst="rect">
            <a:avLst/>
          </a:prstGeom>
          <a:noFill/>
          <a:ln>
            <a:noFill/>
          </a:ln>
        </p:spPr>
        <p:txBody>
          <a:bodyPr spcFirstLastPara="1" wrap="square" lIns="91425" tIns="45700" rIns="91425" bIns="45700" anchor="t" anchorCtr="0">
            <a:spAutoFit/>
          </a:bodyPr>
          <a:lstStyle/>
          <a:p>
            <a:pPr marL="193040" marR="0" lvl="0" indent="0" algn="l" rtl="0">
              <a:lnSpc>
                <a:spcPct val="150000"/>
              </a:lnSpc>
              <a:spcBef>
                <a:spcPts val="0"/>
              </a:spcBef>
              <a:spcAft>
                <a:spcPts val="0"/>
              </a:spcAft>
              <a:buClr>
                <a:srgbClr val="000000"/>
              </a:buClr>
              <a:buSzPts val="1400"/>
              <a:buFont typeface="Arial"/>
              <a:buNone/>
            </a:pPr>
            <a:r>
              <a:rPr lang="en-US" sz="1400" b="1" i="0" u="none" strike="noStrike" cap="none" dirty="0">
                <a:solidFill>
                  <a:schemeClr val="accent2"/>
                </a:solidFill>
                <a:latin typeface="Arial"/>
                <a:ea typeface="Arial"/>
                <a:cs typeface="Arial"/>
                <a:sym typeface="Arial"/>
              </a:rPr>
              <a:t>10 Members = </a:t>
            </a:r>
            <a:r>
              <a:rPr lang="en-US" sz="1400" b="1" i="0" u="none" strike="noStrike" cap="none" dirty="0">
                <a:solidFill>
                  <a:schemeClr val="tx1"/>
                </a:solidFill>
                <a:latin typeface="Arial"/>
                <a:ea typeface="Arial"/>
                <a:cs typeface="Arial"/>
                <a:sym typeface="Arial"/>
              </a:rPr>
              <a:t>46.8% of Total Cost</a:t>
            </a:r>
            <a:endParaRPr sz="1400" b="0" i="0" u="none" strike="noStrike" cap="none" dirty="0">
              <a:solidFill>
                <a:schemeClr val="tx1"/>
              </a:solidFill>
              <a:latin typeface="Arial"/>
              <a:ea typeface="Arial"/>
              <a:cs typeface="Arial"/>
              <a:sym typeface="Arial"/>
            </a:endParaRPr>
          </a:p>
          <a:p>
            <a:pPr marL="193040" marR="0" lvl="0" indent="0" algn="l" rtl="0">
              <a:lnSpc>
                <a:spcPct val="150000"/>
              </a:lnSpc>
              <a:spcBef>
                <a:spcPts val="1000"/>
              </a:spcBef>
              <a:spcAft>
                <a:spcPts val="0"/>
              </a:spcAft>
              <a:buClr>
                <a:srgbClr val="000000"/>
              </a:buClr>
              <a:buSzPts val="1400"/>
              <a:buFont typeface="Arial"/>
              <a:buNone/>
            </a:pPr>
            <a:r>
              <a:rPr lang="en-US" sz="1400" b="1" i="0" u="none" strike="noStrike" cap="none" dirty="0">
                <a:solidFill>
                  <a:schemeClr val="accent2"/>
                </a:solidFill>
                <a:latin typeface="Arial"/>
                <a:ea typeface="Arial"/>
                <a:cs typeface="Arial"/>
                <a:sym typeface="Arial"/>
              </a:rPr>
              <a:t>41 Members = </a:t>
            </a:r>
            <a:r>
              <a:rPr lang="en-US" sz="1400" b="1" i="0" u="none" strike="noStrike" cap="none" dirty="0">
                <a:solidFill>
                  <a:schemeClr val="tx1"/>
                </a:solidFill>
                <a:latin typeface="Arial"/>
                <a:ea typeface="Arial"/>
                <a:cs typeface="Arial"/>
                <a:sym typeface="Arial"/>
              </a:rPr>
              <a:t>77.6% of Total Cost</a:t>
            </a:r>
            <a:endParaRPr sz="1400" b="1" i="0" u="none" strike="noStrike" cap="none" dirty="0">
              <a:solidFill>
                <a:schemeClr val="tx1"/>
              </a:solidFill>
              <a:latin typeface="Arial"/>
              <a:ea typeface="Arial"/>
              <a:cs typeface="Arial"/>
              <a:sym typeface="Arial"/>
            </a:endParaRPr>
          </a:p>
        </p:txBody>
      </p:sp>
      <p:graphicFrame>
        <p:nvGraphicFramePr>
          <p:cNvPr id="165" name="Google Shape;165;p3"/>
          <p:cNvGraphicFramePr/>
          <p:nvPr/>
        </p:nvGraphicFramePr>
        <p:xfrm>
          <a:off x="314451" y="1283210"/>
          <a:ext cx="6971264" cy="43602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0205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440378" y="387610"/>
            <a:ext cx="7346162" cy="895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Sample Company:</a:t>
            </a:r>
            <a:br>
              <a:rPr lang="en-US" sz="2400" b="0"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Top Medical Conditions</a:t>
            </a:r>
            <a:endParaRPr sz="2400" b="0" i="0" u="none" strike="noStrike" cap="none">
              <a:solidFill>
                <a:schemeClr val="dk1"/>
              </a:solidFill>
              <a:latin typeface="Arial"/>
              <a:ea typeface="Arial"/>
              <a:cs typeface="Arial"/>
              <a:sym typeface="Arial"/>
            </a:endParaRPr>
          </a:p>
        </p:txBody>
      </p:sp>
      <p:sp>
        <p:nvSpPr>
          <p:cNvPr id="172" name="Google Shape;172;p4"/>
          <p:cNvSpPr/>
          <p:nvPr/>
        </p:nvSpPr>
        <p:spPr>
          <a:xfrm>
            <a:off x="681223" y="2186621"/>
            <a:ext cx="292231" cy="292231"/>
          </a:xfrm>
          <a:prstGeom prst="roundRect">
            <a:avLst>
              <a:gd name="adj" fmla="val 50000"/>
            </a:avLst>
          </a:prstGeom>
          <a:solidFill>
            <a:srgbClr val="FF3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73" name="Google Shape;173;p4"/>
          <p:cNvSpPr/>
          <p:nvPr/>
        </p:nvSpPr>
        <p:spPr>
          <a:xfrm>
            <a:off x="1470705" y="2186621"/>
            <a:ext cx="292231" cy="292231"/>
          </a:xfrm>
          <a:prstGeom prst="roundRect">
            <a:avLst>
              <a:gd name="adj" fmla="val 50000"/>
            </a:avLst>
          </a:prstGeom>
          <a:solidFill>
            <a:srgbClr val="FFD0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74" name="Google Shape;174;p4"/>
          <p:cNvSpPr/>
          <p:nvPr/>
        </p:nvSpPr>
        <p:spPr>
          <a:xfrm>
            <a:off x="681223" y="3807570"/>
            <a:ext cx="292231" cy="292231"/>
          </a:xfrm>
          <a:prstGeom prst="roundRect">
            <a:avLst>
              <a:gd name="adj" fmla="val 50000"/>
            </a:avLst>
          </a:prstGeom>
          <a:solidFill>
            <a:srgbClr val="FFD0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75" name="Google Shape;175;p4"/>
          <p:cNvSpPr/>
          <p:nvPr/>
        </p:nvSpPr>
        <p:spPr>
          <a:xfrm>
            <a:off x="681223" y="2714984"/>
            <a:ext cx="292231" cy="292231"/>
          </a:xfrm>
          <a:prstGeom prst="roundRect">
            <a:avLst>
              <a:gd name="adj" fmla="val 50000"/>
            </a:avLst>
          </a:prstGeom>
          <a:solidFill>
            <a:srgbClr val="FFD0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76" name="Google Shape;176;p4"/>
          <p:cNvSpPr/>
          <p:nvPr/>
        </p:nvSpPr>
        <p:spPr>
          <a:xfrm>
            <a:off x="1470705" y="2714984"/>
            <a:ext cx="292231" cy="292231"/>
          </a:xfrm>
          <a:prstGeom prst="roundRect">
            <a:avLst>
              <a:gd name="adj" fmla="val 50000"/>
            </a:avLst>
          </a:prstGeom>
          <a:solidFill>
            <a:srgbClr val="FFD0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77" name="Google Shape;177;p4"/>
          <p:cNvSpPr/>
          <p:nvPr/>
        </p:nvSpPr>
        <p:spPr>
          <a:xfrm>
            <a:off x="681223" y="3261277"/>
            <a:ext cx="292231" cy="292231"/>
          </a:xfrm>
          <a:prstGeom prst="roundRect">
            <a:avLst>
              <a:gd name="adj" fmla="val 50000"/>
            </a:avLst>
          </a:prstGeom>
          <a:solidFill>
            <a:srgbClr val="FF3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78" name="Google Shape;178;p4"/>
          <p:cNvSpPr/>
          <p:nvPr/>
        </p:nvSpPr>
        <p:spPr>
          <a:xfrm>
            <a:off x="1470705" y="3261277"/>
            <a:ext cx="292231" cy="292231"/>
          </a:xfrm>
          <a:prstGeom prst="roundRect">
            <a:avLst>
              <a:gd name="adj" fmla="val 50000"/>
            </a:avLst>
          </a:prstGeom>
          <a:solidFill>
            <a:srgbClr val="FFD0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79" name="Google Shape;179;p4"/>
          <p:cNvSpPr txBox="1"/>
          <p:nvPr/>
        </p:nvSpPr>
        <p:spPr>
          <a:xfrm>
            <a:off x="2115670" y="1929036"/>
            <a:ext cx="3664638" cy="3884333"/>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800"/>
              <a:buFont typeface="Arial"/>
              <a:buNone/>
            </a:pPr>
            <a:r>
              <a:rPr lang="en-US" sz="1800" b="0" i="0" u="none" strike="noStrike" cap="none">
                <a:solidFill>
                  <a:schemeClr val="accent2"/>
                </a:solidFill>
                <a:latin typeface="Arial"/>
                <a:ea typeface="Arial"/>
                <a:cs typeface="Arial"/>
                <a:sym typeface="Arial"/>
              </a:rPr>
              <a:t>Lung Transplant</a:t>
            </a:r>
            <a:endParaRPr sz="1400" b="0" i="0" u="none" strike="noStrike" cap="none">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800"/>
              <a:buFont typeface="Arial"/>
              <a:buNone/>
            </a:pPr>
            <a:r>
              <a:rPr lang="en-US" sz="1800" b="0" i="0" u="none" strike="noStrike" cap="none">
                <a:solidFill>
                  <a:schemeClr val="accent2"/>
                </a:solidFill>
                <a:latin typeface="Arial"/>
                <a:ea typeface="Arial"/>
                <a:cs typeface="Arial"/>
                <a:sym typeface="Arial"/>
              </a:rPr>
              <a:t>Crohn's Disease/Ulcerative Colitis</a:t>
            </a:r>
            <a:endParaRPr sz="1400" b="0" i="0" u="none" strike="noStrike" cap="none">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800"/>
              <a:buFont typeface="Arial"/>
              <a:buNone/>
            </a:pPr>
            <a:r>
              <a:rPr lang="en-US" sz="1800" b="0" i="0" u="none" strike="noStrike" cap="none">
                <a:solidFill>
                  <a:schemeClr val="accent2"/>
                </a:solidFill>
                <a:latin typeface="Arial"/>
                <a:ea typeface="Arial"/>
                <a:cs typeface="Arial"/>
                <a:sym typeface="Arial"/>
              </a:rPr>
              <a:t>Kidney Transplant</a:t>
            </a:r>
            <a:endParaRPr sz="1400" b="0" i="0" u="none" strike="noStrike" cap="none">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800"/>
              <a:buFont typeface="Arial"/>
              <a:buNone/>
            </a:pPr>
            <a:r>
              <a:rPr lang="en-US" sz="1800" b="0" i="0" u="none" strike="noStrike" cap="none">
                <a:solidFill>
                  <a:schemeClr val="accent2"/>
                </a:solidFill>
                <a:latin typeface="Arial"/>
                <a:ea typeface="Arial"/>
                <a:cs typeface="Arial"/>
                <a:sym typeface="Arial"/>
              </a:rPr>
              <a:t>Psoriasis/Auto Immune Disease</a:t>
            </a:r>
            <a:endParaRPr sz="1400" b="0" i="0" u="none" strike="noStrike" cap="none">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800"/>
              <a:buFont typeface="Arial"/>
              <a:buNone/>
            </a:pPr>
            <a:r>
              <a:rPr lang="en-US" sz="1800" b="0" i="0" u="none" strike="noStrike" cap="none">
                <a:solidFill>
                  <a:schemeClr val="accent2"/>
                </a:solidFill>
                <a:latin typeface="Arial"/>
                <a:ea typeface="Arial"/>
                <a:cs typeface="Arial"/>
                <a:sym typeface="Arial"/>
              </a:rPr>
              <a:t>Obesity</a:t>
            </a:r>
            <a:endParaRPr sz="1400" b="0" i="0" u="none" strike="noStrike" cap="none">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800"/>
              <a:buFont typeface="Arial"/>
              <a:buNone/>
            </a:pPr>
            <a:r>
              <a:rPr lang="en-US" sz="1800" b="0" i="0" u="none" strike="noStrike" cap="none">
                <a:solidFill>
                  <a:schemeClr val="accent2"/>
                </a:solidFill>
                <a:latin typeface="Arial"/>
                <a:ea typeface="Arial"/>
                <a:cs typeface="Arial"/>
                <a:sym typeface="Arial"/>
              </a:rPr>
              <a:t>GU Prosthesis</a:t>
            </a:r>
            <a:endParaRPr sz="1800" b="0" i="0" u="none" strike="noStrike" cap="none">
              <a:solidFill>
                <a:schemeClr val="accent2"/>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800"/>
              <a:buFont typeface="Arial"/>
              <a:buNone/>
            </a:pPr>
            <a:r>
              <a:rPr lang="en-US" sz="1800" b="0" i="0" u="none" strike="noStrike" cap="none">
                <a:solidFill>
                  <a:schemeClr val="accent2"/>
                </a:solidFill>
                <a:latin typeface="Arial"/>
                <a:ea typeface="Arial"/>
                <a:cs typeface="Arial"/>
                <a:sym typeface="Arial"/>
              </a:rPr>
              <a:t>High-Risk Pregnancy</a:t>
            </a:r>
            <a:endParaRPr sz="1800" b="0" i="0" u="none" strike="noStrike" cap="none">
              <a:solidFill>
                <a:schemeClr val="accent2"/>
              </a:solidFill>
              <a:latin typeface="Arial"/>
              <a:ea typeface="Arial"/>
              <a:cs typeface="Arial"/>
              <a:sym typeface="Arial"/>
            </a:endParaRPr>
          </a:p>
        </p:txBody>
      </p:sp>
      <p:sp>
        <p:nvSpPr>
          <p:cNvPr id="180" name="Google Shape;180;p4"/>
          <p:cNvSpPr txBox="1"/>
          <p:nvPr/>
        </p:nvSpPr>
        <p:spPr>
          <a:xfrm>
            <a:off x="332694" y="1638730"/>
            <a:ext cx="98928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accent2"/>
                </a:solidFill>
                <a:latin typeface="Arial"/>
                <a:ea typeface="Arial"/>
                <a:cs typeface="Arial"/>
                <a:sym typeface="Arial"/>
              </a:rPr>
              <a:t>Medical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accent2"/>
                </a:solidFill>
                <a:latin typeface="Arial"/>
                <a:ea typeface="Arial"/>
                <a:cs typeface="Arial"/>
                <a:sym typeface="Arial"/>
              </a:rPr>
              <a:t>Modifiability</a:t>
            </a:r>
            <a:endParaRPr sz="1400" b="0" i="0" u="none" strike="noStrike" cap="none">
              <a:solidFill>
                <a:srgbClr val="000000"/>
              </a:solidFill>
              <a:latin typeface="Arial"/>
              <a:ea typeface="Arial"/>
              <a:cs typeface="Arial"/>
              <a:sym typeface="Arial"/>
            </a:endParaRPr>
          </a:p>
        </p:txBody>
      </p:sp>
      <p:sp>
        <p:nvSpPr>
          <p:cNvPr id="181" name="Google Shape;181;p4"/>
          <p:cNvSpPr/>
          <p:nvPr/>
        </p:nvSpPr>
        <p:spPr>
          <a:xfrm>
            <a:off x="1470705" y="3807570"/>
            <a:ext cx="292231" cy="292231"/>
          </a:xfrm>
          <a:prstGeom prst="roundRect">
            <a:avLst>
              <a:gd name="adj" fmla="val 50000"/>
            </a:avLst>
          </a:prstGeom>
          <a:solidFill>
            <a:srgbClr val="FFD0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82" name="Google Shape;182;p4"/>
          <p:cNvSpPr/>
          <p:nvPr/>
        </p:nvSpPr>
        <p:spPr>
          <a:xfrm>
            <a:off x="681223" y="5469751"/>
            <a:ext cx="292231" cy="292231"/>
          </a:xfrm>
          <a:prstGeom prst="roundRect">
            <a:avLst>
              <a:gd name="adj" fmla="val 50000"/>
            </a:avLst>
          </a:prstGeom>
          <a:solidFill>
            <a:srgbClr val="FFD0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83" name="Google Shape;183;p4"/>
          <p:cNvSpPr/>
          <p:nvPr/>
        </p:nvSpPr>
        <p:spPr>
          <a:xfrm>
            <a:off x="681223" y="4363752"/>
            <a:ext cx="292231" cy="292231"/>
          </a:xfrm>
          <a:prstGeom prst="roundRect">
            <a:avLst>
              <a:gd name="adj" fmla="val 50000"/>
            </a:avLst>
          </a:prstGeom>
          <a:solidFill>
            <a:srgbClr val="FFD0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84" name="Google Shape;184;p4"/>
          <p:cNvSpPr/>
          <p:nvPr/>
        </p:nvSpPr>
        <p:spPr>
          <a:xfrm>
            <a:off x="1470705" y="4363752"/>
            <a:ext cx="292231" cy="292231"/>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85" name="Google Shape;185;p4"/>
          <p:cNvSpPr/>
          <p:nvPr/>
        </p:nvSpPr>
        <p:spPr>
          <a:xfrm>
            <a:off x="681223" y="4906744"/>
            <a:ext cx="292231" cy="292231"/>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86" name="Google Shape;186;p4"/>
          <p:cNvSpPr/>
          <p:nvPr/>
        </p:nvSpPr>
        <p:spPr>
          <a:xfrm>
            <a:off x="1470705" y="4906744"/>
            <a:ext cx="292231" cy="292231"/>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87" name="Google Shape;187;p4"/>
          <p:cNvSpPr/>
          <p:nvPr/>
        </p:nvSpPr>
        <p:spPr>
          <a:xfrm>
            <a:off x="1470705" y="5469751"/>
            <a:ext cx="292231" cy="292231"/>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88" name="Google Shape;188;p4"/>
          <p:cNvSpPr/>
          <p:nvPr/>
        </p:nvSpPr>
        <p:spPr>
          <a:xfrm>
            <a:off x="5835408" y="4741100"/>
            <a:ext cx="213676" cy="213676"/>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89" name="Google Shape;189;p4"/>
          <p:cNvSpPr/>
          <p:nvPr/>
        </p:nvSpPr>
        <p:spPr>
          <a:xfrm>
            <a:off x="5835408" y="5128632"/>
            <a:ext cx="213676" cy="213676"/>
          </a:xfrm>
          <a:prstGeom prst="roundRect">
            <a:avLst>
              <a:gd name="adj" fmla="val 50000"/>
            </a:avLst>
          </a:prstGeom>
          <a:solidFill>
            <a:srgbClr val="FFD0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90" name="Google Shape;190;p4"/>
          <p:cNvSpPr/>
          <p:nvPr/>
        </p:nvSpPr>
        <p:spPr>
          <a:xfrm>
            <a:off x="5835408" y="5516164"/>
            <a:ext cx="213676" cy="213676"/>
          </a:xfrm>
          <a:prstGeom prst="roundRect">
            <a:avLst>
              <a:gd name="adj" fmla="val 50000"/>
            </a:avLst>
          </a:prstGeom>
          <a:solidFill>
            <a:srgbClr val="FF3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91" name="Google Shape;191;p4"/>
          <p:cNvSpPr txBox="1"/>
          <p:nvPr/>
        </p:nvSpPr>
        <p:spPr>
          <a:xfrm>
            <a:off x="6086791" y="5485882"/>
            <a:ext cx="169974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accent2"/>
                </a:solidFill>
                <a:latin typeface="Arial"/>
                <a:ea typeface="Arial"/>
                <a:cs typeface="Arial"/>
                <a:sym typeface="Arial"/>
              </a:rPr>
              <a:t>Difficult to Modify</a:t>
            </a:r>
            <a:endParaRPr sz="1400" b="0" i="0" u="none" strike="noStrike" cap="none">
              <a:solidFill>
                <a:srgbClr val="000000"/>
              </a:solidFill>
              <a:latin typeface="Arial"/>
              <a:ea typeface="Arial"/>
              <a:cs typeface="Arial"/>
              <a:sym typeface="Arial"/>
            </a:endParaRPr>
          </a:p>
        </p:txBody>
      </p:sp>
      <p:sp>
        <p:nvSpPr>
          <p:cNvPr id="192" name="Google Shape;192;p4"/>
          <p:cNvSpPr txBox="1"/>
          <p:nvPr/>
        </p:nvSpPr>
        <p:spPr>
          <a:xfrm>
            <a:off x="6086791" y="5089743"/>
            <a:ext cx="169974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accent2"/>
                </a:solidFill>
                <a:latin typeface="Arial"/>
                <a:ea typeface="Arial"/>
                <a:cs typeface="Arial"/>
                <a:sym typeface="Arial"/>
              </a:rPr>
              <a:t>Partially Modifiable</a:t>
            </a:r>
            <a:endParaRPr sz="1400" b="0" i="0" u="none" strike="noStrike" cap="none">
              <a:solidFill>
                <a:srgbClr val="000000"/>
              </a:solidFill>
              <a:latin typeface="Arial"/>
              <a:ea typeface="Arial"/>
              <a:cs typeface="Arial"/>
              <a:sym typeface="Arial"/>
            </a:endParaRPr>
          </a:p>
        </p:txBody>
      </p:sp>
      <p:sp>
        <p:nvSpPr>
          <p:cNvPr id="193" name="Google Shape;193;p4"/>
          <p:cNvSpPr txBox="1"/>
          <p:nvPr/>
        </p:nvSpPr>
        <p:spPr>
          <a:xfrm>
            <a:off x="6086792" y="4701065"/>
            <a:ext cx="169974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accent2"/>
                </a:solidFill>
                <a:latin typeface="Arial"/>
                <a:ea typeface="Arial"/>
                <a:cs typeface="Arial"/>
                <a:sym typeface="Arial"/>
              </a:rPr>
              <a:t>Modifiable Condition</a:t>
            </a:r>
            <a:endParaRPr sz="1400" b="0" i="0" u="none" strike="noStrike" cap="none">
              <a:solidFill>
                <a:srgbClr val="000000"/>
              </a:solidFill>
              <a:latin typeface="Arial"/>
              <a:ea typeface="Arial"/>
              <a:cs typeface="Arial"/>
              <a:sym typeface="Arial"/>
            </a:endParaRPr>
          </a:p>
        </p:txBody>
      </p:sp>
      <p:sp>
        <p:nvSpPr>
          <p:cNvPr id="194" name="Google Shape;194;p4"/>
          <p:cNvSpPr txBox="1"/>
          <p:nvPr/>
        </p:nvSpPr>
        <p:spPr>
          <a:xfrm>
            <a:off x="5745579" y="4334584"/>
            <a:ext cx="183832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2"/>
                </a:solidFill>
                <a:latin typeface="Arial"/>
                <a:ea typeface="Arial"/>
                <a:cs typeface="Arial"/>
                <a:sym typeface="Arial"/>
              </a:rPr>
              <a:t>Color Key</a:t>
            </a:r>
            <a:endParaRPr sz="1400" b="0" i="0" u="none" strike="noStrike" cap="none">
              <a:solidFill>
                <a:srgbClr val="000000"/>
              </a:solidFill>
              <a:latin typeface="Arial"/>
              <a:ea typeface="Arial"/>
              <a:cs typeface="Arial"/>
              <a:sym typeface="Arial"/>
            </a:endParaRPr>
          </a:p>
        </p:txBody>
      </p:sp>
      <p:sp>
        <p:nvSpPr>
          <p:cNvPr id="195" name="Google Shape;195;p4"/>
          <p:cNvSpPr txBox="1"/>
          <p:nvPr/>
        </p:nvSpPr>
        <p:spPr>
          <a:xfrm>
            <a:off x="8530626" y="6273734"/>
            <a:ext cx="3431788" cy="353913"/>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chemeClr val="accent2"/>
                </a:solidFill>
                <a:latin typeface="Arial"/>
                <a:ea typeface="Arial"/>
                <a:cs typeface="Arial"/>
                <a:sym typeface="Arial"/>
              </a:rPr>
              <a:t>Source: </a:t>
            </a:r>
            <a:r>
              <a:rPr lang="en-US" sz="1050" b="0" i="0" u="none" strike="noStrike" cap="none">
                <a:solidFill>
                  <a:schemeClr val="accent2"/>
                </a:solidFill>
                <a:latin typeface="Arial"/>
                <a:ea typeface="Arial"/>
                <a:cs typeface="Arial"/>
                <a:sym typeface="Arial"/>
              </a:rPr>
              <a:t>BowTie Health Report – 10/21/2022</a:t>
            </a:r>
            <a:endParaRPr sz="1400" b="0" i="0" u="none" strike="noStrike" cap="none">
              <a:solidFill>
                <a:srgbClr val="000000"/>
              </a:solidFill>
              <a:latin typeface="Arial"/>
              <a:ea typeface="Arial"/>
              <a:cs typeface="Arial"/>
              <a:sym typeface="Arial"/>
            </a:endParaRPr>
          </a:p>
        </p:txBody>
      </p:sp>
      <p:sp>
        <p:nvSpPr>
          <p:cNvPr id="196" name="Google Shape;196;p4"/>
          <p:cNvSpPr txBox="1"/>
          <p:nvPr/>
        </p:nvSpPr>
        <p:spPr>
          <a:xfrm>
            <a:off x="8248980" y="2075214"/>
            <a:ext cx="3340577" cy="2586832"/>
          </a:xfrm>
          <a:prstGeom prst="rect">
            <a:avLst/>
          </a:prstGeom>
          <a:noFill/>
          <a:ln>
            <a:noFill/>
          </a:ln>
        </p:spPr>
        <p:txBody>
          <a:bodyPr spcFirstLastPara="1" wrap="square" lIns="91425" tIns="91425" rIns="91425" bIns="91425" anchor="ctr" anchorCtr="0">
            <a:spAutoFit/>
          </a:bodyPr>
          <a:lstStyle/>
          <a:p>
            <a:pPr marL="201168" marR="0" lvl="0" indent="0" algn="l" rtl="0">
              <a:lnSpc>
                <a:spcPct val="115000"/>
              </a:lnSpc>
              <a:spcBef>
                <a:spcPts val="1000"/>
              </a:spcBef>
              <a:spcAft>
                <a:spcPts val="0"/>
              </a:spcAft>
              <a:buClr>
                <a:srgbClr val="000000"/>
              </a:buClr>
              <a:buSzPts val="1800"/>
              <a:buFont typeface="Arial"/>
              <a:buNone/>
            </a:pPr>
            <a:r>
              <a:rPr lang="en-US" sz="1800" b="1" i="0" u="none" strike="noStrike" cap="none">
                <a:solidFill>
                  <a:schemeClr val="accent2"/>
                </a:solidFill>
                <a:latin typeface="Arial"/>
                <a:ea typeface="Arial"/>
                <a:cs typeface="Arial"/>
                <a:sym typeface="Arial"/>
              </a:rPr>
              <a:t>Key Points</a:t>
            </a:r>
            <a:endParaRPr sz="1800" b="1" i="0" u="none" strike="noStrike" cap="none">
              <a:solidFill>
                <a:schemeClr val="accent2"/>
              </a:solidFill>
              <a:latin typeface="Arial"/>
              <a:ea typeface="Arial"/>
              <a:cs typeface="Arial"/>
              <a:sym typeface="Arial"/>
            </a:endParaRPr>
          </a:p>
          <a:p>
            <a:pPr marL="201168"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A review of the highest cost employees revealed </a:t>
            </a:r>
            <a:r>
              <a:rPr lang="en-US" sz="1600" b="1" i="0" u="none" strike="noStrike" cap="none">
                <a:solidFill>
                  <a:schemeClr val="dk2"/>
                </a:solidFill>
                <a:latin typeface="Arial"/>
                <a:ea typeface="Arial"/>
                <a:cs typeface="Arial"/>
                <a:sym typeface="Arial"/>
              </a:rPr>
              <a:t>these conditions as the primary contributors to cost.</a:t>
            </a:r>
            <a:endParaRPr sz="1400" b="0" i="0" u="none" strike="noStrike" cap="none">
              <a:solidFill>
                <a:srgbClr val="000000"/>
              </a:solidFill>
              <a:latin typeface="Arial"/>
              <a:ea typeface="Arial"/>
              <a:cs typeface="Arial"/>
              <a:sym typeface="Arial"/>
            </a:endParaRPr>
          </a:p>
          <a:p>
            <a:pPr marL="201168"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BowTie ranks these conditions by their degree of modifiability.</a:t>
            </a:r>
            <a:endParaRPr sz="1600" b="0" i="0" u="none" strike="noStrike" cap="none">
              <a:solidFill>
                <a:schemeClr val="accent2"/>
              </a:solidFill>
              <a:latin typeface="Arial"/>
              <a:ea typeface="Arial"/>
              <a:cs typeface="Arial"/>
              <a:sym typeface="Arial"/>
            </a:endParaRPr>
          </a:p>
        </p:txBody>
      </p:sp>
      <p:sp>
        <p:nvSpPr>
          <p:cNvPr id="197" name="Google Shape;197;p4"/>
          <p:cNvSpPr txBox="1"/>
          <p:nvPr/>
        </p:nvSpPr>
        <p:spPr>
          <a:xfrm>
            <a:off x="1126106" y="1638730"/>
            <a:ext cx="98928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accent2"/>
                </a:solidFill>
                <a:latin typeface="Arial"/>
                <a:ea typeface="Arial"/>
                <a:cs typeface="Arial"/>
                <a:sym typeface="Arial"/>
              </a:rPr>
              <a:t>Cost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accent2"/>
                </a:solidFill>
                <a:latin typeface="Arial"/>
                <a:ea typeface="Arial"/>
                <a:cs typeface="Arial"/>
                <a:sym typeface="Arial"/>
              </a:rPr>
              <a:t>Modifiability</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87128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
          <p:cNvSpPr txBox="1"/>
          <p:nvPr/>
        </p:nvSpPr>
        <p:spPr>
          <a:xfrm>
            <a:off x="440378" y="387610"/>
            <a:ext cx="7346162" cy="895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Sample Company:</a:t>
            </a:r>
            <a:br>
              <a:rPr lang="en-US" sz="2400" b="0"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Top Pharmacy Issues</a:t>
            </a:r>
            <a:endParaRPr sz="2400" b="0" i="0" u="none" strike="noStrike" cap="none">
              <a:solidFill>
                <a:schemeClr val="dk1"/>
              </a:solidFill>
              <a:latin typeface="Arial"/>
              <a:ea typeface="Arial"/>
              <a:cs typeface="Arial"/>
              <a:sym typeface="Arial"/>
            </a:endParaRPr>
          </a:p>
        </p:txBody>
      </p:sp>
      <p:sp>
        <p:nvSpPr>
          <p:cNvPr id="204" name="Google Shape;204;p5"/>
          <p:cNvSpPr txBox="1"/>
          <p:nvPr/>
        </p:nvSpPr>
        <p:spPr>
          <a:xfrm>
            <a:off x="8530626" y="6273734"/>
            <a:ext cx="3431788" cy="353913"/>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chemeClr val="accent2"/>
                </a:solidFill>
                <a:latin typeface="Arial"/>
                <a:ea typeface="Arial"/>
                <a:cs typeface="Arial"/>
                <a:sym typeface="Arial"/>
              </a:rPr>
              <a:t>Source: </a:t>
            </a:r>
            <a:r>
              <a:rPr lang="en-US" sz="1050" b="0" i="0" u="none" strike="noStrike" cap="none">
                <a:solidFill>
                  <a:schemeClr val="accent2"/>
                </a:solidFill>
                <a:latin typeface="Arial"/>
                <a:ea typeface="Arial"/>
                <a:cs typeface="Arial"/>
                <a:sym typeface="Arial"/>
              </a:rPr>
              <a:t>BowTie Health Report – 10/21/2022</a:t>
            </a:r>
            <a:endParaRPr sz="1400" b="0" i="0" u="none" strike="noStrike" cap="none">
              <a:solidFill>
                <a:srgbClr val="000000"/>
              </a:solidFill>
              <a:latin typeface="Arial"/>
              <a:ea typeface="Arial"/>
              <a:cs typeface="Arial"/>
              <a:sym typeface="Arial"/>
            </a:endParaRPr>
          </a:p>
        </p:txBody>
      </p:sp>
      <p:sp>
        <p:nvSpPr>
          <p:cNvPr id="205" name="Google Shape;205;p5"/>
          <p:cNvSpPr txBox="1"/>
          <p:nvPr/>
        </p:nvSpPr>
        <p:spPr>
          <a:xfrm>
            <a:off x="8248980" y="2415821"/>
            <a:ext cx="3340577" cy="1905620"/>
          </a:xfrm>
          <a:prstGeom prst="rect">
            <a:avLst/>
          </a:prstGeom>
          <a:noFill/>
          <a:ln>
            <a:noFill/>
          </a:ln>
        </p:spPr>
        <p:txBody>
          <a:bodyPr spcFirstLastPara="1" wrap="square" lIns="91425" tIns="91425" rIns="91425" bIns="91425" anchor="ctr" anchorCtr="0">
            <a:spAutoFit/>
          </a:bodyPr>
          <a:lstStyle/>
          <a:p>
            <a:pPr marL="201168" marR="0" lvl="0" indent="0" algn="l" rtl="0">
              <a:lnSpc>
                <a:spcPct val="115000"/>
              </a:lnSpc>
              <a:spcBef>
                <a:spcPts val="1000"/>
              </a:spcBef>
              <a:spcAft>
                <a:spcPts val="0"/>
              </a:spcAft>
              <a:buClr>
                <a:srgbClr val="000000"/>
              </a:buClr>
              <a:buSzPts val="1800"/>
              <a:buFont typeface="Arial"/>
              <a:buNone/>
            </a:pPr>
            <a:r>
              <a:rPr lang="en-US" sz="1800" b="0" i="0" u="none" strike="noStrike" cap="none" dirty="0">
                <a:solidFill>
                  <a:schemeClr val="accent2"/>
                </a:solidFill>
                <a:latin typeface="Arial"/>
                <a:ea typeface="Arial"/>
                <a:cs typeface="Arial"/>
                <a:sym typeface="Arial"/>
              </a:rPr>
              <a:t>BowTie has identified about 1,000 drugs that are the costliest. Members utilizing these drugs are flagged and listed here.</a:t>
            </a:r>
            <a:endParaRPr sz="1600" b="0" i="0" u="none" strike="noStrike" cap="none" dirty="0">
              <a:solidFill>
                <a:schemeClr val="accent2"/>
              </a:solidFill>
              <a:latin typeface="Arial"/>
              <a:ea typeface="Arial"/>
              <a:cs typeface="Arial"/>
              <a:sym typeface="Arial"/>
            </a:endParaRPr>
          </a:p>
        </p:txBody>
      </p:sp>
      <p:graphicFrame>
        <p:nvGraphicFramePr>
          <p:cNvPr id="206" name="Google Shape;206;p5"/>
          <p:cNvGraphicFramePr/>
          <p:nvPr/>
        </p:nvGraphicFramePr>
        <p:xfrm>
          <a:off x="566783" y="1352845"/>
          <a:ext cx="6990475" cy="4599875"/>
        </p:xfrm>
        <a:graphic>
          <a:graphicData uri="http://schemas.openxmlformats.org/drawingml/2006/table">
            <a:tbl>
              <a:tblPr>
                <a:noFill/>
              </a:tblPr>
              <a:tblGrid>
                <a:gridCol w="1764050">
                  <a:extLst>
                    <a:ext uri="{9D8B030D-6E8A-4147-A177-3AD203B41FA5}">
                      <a16:colId xmlns:a16="http://schemas.microsoft.com/office/drawing/2014/main" val="20000"/>
                    </a:ext>
                  </a:extLst>
                </a:gridCol>
                <a:gridCol w="663400">
                  <a:extLst>
                    <a:ext uri="{9D8B030D-6E8A-4147-A177-3AD203B41FA5}">
                      <a16:colId xmlns:a16="http://schemas.microsoft.com/office/drawing/2014/main" val="20001"/>
                    </a:ext>
                  </a:extLst>
                </a:gridCol>
                <a:gridCol w="1075775">
                  <a:extLst>
                    <a:ext uri="{9D8B030D-6E8A-4147-A177-3AD203B41FA5}">
                      <a16:colId xmlns:a16="http://schemas.microsoft.com/office/drawing/2014/main" val="20002"/>
                    </a:ext>
                  </a:extLst>
                </a:gridCol>
                <a:gridCol w="797850">
                  <a:extLst>
                    <a:ext uri="{9D8B030D-6E8A-4147-A177-3AD203B41FA5}">
                      <a16:colId xmlns:a16="http://schemas.microsoft.com/office/drawing/2014/main" val="20003"/>
                    </a:ext>
                  </a:extLst>
                </a:gridCol>
                <a:gridCol w="1694325">
                  <a:extLst>
                    <a:ext uri="{9D8B030D-6E8A-4147-A177-3AD203B41FA5}">
                      <a16:colId xmlns:a16="http://schemas.microsoft.com/office/drawing/2014/main" val="20004"/>
                    </a:ext>
                  </a:extLst>
                </a:gridCol>
                <a:gridCol w="995075">
                  <a:extLst>
                    <a:ext uri="{9D8B030D-6E8A-4147-A177-3AD203B41FA5}">
                      <a16:colId xmlns:a16="http://schemas.microsoft.com/office/drawing/2014/main" val="20005"/>
                    </a:ext>
                  </a:extLst>
                </a:gridCol>
              </a:tblGrid>
              <a:tr h="308925">
                <a:tc gridSpan="6">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Top Pharmacy Issues</a:t>
                      </a:r>
                      <a:endParaRPr sz="1400" u="none" strike="noStrike" cap="none"/>
                    </a:p>
                  </a:txBody>
                  <a:tcPr marL="9525" marR="9525" marT="9525" marB="0"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Arial"/>
                          <a:ea typeface="Arial"/>
                          <a:cs typeface="Arial"/>
                          <a:sym typeface="Arial"/>
                        </a:rPr>
                        <a:t>Condition</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Arial"/>
                          <a:ea typeface="Arial"/>
                          <a:cs typeface="Arial"/>
                          <a:sym typeface="Arial"/>
                        </a:rPr>
                        <a:t>Year</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Arial"/>
                          <a:ea typeface="Arial"/>
                          <a:cs typeface="Arial"/>
                          <a:sym typeface="Arial"/>
                        </a:rPr>
                        <a:t>Code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Arial"/>
                          <a:ea typeface="Arial"/>
                          <a:cs typeface="Arial"/>
                          <a:sym typeface="Arial"/>
                        </a:rPr>
                        <a:t>Type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Arial"/>
                          <a:ea typeface="Arial"/>
                          <a:cs typeface="Arial"/>
                          <a:sym typeface="Arial"/>
                        </a:rPr>
                        <a:t>Name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Arial"/>
                          <a:ea typeface="Arial"/>
                          <a:cs typeface="Arial"/>
                          <a:sym typeface="Arial"/>
                        </a:rPr>
                        <a:t>Cost</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Cancer</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2020</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J9312</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Procedure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Rituximab</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$90k - $150k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Cancer</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2019</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00069018921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IBRANCE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$50k - $90k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Hormone Condition</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00169770821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NORDITROPIN FLEXPRO</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$50k - $90k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Cancer</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2020</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00069018921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IBRANCE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$50k - $90k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52200">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Cystic Fibrosis</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51167033101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Trikafta</a:t>
                      </a:r>
                      <a:endParaRPr sz="800" b="0" i="0" u="none" strike="noStrike" cap="none">
                        <a:solidFill>
                          <a:srgbClr val="000000"/>
                        </a:solidFill>
                        <a:latin typeface="Arial"/>
                        <a:ea typeface="Arial"/>
                        <a:cs typeface="Arial"/>
                        <a:sym typeface="Arial"/>
                      </a:endParaRPr>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$25k - $50k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Cystic Fibrosis</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50242010040</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PULMOZYME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$25k - $50k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Inflammatory / Autoimmune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2022</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00074055402</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HUMIRA</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$25k - $50k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Cystic Fibrosis</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2020</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50242010040</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PULMOZYME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$25k - $50k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Inflammatory / Autoimmune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50474071081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CIMZIA</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$25k - $50k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Skin Condition</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00002144511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TALTZ</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$25k - $50k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Inflammatory / Autoimmune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2022</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50474071079</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CIMZIA</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$25k - $50k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Hormone Condition</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00052031601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FOLLISTIM AQ</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$10k - $25k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Cancer</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60505290103</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IMATINIB MESYLATE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$10k - $25k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Inflammation</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2022</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00024591801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DUPIXENT</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$10k - $25k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Inflammatory / Autoimmune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2019</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00069100101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XELJANZ</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$10k - $25k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Hormone Condition</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2016</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00013264681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GENOTROPIN</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$10k - $25k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Degenerative Bone Disease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2022</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00002840001</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FORTEO</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$10k - $25k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224375">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Inflammatory / Autoimmune</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2020</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59572063106</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Rx</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OTEZLA</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$10k - $25k</a:t>
                      </a:r>
                      <a:endParaRPr sz="1400" u="none" strike="noStrike" cap="none"/>
                    </a:p>
                  </a:txBody>
                  <a:tcPr marL="91450" marR="91450" marT="45725" marB="45725" anchor="ctr">
                    <a:lnL w="9525" cap="flat" cmpd="sng">
                      <a:solidFill>
                        <a:srgbClr val="181818"/>
                      </a:solidFill>
                      <a:prstDash val="solid"/>
                      <a:round/>
                      <a:headEnd type="none" w="sm" len="sm"/>
                      <a:tailEnd type="none" w="sm" len="sm"/>
                    </a:lnL>
                    <a:lnR w="9525" cap="flat" cmpd="sng">
                      <a:solidFill>
                        <a:srgbClr val="181818"/>
                      </a:solidFill>
                      <a:prstDash val="solid"/>
                      <a:round/>
                      <a:headEnd type="none" w="sm" len="sm"/>
                      <a:tailEnd type="none" w="sm" len="sm"/>
                    </a:lnR>
                    <a:lnT w="9525" cap="flat" cmpd="sng">
                      <a:solidFill>
                        <a:srgbClr val="181818"/>
                      </a:solidFill>
                      <a:prstDash val="solid"/>
                      <a:round/>
                      <a:headEnd type="none" w="sm" len="sm"/>
                      <a:tailEnd type="none" w="sm" len="sm"/>
                    </a:lnT>
                    <a:lnB w="9525" cap="flat" cmpd="sng">
                      <a:solidFill>
                        <a:srgbClr val="181818"/>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513401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6"/>
          <p:cNvSpPr txBox="1"/>
          <p:nvPr/>
        </p:nvSpPr>
        <p:spPr>
          <a:xfrm>
            <a:off x="4292397" y="3295127"/>
            <a:ext cx="2987192" cy="786339"/>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Sample Company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accent2"/>
                </a:solidFill>
                <a:latin typeface="Arial"/>
                <a:ea typeface="Arial"/>
                <a:cs typeface="Arial"/>
                <a:sym typeface="Arial"/>
              </a:rPr>
              <a:t>Members by the numbers</a:t>
            </a:r>
            <a:endParaRPr sz="1800" b="1" i="0" u="none" strike="noStrike" cap="none">
              <a:solidFill>
                <a:schemeClr val="accent2"/>
              </a:solidFill>
              <a:latin typeface="Arial"/>
              <a:ea typeface="Arial"/>
              <a:cs typeface="Arial"/>
              <a:sym typeface="Arial"/>
            </a:endParaRPr>
          </a:p>
        </p:txBody>
      </p:sp>
      <p:graphicFrame>
        <p:nvGraphicFramePr>
          <p:cNvPr id="213" name="Google Shape;213;p6"/>
          <p:cNvGraphicFramePr/>
          <p:nvPr/>
        </p:nvGraphicFramePr>
        <p:xfrm>
          <a:off x="-269397" y="2474354"/>
          <a:ext cx="5587123" cy="3373465"/>
        </p:xfrm>
        <a:graphic>
          <a:graphicData uri="http://schemas.openxmlformats.org/drawingml/2006/chart">
            <c:chart xmlns:c="http://schemas.openxmlformats.org/drawingml/2006/chart" xmlns:r="http://schemas.openxmlformats.org/officeDocument/2006/relationships" r:id="rId3"/>
          </a:graphicData>
        </a:graphic>
      </p:graphicFrame>
      <p:sp>
        <p:nvSpPr>
          <p:cNvPr id="214" name="Google Shape;214;p6"/>
          <p:cNvSpPr txBox="1"/>
          <p:nvPr/>
        </p:nvSpPr>
        <p:spPr>
          <a:xfrm>
            <a:off x="944788" y="1608991"/>
            <a:ext cx="3890959" cy="989984"/>
          </a:xfrm>
          <a:prstGeom prst="rect">
            <a:avLst/>
          </a:prstGeom>
          <a:noFill/>
          <a:ln>
            <a:noFill/>
          </a:ln>
        </p:spPr>
        <p:txBody>
          <a:bodyPr spcFirstLastPara="1" wrap="square" lIns="91425" tIns="91425" rIns="91425" bIns="91425" anchor="ctr" anchorCtr="0">
            <a:spAutoFit/>
          </a:bodyPr>
          <a:lstStyle/>
          <a:p>
            <a:pPr marL="101600" marR="0" lvl="0" indent="0" rtl="0">
              <a:lnSpc>
                <a:spcPct val="100000"/>
              </a:lnSpc>
              <a:spcBef>
                <a:spcPts val="1000"/>
              </a:spcBef>
              <a:spcAft>
                <a:spcPts val="0"/>
              </a:spcAft>
              <a:buClr>
                <a:srgbClr val="FFFFFF"/>
              </a:buClr>
              <a:buSzPts val="2000"/>
              <a:buFont typeface="Arial"/>
              <a:buNone/>
            </a:pPr>
            <a:r>
              <a:rPr lang="en-US" sz="1800" b="0" i="0" u="none" strike="noStrike" cap="none" dirty="0">
                <a:solidFill>
                  <a:schemeClr val="accent2"/>
                </a:solidFill>
                <a:latin typeface="Arial"/>
                <a:ea typeface="Arial"/>
                <a:cs typeface="Arial"/>
                <a:sym typeface="Arial"/>
              </a:rPr>
              <a:t>Membership Broken Down </a:t>
            </a:r>
            <a:br>
              <a:rPr lang="en-US" sz="2800" b="0" i="0" u="none" strike="noStrike" cap="none" dirty="0">
                <a:solidFill>
                  <a:schemeClr val="accent2"/>
                </a:solidFill>
                <a:latin typeface="Arial"/>
                <a:ea typeface="Arial"/>
                <a:cs typeface="Arial"/>
                <a:sym typeface="Arial"/>
              </a:rPr>
            </a:br>
            <a:r>
              <a:rPr lang="en-US" sz="2400" b="1" i="0" u="none" strike="noStrike" cap="none" dirty="0">
                <a:solidFill>
                  <a:schemeClr val="accent2"/>
                </a:solidFill>
                <a:latin typeface="Arial"/>
                <a:ea typeface="Arial"/>
                <a:cs typeface="Arial"/>
                <a:sym typeface="Arial"/>
              </a:rPr>
              <a:t>by High-Cost Conditions</a:t>
            </a:r>
            <a:endParaRPr sz="2000" b="1" i="0" u="none" strike="noStrike" cap="none" dirty="0">
              <a:solidFill>
                <a:schemeClr val="accent2"/>
              </a:solidFill>
              <a:latin typeface="Arial"/>
              <a:ea typeface="Arial"/>
              <a:cs typeface="Arial"/>
              <a:sym typeface="Arial"/>
            </a:endParaRPr>
          </a:p>
        </p:txBody>
      </p:sp>
      <p:sp>
        <p:nvSpPr>
          <p:cNvPr id="215" name="Google Shape;215;p6"/>
          <p:cNvSpPr txBox="1"/>
          <p:nvPr/>
        </p:nvSpPr>
        <p:spPr>
          <a:xfrm>
            <a:off x="4636575" y="4661362"/>
            <a:ext cx="269237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Healthy: </a:t>
            </a:r>
            <a:r>
              <a:rPr lang="en-US" sz="1600" b="1" i="0" u="none" strike="noStrike" cap="none">
                <a:solidFill>
                  <a:schemeClr val="accent2"/>
                </a:solidFill>
                <a:latin typeface="Arial"/>
                <a:ea typeface="Arial"/>
                <a:cs typeface="Arial"/>
                <a:sym typeface="Arial"/>
              </a:rPr>
              <a:t>45</a:t>
            </a:r>
            <a:endParaRPr sz="1400" b="0" i="0" u="none" strike="noStrike" cap="none">
              <a:solidFill>
                <a:srgbClr val="000000"/>
              </a:solidFill>
              <a:latin typeface="Arial"/>
              <a:ea typeface="Arial"/>
              <a:cs typeface="Arial"/>
              <a:sym typeface="Arial"/>
            </a:endParaRPr>
          </a:p>
        </p:txBody>
      </p:sp>
      <p:sp>
        <p:nvSpPr>
          <p:cNvPr id="216" name="Google Shape;216;p6"/>
          <p:cNvSpPr/>
          <p:nvPr/>
        </p:nvSpPr>
        <p:spPr>
          <a:xfrm>
            <a:off x="4369853" y="4721523"/>
            <a:ext cx="213350" cy="21335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7" name="Google Shape;217;p6"/>
          <p:cNvSpPr txBox="1"/>
          <p:nvPr/>
        </p:nvSpPr>
        <p:spPr>
          <a:xfrm>
            <a:off x="4636575" y="4225549"/>
            <a:ext cx="269237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High-Cost Conditions: </a:t>
            </a:r>
            <a:r>
              <a:rPr lang="en-US" sz="1600" b="1" i="0" u="none" strike="noStrike" cap="none">
                <a:solidFill>
                  <a:schemeClr val="accent2"/>
                </a:solidFill>
                <a:latin typeface="Arial"/>
                <a:ea typeface="Arial"/>
                <a:cs typeface="Arial"/>
                <a:sym typeface="Arial"/>
              </a:rPr>
              <a:t>125</a:t>
            </a:r>
            <a:endParaRPr sz="1400" b="0" i="0" u="none" strike="noStrike" cap="none">
              <a:solidFill>
                <a:srgbClr val="000000"/>
              </a:solidFill>
              <a:latin typeface="Arial"/>
              <a:ea typeface="Arial"/>
              <a:cs typeface="Arial"/>
              <a:sym typeface="Arial"/>
            </a:endParaRPr>
          </a:p>
        </p:txBody>
      </p:sp>
      <p:sp>
        <p:nvSpPr>
          <p:cNvPr id="218" name="Google Shape;218;p6"/>
          <p:cNvSpPr/>
          <p:nvPr/>
        </p:nvSpPr>
        <p:spPr>
          <a:xfrm>
            <a:off x="4369853" y="4307275"/>
            <a:ext cx="213350" cy="213350"/>
          </a:xfrm>
          <a:prstGeom prst="ellipse">
            <a:avLst/>
          </a:prstGeom>
          <a:solidFill>
            <a:srgbClr val="FF3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 name="Google Shape;219;p6"/>
          <p:cNvSpPr txBox="1"/>
          <p:nvPr/>
        </p:nvSpPr>
        <p:spPr>
          <a:xfrm>
            <a:off x="440378" y="387610"/>
            <a:ext cx="7346162" cy="895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Sample Company:</a:t>
            </a:r>
            <a:br>
              <a:rPr lang="en-US" sz="2400" b="0"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Potential High-Cost Conditions </a:t>
            </a:r>
            <a:r>
              <a:rPr lang="en-US" sz="1800" b="1" i="0" u="none" strike="noStrike" cap="none">
                <a:solidFill>
                  <a:schemeClr val="dk2"/>
                </a:solidFill>
                <a:latin typeface="Arial"/>
                <a:ea typeface="Arial"/>
                <a:cs typeface="Arial"/>
                <a:sym typeface="Arial"/>
              </a:rPr>
              <a:t>(Time Bombs)</a:t>
            </a:r>
            <a:endParaRPr sz="2400" b="1" i="0" u="none" strike="noStrike" cap="none">
              <a:solidFill>
                <a:schemeClr val="dk2"/>
              </a:solidFill>
              <a:latin typeface="Arial"/>
              <a:ea typeface="Arial"/>
              <a:cs typeface="Arial"/>
              <a:sym typeface="Arial"/>
            </a:endParaRPr>
          </a:p>
        </p:txBody>
      </p:sp>
      <p:sp>
        <p:nvSpPr>
          <p:cNvPr id="220" name="Google Shape;220;p6"/>
          <p:cNvSpPr txBox="1"/>
          <p:nvPr/>
        </p:nvSpPr>
        <p:spPr>
          <a:xfrm>
            <a:off x="8267770" y="2424205"/>
            <a:ext cx="3223500" cy="1989745"/>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dirty="0">
                <a:solidFill>
                  <a:srgbClr val="FFFFFF"/>
                </a:solidFill>
                <a:latin typeface="Montserrat Light"/>
                <a:ea typeface="Montserrat Light"/>
                <a:cs typeface="Montserrat Light"/>
                <a:sym typeface="Montserrat Light"/>
              </a:rPr>
              <a:t>15% of the 80,000 Known Diagnosis Codes Correlate with High-Cost Claims</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endParaRPr sz="1700" b="1" i="0" u="none" strike="noStrike" cap="none" dirty="0">
              <a:solidFill>
                <a:srgbClr val="FFFFFF"/>
              </a:solidFill>
              <a:latin typeface="Montserrat Light"/>
              <a:ea typeface="Montserrat Light"/>
              <a:cs typeface="Montserrat Light"/>
              <a:sym typeface="Montserrat Light"/>
            </a:endParaRPr>
          </a:p>
          <a:p>
            <a:pPr marL="0" marR="0" lvl="0" indent="0" algn="l" rtl="0">
              <a:lnSpc>
                <a:spcPct val="115000"/>
              </a:lnSpc>
              <a:spcBef>
                <a:spcPts val="0"/>
              </a:spcBef>
              <a:spcAft>
                <a:spcPts val="0"/>
              </a:spcAft>
              <a:buClr>
                <a:srgbClr val="000000"/>
              </a:buClr>
              <a:buSzPts val="1700"/>
              <a:buFont typeface="Arial"/>
              <a:buNone/>
            </a:pPr>
            <a:r>
              <a:rPr lang="en-US" sz="1700" b="1" i="0" u="none" strike="noStrike" cap="none" dirty="0">
                <a:solidFill>
                  <a:srgbClr val="FFFFFF"/>
                </a:solidFill>
                <a:latin typeface="Montserrat Light"/>
                <a:ea typeface="Montserrat Light"/>
                <a:cs typeface="Montserrat Light"/>
                <a:sym typeface="Montserrat Light"/>
              </a:rPr>
              <a:t>74% of Your Employees have these Conditions</a:t>
            </a:r>
            <a:endParaRPr sz="1700" b="1" i="0" u="none" strike="noStrike" cap="none" dirty="0">
              <a:solidFill>
                <a:srgbClr val="FFFFFF"/>
              </a:solidFill>
              <a:latin typeface="Montserrat Light"/>
              <a:ea typeface="Montserrat Light"/>
              <a:cs typeface="Montserrat Light"/>
              <a:sym typeface="Montserrat Light"/>
            </a:endParaRPr>
          </a:p>
        </p:txBody>
      </p:sp>
      <p:sp>
        <p:nvSpPr>
          <p:cNvPr id="221" name="Google Shape;221;p6"/>
          <p:cNvSpPr txBox="1"/>
          <p:nvPr/>
        </p:nvSpPr>
        <p:spPr>
          <a:xfrm>
            <a:off x="8530626" y="6273734"/>
            <a:ext cx="3431788" cy="353913"/>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chemeClr val="accent2"/>
                </a:solidFill>
                <a:latin typeface="Arial"/>
                <a:ea typeface="Arial"/>
                <a:cs typeface="Arial"/>
                <a:sym typeface="Arial"/>
              </a:rPr>
              <a:t>Source: </a:t>
            </a:r>
            <a:r>
              <a:rPr lang="en-US" sz="1050" b="0" i="0" u="none" strike="noStrike" cap="none">
                <a:solidFill>
                  <a:schemeClr val="accent2"/>
                </a:solidFill>
                <a:latin typeface="Arial"/>
                <a:ea typeface="Arial"/>
                <a:cs typeface="Arial"/>
                <a:sym typeface="Arial"/>
              </a:rPr>
              <a:t>BowTie Health Report – 10/21/2022</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48597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6"/>
          <p:cNvSpPr txBox="1"/>
          <p:nvPr/>
        </p:nvSpPr>
        <p:spPr>
          <a:xfrm>
            <a:off x="4292397" y="3295127"/>
            <a:ext cx="2987192" cy="786339"/>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Sample Company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accent2"/>
                </a:solidFill>
                <a:latin typeface="Arial"/>
                <a:ea typeface="Arial"/>
                <a:cs typeface="Arial"/>
                <a:sym typeface="Arial"/>
              </a:rPr>
              <a:t>Members by the numbers</a:t>
            </a:r>
            <a:endParaRPr sz="1800" b="1" i="0" u="none" strike="noStrike" cap="none">
              <a:solidFill>
                <a:schemeClr val="accent2"/>
              </a:solidFill>
              <a:latin typeface="Arial"/>
              <a:ea typeface="Arial"/>
              <a:cs typeface="Arial"/>
              <a:sym typeface="Arial"/>
            </a:endParaRPr>
          </a:p>
        </p:txBody>
      </p:sp>
      <p:graphicFrame>
        <p:nvGraphicFramePr>
          <p:cNvPr id="213" name="Google Shape;213;p6"/>
          <p:cNvGraphicFramePr/>
          <p:nvPr/>
        </p:nvGraphicFramePr>
        <p:xfrm>
          <a:off x="-269397" y="2474354"/>
          <a:ext cx="5587123" cy="3373465"/>
        </p:xfrm>
        <a:graphic>
          <a:graphicData uri="http://schemas.openxmlformats.org/drawingml/2006/chart">
            <c:chart xmlns:c="http://schemas.openxmlformats.org/drawingml/2006/chart" xmlns:r="http://schemas.openxmlformats.org/officeDocument/2006/relationships" r:id="rId3"/>
          </a:graphicData>
        </a:graphic>
      </p:graphicFrame>
      <p:sp>
        <p:nvSpPr>
          <p:cNvPr id="214" name="Google Shape;214;p6"/>
          <p:cNvSpPr txBox="1"/>
          <p:nvPr/>
        </p:nvSpPr>
        <p:spPr>
          <a:xfrm>
            <a:off x="944788" y="1608991"/>
            <a:ext cx="3890959" cy="989984"/>
          </a:xfrm>
          <a:prstGeom prst="rect">
            <a:avLst/>
          </a:prstGeom>
          <a:noFill/>
          <a:ln>
            <a:noFill/>
          </a:ln>
        </p:spPr>
        <p:txBody>
          <a:bodyPr spcFirstLastPara="1" wrap="square" lIns="91425" tIns="91425" rIns="91425" bIns="91425" anchor="ctr" anchorCtr="0">
            <a:spAutoFit/>
          </a:bodyPr>
          <a:lstStyle/>
          <a:p>
            <a:pPr marL="101600" marR="0" lvl="0" indent="0" rtl="0">
              <a:lnSpc>
                <a:spcPct val="100000"/>
              </a:lnSpc>
              <a:spcBef>
                <a:spcPts val="1000"/>
              </a:spcBef>
              <a:spcAft>
                <a:spcPts val="0"/>
              </a:spcAft>
              <a:buClr>
                <a:srgbClr val="FFFFFF"/>
              </a:buClr>
              <a:buSzPts val="2000"/>
              <a:buFont typeface="Arial"/>
              <a:buNone/>
            </a:pPr>
            <a:r>
              <a:rPr lang="en-US" sz="1800" b="0" i="0" u="none" strike="noStrike" cap="none" dirty="0">
                <a:solidFill>
                  <a:schemeClr val="accent2"/>
                </a:solidFill>
                <a:latin typeface="Arial"/>
                <a:ea typeface="Arial"/>
                <a:cs typeface="Arial"/>
                <a:sym typeface="Arial"/>
              </a:rPr>
              <a:t>Membership Broken Down </a:t>
            </a:r>
            <a:br>
              <a:rPr lang="en-US" sz="2800" b="0" i="0" u="none" strike="noStrike" cap="none" dirty="0">
                <a:solidFill>
                  <a:schemeClr val="accent2"/>
                </a:solidFill>
                <a:latin typeface="Arial"/>
                <a:ea typeface="Arial"/>
                <a:cs typeface="Arial"/>
                <a:sym typeface="Arial"/>
              </a:rPr>
            </a:br>
            <a:r>
              <a:rPr lang="en-US" sz="2400" b="1" i="0" u="none" strike="noStrike" cap="none" dirty="0">
                <a:solidFill>
                  <a:schemeClr val="accent2"/>
                </a:solidFill>
                <a:latin typeface="Arial"/>
                <a:ea typeface="Arial"/>
                <a:cs typeface="Arial"/>
                <a:sym typeface="Arial"/>
              </a:rPr>
              <a:t>by High-Cost Conditions</a:t>
            </a:r>
            <a:endParaRPr sz="2000" b="1" i="0" u="none" strike="noStrike" cap="none" dirty="0">
              <a:solidFill>
                <a:schemeClr val="accent2"/>
              </a:solidFill>
              <a:latin typeface="Arial"/>
              <a:ea typeface="Arial"/>
              <a:cs typeface="Arial"/>
              <a:sym typeface="Arial"/>
            </a:endParaRPr>
          </a:p>
        </p:txBody>
      </p:sp>
      <p:sp>
        <p:nvSpPr>
          <p:cNvPr id="215" name="Google Shape;215;p6"/>
          <p:cNvSpPr txBox="1"/>
          <p:nvPr/>
        </p:nvSpPr>
        <p:spPr>
          <a:xfrm>
            <a:off x="4636575" y="4661362"/>
            <a:ext cx="269237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Healthy: </a:t>
            </a:r>
            <a:r>
              <a:rPr lang="en-US" sz="1600" b="1" i="0" u="none" strike="noStrike" cap="none">
                <a:solidFill>
                  <a:schemeClr val="accent2"/>
                </a:solidFill>
                <a:latin typeface="Arial"/>
                <a:ea typeface="Arial"/>
                <a:cs typeface="Arial"/>
                <a:sym typeface="Arial"/>
              </a:rPr>
              <a:t>45</a:t>
            </a:r>
            <a:endParaRPr sz="1400" b="0" i="0" u="none" strike="noStrike" cap="none">
              <a:solidFill>
                <a:srgbClr val="000000"/>
              </a:solidFill>
              <a:latin typeface="Arial"/>
              <a:ea typeface="Arial"/>
              <a:cs typeface="Arial"/>
              <a:sym typeface="Arial"/>
            </a:endParaRPr>
          </a:p>
        </p:txBody>
      </p:sp>
      <p:sp>
        <p:nvSpPr>
          <p:cNvPr id="216" name="Google Shape;216;p6"/>
          <p:cNvSpPr/>
          <p:nvPr/>
        </p:nvSpPr>
        <p:spPr>
          <a:xfrm>
            <a:off x="4369853" y="4721523"/>
            <a:ext cx="213350" cy="21335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7" name="Google Shape;217;p6"/>
          <p:cNvSpPr txBox="1"/>
          <p:nvPr/>
        </p:nvSpPr>
        <p:spPr>
          <a:xfrm>
            <a:off x="4636575" y="4225549"/>
            <a:ext cx="269237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High-Cost Conditions: </a:t>
            </a:r>
            <a:r>
              <a:rPr lang="en-US" sz="1600" b="1" i="0" u="none" strike="noStrike" cap="none">
                <a:solidFill>
                  <a:schemeClr val="accent2"/>
                </a:solidFill>
                <a:latin typeface="Arial"/>
                <a:ea typeface="Arial"/>
                <a:cs typeface="Arial"/>
                <a:sym typeface="Arial"/>
              </a:rPr>
              <a:t>125</a:t>
            </a:r>
            <a:endParaRPr sz="1400" b="0" i="0" u="none" strike="noStrike" cap="none">
              <a:solidFill>
                <a:srgbClr val="000000"/>
              </a:solidFill>
              <a:latin typeface="Arial"/>
              <a:ea typeface="Arial"/>
              <a:cs typeface="Arial"/>
              <a:sym typeface="Arial"/>
            </a:endParaRPr>
          </a:p>
        </p:txBody>
      </p:sp>
      <p:sp>
        <p:nvSpPr>
          <p:cNvPr id="218" name="Google Shape;218;p6"/>
          <p:cNvSpPr/>
          <p:nvPr/>
        </p:nvSpPr>
        <p:spPr>
          <a:xfrm>
            <a:off x="4369853" y="4307275"/>
            <a:ext cx="213350" cy="213350"/>
          </a:xfrm>
          <a:prstGeom prst="ellipse">
            <a:avLst/>
          </a:prstGeom>
          <a:solidFill>
            <a:srgbClr val="FF3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 name="Google Shape;219;p6"/>
          <p:cNvSpPr txBox="1"/>
          <p:nvPr/>
        </p:nvSpPr>
        <p:spPr>
          <a:xfrm>
            <a:off x="440378" y="387610"/>
            <a:ext cx="7346162" cy="895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Sample Company:</a:t>
            </a:r>
            <a:br>
              <a:rPr lang="en-US" sz="2400" b="0"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Potential High-Cost Conditions </a:t>
            </a:r>
            <a:r>
              <a:rPr lang="en-US" sz="1800" b="1" i="0" u="none" strike="noStrike" cap="none">
                <a:solidFill>
                  <a:schemeClr val="dk2"/>
                </a:solidFill>
                <a:latin typeface="Arial"/>
                <a:ea typeface="Arial"/>
                <a:cs typeface="Arial"/>
                <a:sym typeface="Arial"/>
              </a:rPr>
              <a:t>(Time Bombs)</a:t>
            </a:r>
            <a:endParaRPr sz="2400" b="1" i="0" u="none" strike="noStrike" cap="none">
              <a:solidFill>
                <a:schemeClr val="dk2"/>
              </a:solidFill>
              <a:latin typeface="Arial"/>
              <a:ea typeface="Arial"/>
              <a:cs typeface="Arial"/>
              <a:sym typeface="Arial"/>
            </a:endParaRPr>
          </a:p>
        </p:txBody>
      </p:sp>
      <p:sp>
        <p:nvSpPr>
          <p:cNvPr id="220" name="Google Shape;220;p6"/>
          <p:cNvSpPr txBox="1"/>
          <p:nvPr/>
        </p:nvSpPr>
        <p:spPr>
          <a:xfrm>
            <a:off x="8267770" y="2574631"/>
            <a:ext cx="3223500" cy="1688894"/>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dirty="0">
                <a:solidFill>
                  <a:srgbClr val="FFFFFF"/>
                </a:solidFill>
                <a:latin typeface="Montserrat Light"/>
                <a:ea typeface="Montserrat Light"/>
                <a:cs typeface="Montserrat Light"/>
                <a:sym typeface="Montserrat Light"/>
              </a:rPr>
              <a:t>With input from your Safety Team, BowTie can help identify conditions that are relevant to your safety strategy and objectives.</a:t>
            </a:r>
            <a:endParaRPr sz="1700" b="1" i="0" u="none" strike="noStrike" cap="none" dirty="0">
              <a:solidFill>
                <a:srgbClr val="FFFFFF"/>
              </a:solidFill>
              <a:latin typeface="Montserrat Light"/>
              <a:ea typeface="Montserrat Light"/>
              <a:cs typeface="Montserrat Light"/>
              <a:sym typeface="Montserrat Light"/>
            </a:endParaRPr>
          </a:p>
        </p:txBody>
      </p:sp>
      <p:sp>
        <p:nvSpPr>
          <p:cNvPr id="221" name="Google Shape;221;p6"/>
          <p:cNvSpPr txBox="1"/>
          <p:nvPr/>
        </p:nvSpPr>
        <p:spPr>
          <a:xfrm>
            <a:off x="8530626" y="6273734"/>
            <a:ext cx="3431788" cy="353913"/>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chemeClr val="accent2"/>
                </a:solidFill>
                <a:latin typeface="Arial"/>
                <a:ea typeface="Arial"/>
                <a:cs typeface="Arial"/>
                <a:sym typeface="Arial"/>
              </a:rPr>
              <a:t>Source: </a:t>
            </a:r>
            <a:r>
              <a:rPr lang="en-US" sz="1050" b="0" i="0" u="none" strike="noStrike" cap="none">
                <a:solidFill>
                  <a:schemeClr val="accent2"/>
                </a:solidFill>
                <a:latin typeface="Arial"/>
                <a:ea typeface="Arial"/>
                <a:cs typeface="Arial"/>
                <a:sym typeface="Arial"/>
              </a:rPr>
              <a:t>BowTie Health Report – 10/21/2022</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9351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5" name="Google Shape;105;p7"/>
          <p:cNvPicPr preferRelativeResize="0"/>
          <p:nvPr/>
        </p:nvPicPr>
        <p:blipFill rotWithShape="1">
          <a:blip r:embed="rId3">
            <a:alphaModFix/>
          </a:blip>
          <a:srcRect/>
          <a:stretch/>
        </p:blipFill>
        <p:spPr>
          <a:xfrm>
            <a:off x="8475536" y="2081786"/>
            <a:ext cx="7067377" cy="4175550"/>
          </a:xfrm>
          <a:prstGeom prst="rect">
            <a:avLst/>
          </a:prstGeom>
          <a:noFill/>
          <a:ln>
            <a:noFill/>
          </a:ln>
        </p:spPr>
      </p:pic>
      <p:sp>
        <p:nvSpPr>
          <p:cNvPr id="104" name="Google Shape;104;p7"/>
          <p:cNvSpPr txBox="1"/>
          <p:nvPr/>
        </p:nvSpPr>
        <p:spPr>
          <a:xfrm>
            <a:off x="838200" y="1579850"/>
            <a:ext cx="10896729" cy="4062620"/>
          </a:xfrm>
          <a:prstGeom prst="rect">
            <a:avLst/>
          </a:prstGeom>
          <a:noFill/>
          <a:ln>
            <a:noFill/>
          </a:ln>
        </p:spPr>
        <p:txBody>
          <a:bodyPr spcFirstLastPara="1" wrap="square" lIns="91425" tIns="91425" rIns="91425" bIns="91425" anchor="t" anchorCtr="0">
            <a:spAutoFit/>
          </a:bodyPr>
          <a:lstStyle/>
          <a:p>
            <a:pPr marL="571500" marR="0" lvl="0" indent="-571500" algn="l" rtl="0">
              <a:lnSpc>
                <a:spcPct val="100000"/>
              </a:lnSpc>
              <a:spcBef>
                <a:spcPts val="0"/>
              </a:spcBef>
              <a:spcAft>
                <a:spcPts val="0"/>
              </a:spcAft>
              <a:buClr>
                <a:schemeClr val="bg1"/>
              </a:buClr>
              <a:buSzPts val="4900"/>
              <a:buFont typeface="Arial" panose="020B0604020202020204" pitchFamily="34" charset="0"/>
              <a:buChar char="•"/>
            </a:pPr>
            <a:r>
              <a:rPr lang="en-US" sz="3600" dirty="0">
                <a:solidFill>
                  <a:schemeClr val="lt1"/>
                </a:solidFill>
              </a:rPr>
              <a:t>Health Plans are moving toward aligned provider involvement</a:t>
            </a:r>
          </a:p>
          <a:p>
            <a:pPr marL="571500" marR="0" lvl="0" indent="-571500" algn="l" rtl="0">
              <a:lnSpc>
                <a:spcPct val="100000"/>
              </a:lnSpc>
              <a:spcBef>
                <a:spcPts val="0"/>
              </a:spcBef>
              <a:spcAft>
                <a:spcPts val="0"/>
              </a:spcAft>
              <a:buClr>
                <a:schemeClr val="bg1"/>
              </a:buClr>
              <a:buSzPts val="4900"/>
              <a:buFont typeface="Arial" panose="020B0604020202020204" pitchFamily="34" charset="0"/>
              <a:buChar char="•"/>
            </a:pPr>
            <a:r>
              <a:rPr lang="en-US" sz="3600" b="0" i="0" u="none" strike="noStrike" cap="none" dirty="0">
                <a:solidFill>
                  <a:schemeClr val="lt1"/>
                </a:solidFill>
                <a:sym typeface="Arial"/>
              </a:rPr>
              <a:t>Engaged providers with your </a:t>
            </a:r>
            <a:r>
              <a:rPr lang="en-US" sz="3600" b="1" i="0" u="none" strike="noStrike" cap="none" dirty="0">
                <a:solidFill>
                  <a:schemeClr val="tx1"/>
                </a:solidFill>
                <a:sym typeface="Arial"/>
              </a:rPr>
              <a:t>Employees &amp; Safety Team</a:t>
            </a:r>
            <a:r>
              <a:rPr lang="en-US" sz="3600" b="0" i="0" u="none" strike="noStrike" cap="none" dirty="0">
                <a:solidFill>
                  <a:schemeClr val="lt1"/>
                </a:solidFill>
                <a:sym typeface="Arial"/>
              </a:rPr>
              <a:t>, provide the opportunity to enhance safety goals and objectives</a:t>
            </a:r>
          </a:p>
          <a:p>
            <a:pPr marL="571500" marR="0" lvl="0" indent="-571500" algn="l" rtl="0">
              <a:lnSpc>
                <a:spcPct val="100000"/>
              </a:lnSpc>
              <a:spcBef>
                <a:spcPts val="0"/>
              </a:spcBef>
              <a:spcAft>
                <a:spcPts val="0"/>
              </a:spcAft>
              <a:buClr>
                <a:schemeClr val="bg1"/>
              </a:buClr>
              <a:buSzPts val="4900"/>
              <a:buFont typeface="Arial" panose="020B0604020202020204" pitchFamily="34" charset="0"/>
              <a:buChar char="•"/>
            </a:pPr>
            <a:r>
              <a:rPr lang="en-US" sz="3600" dirty="0">
                <a:solidFill>
                  <a:schemeClr val="lt1"/>
                </a:solidFill>
              </a:rPr>
              <a:t>BowTie can provide an overview as to how this can work with your company</a:t>
            </a:r>
            <a:r>
              <a:rPr lang="en-US" sz="3600" b="0" i="0" u="none" strike="noStrike" cap="none" dirty="0">
                <a:solidFill>
                  <a:schemeClr val="lt1"/>
                </a:solidFill>
                <a:sym typeface="Arial"/>
              </a:rPr>
              <a:t> </a:t>
            </a:r>
          </a:p>
        </p:txBody>
      </p:sp>
      <p:sp>
        <p:nvSpPr>
          <p:cNvPr id="2" name="Google Shape;1071;p24">
            <a:extLst>
              <a:ext uri="{FF2B5EF4-FFF2-40B4-BE49-F238E27FC236}">
                <a16:creationId xmlns:a16="http://schemas.microsoft.com/office/drawing/2014/main" id="{A76E2E3D-BB70-CB2F-AA33-BD9787C9F26E}"/>
              </a:ext>
            </a:extLst>
          </p:cNvPr>
          <p:cNvSpPr txBox="1">
            <a:spLocks/>
          </p:cNvSpPr>
          <p:nvPr/>
        </p:nvSpPr>
        <p:spPr>
          <a:xfrm>
            <a:off x="708036" y="357545"/>
            <a:ext cx="7150372" cy="83095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buSzPts val="1800"/>
            </a:pPr>
            <a:r>
              <a:rPr lang="en-US" sz="4800" dirty="0">
                <a:solidFill>
                  <a:schemeClr val="tx1"/>
                </a:solidFill>
              </a:rPr>
              <a:t>Summary</a:t>
            </a:r>
          </a:p>
        </p:txBody>
      </p:sp>
    </p:spTree>
    <p:extLst>
      <p:ext uri="{BB962C8B-B14F-4D97-AF65-F5344CB8AC3E}">
        <p14:creationId xmlns:p14="http://schemas.microsoft.com/office/powerpoint/2010/main" val="706266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500"/>
                                        <p:tgtEl>
                                          <p:spTgt spid="1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xEl>
                                              <p:pRg st="1" end="1"/>
                                            </p:txEl>
                                          </p:spTgt>
                                        </p:tgtEl>
                                        <p:attrNameLst>
                                          <p:attrName>style.visibility</p:attrName>
                                        </p:attrNameLst>
                                      </p:cBhvr>
                                      <p:to>
                                        <p:strVal val="visible"/>
                                      </p:to>
                                    </p:set>
                                    <p:animEffect transition="in" filter="fade">
                                      <p:cBhvr>
                                        <p:cTn id="12" dur="500"/>
                                        <p:tgtEl>
                                          <p:spTgt spid="1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
                                            <p:txEl>
                                              <p:pRg st="2" end="2"/>
                                            </p:txEl>
                                          </p:spTgt>
                                        </p:tgtEl>
                                        <p:attrNameLst>
                                          <p:attrName>style.visibility</p:attrName>
                                        </p:attrNameLst>
                                      </p:cBhvr>
                                      <p:to>
                                        <p:strVal val="visible"/>
                                      </p:to>
                                    </p:set>
                                    <p:animEffect transition="in" filter="fade">
                                      <p:cBhvr>
                                        <p:cTn id="17" dur="500"/>
                                        <p:tgtEl>
                                          <p:spTgt spid="1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7"/>
          <p:cNvSpPr txBox="1">
            <a:spLocks noGrp="1"/>
          </p:cNvSpPr>
          <p:nvPr>
            <p:ph type="title" idx="4294967295"/>
          </p:nvPr>
        </p:nvSpPr>
        <p:spPr>
          <a:xfrm>
            <a:off x="603577" y="780834"/>
            <a:ext cx="10018713" cy="218944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sz="8000" dirty="0">
                <a:solidFill>
                  <a:schemeClr val="bg1"/>
                </a:solidFill>
                <a:latin typeface="Arial" panose="020B0604020202020204" pitchFamily="34" charset="0"/>
                <a:ea typeface="Montserrat ExtraBold"/>
                <a:cs typeface="Arial" panose="020B0604020202020204" pitchFamily="34" charset="0"/>
                <a:sym typeface="Montserrat ExtraBold"/>
              </a:rPr>
              <a:t>The Raffle</a:t>
            </a:r>
            <a:endParaRPr sz="3200" dirty="0">
              <a:solidFill>
                <a:schemeClr val="bg1"/>
              </a:solidFill>
              <a:latin typeface="Arial" panose="020B0604020202020204" pitchFamily="34" charset="0"/>
              <a:cs typeface="Arial" panose="020B0604020202020204" pitchFamily="34" charset="0"/>
            </a:endParaRPr>
          </a:p>
        </p:txBody>
      </p:sp>
      <p:sp>
        <p:nvSpPr>
          <p:cNvPr id="2" name="Google Shape;561;p37">
            <a:extLst>
              <a:ext uri="{FF2B5EF4-FFF2-40B4-BE49-F238E27FC236}">
                <a16:creationId xmlns:a16="http://schemas.microsoft.com/office/drawing/2014/main" id="{C717C057-3DEF-8A0E-8483-5ABE72A3ACCB}"/>
              </a:ext>
            </a:extLst>
          </p:cNvPr>
          <p:cNvSpPr txBox="1">
            <a:spLocks/>
          </p:cNvSpPr>
          <p:nvPr/>
        </p:nvSpPr>
        <p:spPr>
          <a:xfrm>
            <a:off x="720466" y="2752078"/>
            <a:ext cx="10018713" cy="306279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457200" indent="-457200">
              <a:buClr>
                <a:schemeClr val="bg1"/>
              </a:buClr>
              <a:buSzPct val="1000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sym typeface="Montserrat ExtraBold"/>
              </a:rPr>
              <a:t>$100 Amazon Gift Card</a:t>
            </a:r>
          </a:p>
          <a:p>
            <a:pPr marL="457200" indent="-457200">
              <a:buClr>
                <a:schemeClr val="bg1"/>
              </a:buClr>
              <a:buSzPct val="1000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sym typeface="Montserrat ExtraBold"/>
              </a:rPr>
              <a:t>Complete the Survey Form on your table</a:t>
            </a:r>
          </a:p>
          <a:p>
            <a:pPr marL="457200" indent="-457200">
              <a:buClr>
                <a:schemeClr val="bg1"/>
              </a:buClr>
              <a:buSzPct val="1000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sym typeface="Montserrat ExtraBold"/>
              </a:rPr>
              <a:t>Forms will be collected toward the end of today’s safety presentation</a:t>
            </a:r>
          </a:p>
          <a:p>
            <a:pPr marL="457200" indent="-457200">
              <a:buClr>
                <a:schemeClr val="bg1"/>
              </a:buClr>
              <a:buSzPct val="1000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sym typeface="Montserrat ExtraBold"/>
              </a:rPr>
              <a:t>Drawing at the conclusion of the presentation</a:t>
            </a:r>
          </a:p>
          <a:p>
            <a:pPr>
              <a:buSzPts val="1800"/>
            </a:pP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885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E7FDF3-CF56-5E96-4CBC-10C0FDF33263}"/>
              </a:ext>
            </a:extLst>
          </p:cNvPr>
          <p:cNvSpPr txBox="1"/>
          <p:nvPr/>
        </p:nvSpPr>
        <p:spPr>
          <a:xfrm>
            <a:off x="515007" y="2476736"/>
            <a:ext cx="63062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FFFFFF"/>
                </a:solidFill>
                <a:effectLst/>
                <a:uLnTx/>
                <a:uFillTx/>
                <a:latin typeface="Arial"/>
                <a:cs typeface="Arial"/>
                <a:sym typeface="Arial"/>
              </a:rPr>
              <a:t>Thank you. </a:t>
            </a:r>
          </a:p>
        </p:txBody>
      </p:sp>
      <p:sp>
        <p:nvSpPr>
          <p:cNvPr id="4" name="TextBox 3">
            <a:extLst>
              <a:ext uri="{FF2B5EF4-FFF2-40B4-BE49-F238E27FC236}">
                <a16:creationId xmlns:a16="http://schemas.microsoft.com/office/drawing/2014/main" id="{42A2489F-B003-117B-E2B9-73EFC98C5312}"/>
              </a:ext>
            </a:extLst>
          </p:cNvPr>
          <p:cNvSpPr txBox="1"/>
          <p:nvPr/>
        </p:nvSpPr>
        <p:spPr>
          <a:xfrm>
            <a:off x="515007" y="4381264"/>
            <a:ext cx="6306207" cy="1255152"/>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202444"/>
                </a:solidFill>
                <a:effectLst/>
                <a:uLnTx/>
                <a:uFillTx/>
                <a:latin typeface="Arial" panose="020B0604020202020204" pitchFamily="34" charset="0"/>
                <a:cs typeface="Arial" panose="020B0604020202020204" pitchFamily="34" charset="0"/>
                <a:sym typeface="Arial"/>
              </a:rPr>
              <a:t>Rob </a:t>
            </a:r>
            <a:r>
              <a:rPr kumimoji="0" lang="en-US" sz="2400" b="1" i="0" u="none" strike="noStrike" kern="0" cap="none" spc="0" normalizeH="0" baseline="0" noProof="0" dirty="0" err="1">
                <a:ln>
                  <a:noFill/>
                </a:ln>
                <a:solidFill>
                  <a:srgbClr val="202444"/>
                </a:solidFill>
                <a:effectLst/>
                <a:uLnTx/>
                <a:uFillTx/>
                <a:latin typeface="Arial" panose="020B0604020202020204" pitchFamily="34" charset="0"/>
                <a:cs typeface="Arial" panose="020B0604020202020204" pitchFamily="34" charset="0"/>
                <a:sym typeface="Arial"/>
              </a:rPr>
              <a:t>Winings</a:t>
            </a:r>
            <a:endParaRPr kumimoji="0" lang="en-US" sz="2400" b="1" i="0" u="none" strike="noStrike" kern="0" cap="none" spc="0" normalizeH="0" baseline="0" noProof="0" dirty="0">
              <a:ln>
                <a:noFill/>
              </a:ln>
              <a:solidFill>
                <a:srgbClr val="202444"/>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rwinings@bowtiemedical.com</a:t>
            </a: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216.965.3783</a:t>
            </a:r>
          </a:p>
        </p:txBody>
      </p:sp>
    </p:spTree>
    <p:extLst>
      <p:ext uri="{BB962C8B-B14F-4D97-AF65-F5344CB8AC3E}">
        <p14:creationId xmlns:p14="http://schemas.microsoft.com/office/powerpoint/2010/main" val="558439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1E5245A7-8319-60EA-1E6D-012F760A8D17}"/>
              </a:ext>
            </a:extLst>
          </p:cNvPr>
          <p:cNvSpPr txBox="1"/>
          <p:nvPr/>
        </p:nvSpPr>
        <p:spPr>
          <a:xfrm>
            <a:off x="7122310" y="3822089"/>
            <a:ext cx="5082889" cy="1692771"/>
          </a:xfrm>
          <a:prstGeom prst="rect">
            <a:avLst/>
          </a:prstGeom>
          <a:noFill/>
        </p:spPr>
        <p:txBody>
          <a:bodyPr wrap="square" rtlCol="0">
            <a:spAutoFit/>
          </a:bodyPr>
          <a:lstStyle/>
          <a:p>
            <a:pPr algn="ctr"/>
            <a:r>
              <a:rPr lang="en-US" sz="4800" b="1" dirty="0"/>
              <a:t>Shawn “Iz” Isbell</a:t>
            </a:r>
          </a:p>
          <a:p>
            <a:pPr algn="ctr"/>
            <a:r>
              <a:rPr lang="en-US" sz="2800" i="0" dirty="0">
                <a:effectLst/>
              </a:rPr>
              <a:t>iz@motivatewithiz.com</a:t>
            </a:r>
          </a:p>
          <a:p>
            <a:pPr algn="ctr"/>
            <a:r>
              <a:rPr lang="en-US" sz="2800" i="0" u="sng" dirty="0">
                <a:effectLst/>
              </a:rPr>
              <a:t>motivatewithiz.com</a:t>
            </a:r>
          </a:p>
        </p:txBody>
      </p:sp>
      <p:pic>
        <p:nvPicPr>
          <p:cNvPr id="11" name="Picture 10" descr="A picture containing text, sign&#10;&#10;Description automatically generated">
            <a:extLst>
              <a:ext uri="{FF2B5EF4-FFF2-40B4-BE49-F238E27FC236}">
                <a16:creationId xmlns:a16="http://schemas.microsoft.com/office/drawing/2014/main" id="{CEDD42C2-39A1-2195-830B-9E09E709F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378" y="4228332"/>
            <a:ext cx="6236863" cy="1108773"/>
          </a:xfrm>
          <a:prstGeom prst="rect">
            <a:avLst/>
          </a:prstGeom>
        </p:spPr>
      </p:pic>
      <p:pic>
        <p:nvPicPr>
          <p:cNvPr id="12" name="Picture 11" descr="A close up of a sign&#10;&#10;Description automatically generated">
            <a:extLst>
              <a:ext uri="{FF2B5EF4-FFF2-40B4-BE49-F238E27FC236}">
                <a16:creationId xmlns:a16="http://schemas.microsoft.com/office/drawing/2014/main" id="{1214B3B7-A590-E114-CE93-A201FA47CE6E}"/>
              </a:ext>
            </a:extLst>
          </p:cNvPr>
          <p:cNvPicPr>
            <a:picLocks noChangeAspect="1"/>
          </p:cNvPicPr>
          <p:nvPr/>
        </p:nvPicPr>
        <p:blipFill>
          <a:blip r:embed="rId3"/>
          <a:stretch>
            <a:fillRect/>
          </a:stretch>
        </p:blipFill>
        <p:spPr>
          <a:xfrm>
            <a:off x="1194641" y="1812140"/>
            <a:ext cx="4724750" cy="2004071"/>
          </a:xfrm>
          <a:prstGeom prst="rect">
            <a:avLst/>
          </a:prstGeom>
        </p:spPr>
      </p:pic>
      <p:pic>
        <p:nvPicPr>
          <p:cNvPr id="3" name="Picture 2" descr="A red and white logo&#10;&#10;Description automatically generated">
            <a:extLst>
              <a:ext uri="{FF2B5EF4-FFF2-40B4-BE49-F238E27FC236}">
                <a16:creationId xmlns:a16="http://schemas.microsoft.com/office/drawing/2014/main" id="{E60018FA-C7D7-A470-9766-621EC3DF0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2907" y="1134517"/>
            <a:ext cx="2681694" cy="2681694"/>
          </a:xfrm>
          <a:prstGeom prst="rect">
            <a:avLst/>
          </a:prstGeom>
        </p:spPr>
      </p:pic>
    </p:spTree>
    <p:extLst>
      <p:ext uri="{BB962C8B-B14F-4D97-AF65-F5344CB8AC3E}">
        <p14:creationId xmlns:p14="http://schemas.microsoft.com/office/powerpoint/2010/main" val="269664143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B5F180F8-D1C5-7083-28A4-B03C55F9CC55}"/>
              </a:ext>
            </a:extLst>
          </p:cNvPr>
          <p:cNvSpPr>
            <a:spLocks noGrp="1"/>
          </p:cNvSpPr>
          <p:nvPr>
            <p:ph type="ctrTitle"/>
          </p:nvPr>
        </p:nvSpPr>
        <p:spPr/>
        <p:txBody>
          <a:bodyPr/>
          <a:lstStyle/>
          <a:p>
            <a:endParaRPr lang="en-US" dirty="0"/>
          </a:p>
        </p:txBody>
      </p:sp>
      <p:pic>
        <p:nvPicPr>
          <p:cNvPr id="7" name="Online Media 6" title="Navy Boot Camp Overview">
            <a:hlinkClick r:id="" action="ppaction://media"/>
            <a:extLst>
              <a:ext uri="{FF2B5EF4-FFF2-40B4-BE49-F238E27FC236}">
                <a16:creationId xmlns:a16="http://schemas.microsoft.com/office/drawing/2014/main" id="{B7160E6C-E605-242D-E2B2-C6CFD0643B64}"/>
              </a:ext>
            </a:extLst>
          </p:cNvPr>
          <p:cNvPicPr>
            <a:picLocks noRot="1" noChangeAspect="1"/>
          </p:cNvPicPr>
          <p:nvPr>
            <a:videoFile r:link="rId1"/>
          </p:nvPr>
        </p:nvPicPr>
        <p:blipFill>
          <a:blip r:embed="rId3"/>
          <a:stretch>
            <a:fillRect/>
          </a:stretch>
        </p:blipFill>
        <p:spPr>
          <a:xfrm>
            <a:off x="122903" y="0"/>
            <a:ext cx="11946194" cy="6749600"/>
          </a:xfrm>
          <a:prstGeom prst="rect">
            <a:avLst/>
          </a:prstGeom>
        </p:spPr>
      </p:pic>
    </p:spTree>
    <p:extLst>
      <p:ext uri="{BB962C8B-B14F-4D97-AF65-F5344CB8AC3E}">
        <p14:creationId xmlns:p14="http://schemas.microsoft.com/office/powerpoint/2010/main" val="23712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sp>
        <p:nvSpPr>
          <p:cNvPr id="3" name="TextBox 2">
            <a:extLst>
              <a:ext uri="{FF2B5EF4-FFF2-40B4-BE49-F238E27FC236}">
                <a16:creationId xmlns:a16="http://schemas.microsoft.com/office/drawing/2014/main" id="{98C06F57-2B15-154D-BD00-85BDCBF8EB88}"/>
              </a:ext>
            </a:extLst>
          </p:cNvPr>
          <p:cNvSpPr txBox="1"/>
          <p:nvPr/>
        </p:nvSpPr>
        <p:spPr>
          <a:xfrm>
            <a:off x="730939" y="1355530"/>
            <a:ext cx="5891455" cy="4009111"/>
          </a:xfrm>
          <a:prstGeom prst="rect">
            <a:avLst/>
          </a:prstGeom>
          <a:noFill/>
        </p:spPr>
        <p:txBody>
          <a:bodyPr wrap="square">
            <a:spAutoFit/>
          </a:bodyPr>
          <a:lstStyle/>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August 9</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p>
          <a:p>
            <a:pPr marL="0" marR="0" algn="ctr">
              <a:lnSpc>
                <a:spcPct val="115000"/>
              </a:lnSpc>
              <a:spcBef>
                <a:spcPts val="0"/>
              </a:spcBef>
              <a:spcAft>
                <a:spcPts val="0"/>
              </a:spcAft>
            </a:pPr>
            <a:r>
              <a:rPr lang="it-IT" sz="2800" b="1" i="0" dirty="0">
                <a:solidFill>
                  <a:srgbClr val="2A2A2A"/>
                </a:solidFill>
                <a:effectLst/>
                <a:latin typeface="Lato" panose="020F0502020204030203" pitchFamily="34" charset="0"/>
              </a:rPr>
              <a:t>Achieving EPA Compliance with Miranda Garritano &amp; Tamara Girard, Ohio EPA</a:t>
            </a: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2800" b="1" dirty="0">
              <a:effectLst/>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September 13</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i="0" dirty="0">
                <a:solidFill>
                  <a:srgbClr val="2A2A2A"/>
                </a:solidFill>
                <a:effectLst/>
                <a:latin typeface="Lato" panose="020F0502020204030203" pitchFamily="34" charset="0"/>
              </a:rPr>
              <a:t>Basic Electrical Safety with Andrew Johnson, </a:t>
            </a:r>
            <a:r>
              <a:rPr lang="en-US" sz="2800" b="1" i="0" dirty="0" err="1">
                <a:solidFill>
                  <a:srgbClr val="2A2A2A"/>
                </a:solidFill>
                <a:effectLst/>
                <a:latin typeface="Lato" panose="020F0502020204030203" pitchFamily="34" charset="0"/>
              </a:rPr>
              <a:t>Sotaris</a:t>
            </a:r>
            <a:endParaRPr lang="en-US" sz="2800" b="1" dirty="0">
              <a:latin typeface="Lato"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354906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1E5245A7-8319-60EA-1E6D-012F760A8D17}"/>
              </a:ext>
            </a:extLst>
          </p:cNvPr>
          <p:cNvSpPr txBox="1"/>
          <p:nvPr/>
        </p:nvSpPr>
        <p:spPr>
          <a:xfrm>
            <a:off x="7122310" y="3822089"/>
            <a:ext cx="5082889" cy="1692771"/>
          </a:xfrm>
          <a:prstGeom prst="rect">
            <a:avLst/>
          </a:prstGeom>
          <a:noFill/>
        </p:spPr>
        <p:txBody>
          <a:bodyPr wrap="square" rtlCol="0">
            <a:spAutoFit/>
          </a:bodyPr>
          <a:lstStyle/>
          <a:p>
            <a:pPr algn="ctr"/>
            <a:r>
              <a:rPr lang="en-US" sz="4800" b="1" dirty="0"/>
              <a:t>Shawn “Iz” Isbell</a:t>
            </a:r>
          </a:p>
          <a:p>
            <a:pPr algn="ctr"/>
            <a:r>
              <a:rPr lang="en-US" sz="2800" i="0" dirty="0">
                <a:effectLst/>
              </a:rPr>
              <a:t>iz@motivatewithiz.com</a:t>
            </a:r>
          </a:p>
          <a:p>
            <a:pPr algn="ctr"/>
            <a:r>
              <a:rPr lang="en-US" sz="2800" i="0" u="sng" dirty="0">
                <a:effectLst/>
              </a:rPr>
              <a:t>motivatewithiz.com</a:t>
            </a:r>
          </a:p>
        </p:txBody>
      </p:sp>
      <p:pic>
        <p:nvPicPr>
          <p:cNvPr id="11" name="Picture 10" descr="A picture containing text, sign&#10;&#10;Description automatically generated">
            <a:extLst>
              <a:ext uri="{FF2B5EF4-FFF2-40B4-BE49-F238E27FC236}">
                <a16:creationId xmlns:a16="http://schemas.microsoft.com/office/drawing/2014/main" id="{CEDD42C2-39A1-2195-830B-9E09E709F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378" y="4228332"/>
            <a:ext cx="6236863" cy="1108773"/>
          </a:xfrm>
          <a:prstGeom prst="rect">
            <a:avLst/>
          </a:prstGeom>
        </p:spPr>
      </p:pic>
      <p:pic>
        <p:nvPicPr>
          <p:cNvPr id="12" name="Picture 11" descr="A close up of a sign&#10;&#10;Description automatically generated">
            <a:extLst>
              <a:ext uri="{FF2B5EF4-FFF2-40B4-BE49-F238E27FC236}">
                <a16:creationId xmlns:a16="http://schemas.microsoft.com/office/drawing/2014/main" id="{1214B3B7-A590-E114-CE93-A201FA47CE6E}"/>
              </a:ext>
            </a:extLst>
          </p:cNvPr>
          <p:cNvPicPr>
            <a:picLocks noChangeAspect="1"/>
          </p:cNvPicPr>
          <p:nvPr/>
        </p:nvPicPr>
        <p:blipFill>
          <a:blip r:embed="rId3"/>
          <a:stretch>
            <a:fillRect/>
          </a:stretch>
        </p:blipFill>
        <p:spPr>
          <a:xfrm>
            <a:off x="1194641" y="1812140"/>
            <a:ext cx="4724750" cy="2004071"/>
          </a:xfrm>
          <a:prstGeom prst="rect">
            <a:avLst/>
          </a:prstGeom>
        </p:spPr>
      </p:pic>
      <p:pic>
        <p:nvPicPr>
          <p:cNvPr id="3" name="Picture 2" descr="A red and white logo&#10;&#10;Description automatically generated">
            <a:extLst>
              <a:ext uri="{FF2B5EF4-FFF2-40B4-BE49-F238E27FC236}">
                <a16:creationId xmlns:a16="http://schemas.microsoft.com/office/drawing/2014/main" id="{E60018FA-C7D7-A470-9766-621EC3DF0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2907" y="1134517"/>
            <a:ext cx="2681694" cy="2681694"/>
          </a:xfrm>
          <a:prstGeom prst="rect">
            <a:avLst/>
          </a:prstGeom>
        </p:spPr>
      </p:pic>
    </p:spTree>
    <p:extLst>
      <p:ext uri="{BB962C8B-B14F-4D97-AF65-F5344CB8AC3E}">
        <p14:creationId xmlns:p14="http://schemas.microsoft.com/office/powerpoint/2010/main" val="113858850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1FDF194-C99A-4C11-8A97-58FF75F6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3" name="Rectangle 12">
            <a:extLst>
              <a:ext uri="{FF2B5EF4-FFF2-40B4-BE49-F238E27FC236}">
                <a16:creationId xmlns:a16="http://schemas.microsoft.com/office/drawing/2014/main" id="{DECAB5A9-13C6-4C85-AB53-C7D8B895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243199D-2015-4F72-83EB-C6A3ED4C4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1086003" y="1181901"/>
            <a:ext cx="10622354" cy="1857901"/>
          </a:xfrm>
        </p:spPr>
        <p:txBody>
          <a:bodyPr vert="horz" lIns="91440" tIns="45720" rIns="91440" bIns="45720" rtlCol="0" anchor="t">
            <a:normAutofit/>
          </a:bodyPr>
          <a:lstStyle/>
          <a:p>
            <a:pPr algn="ctr"/>
            <a:r>
              <a:rPr lang="en-US" sz="4000" spc="0">
                <a:solidFill>
                  <a:schemeClr val="tx2"/>
                </a:solidFill>
                <a:latin typeface="Gill Sans MT"/>
              </a:rPr>
              <a:t>Slides, External resources &amp; registration can be found at</a:t>
            </a:r>
            <a:br>
              <a:rPr lang="en-US" sz="4000" spc="0">
                <a:solidFill>
                  <a:schemeClr val="tx2"/>
                </a:solidFill>
                <a:latin typeface="Gill Sans MT"/>
              </a:rPr>
            </a:br>
            <a:r>
              <a:rPr lang="en-US" sz="4000" spc="0">
                <a:solidFill>
                  <a:schemeClr val="tx2"/>
                </a:solidFill>
                <a:latin typeface="Gill Sans MT"/>
                <a:hlinkClick r:id="rId2"/>
              </a:rPr>
              <a:t>www.solonchamber.com/slides</a:t>
            </a:r>
            <a:endParaRPr lang="en-US" sz="4000" b="0" spc="0">
              <a:solidFill>
                <a:schemeClr val="tx2"/>
              </a:solidFill>
              <a:latin typeface="Gill Sans MT"/>
            </a:endParaRPr>
          </a:p>
        </p:txBody>
      </p:sp>
      <p:sp>
        <p:nvSpPr>
          <p:cNvPr id="17" name="Freeform 6">
            <a:extLst>
              <a:ext uri="{FF2B5EF4-FFF2-40B4-BE49-F238E27FC236}">
                <a16:creationId xmlns:a16="http://schemas.microsoft.com/office/drawing/2014/main" id="{CC3D4EFD-F9AF-4231-89CF-74A9A513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9" name="Rectangle 18">
            <a:extLst>
              <a:ext uri="{FF2B5EF4-FFF2-40B4-BE49-F238E27FC236}">
                <a16:creationId xmlns:a16="http://schemas.microsoft.com/office/drawing/2014/main" id="{6E85F1C8-2D37-4E74-9173-14198641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3">
            <a:extLst>
              <a:ext uri="{FF2B5EF4-FFF2-40B4-BE49-F238E27FC236}">
                <a16:creationId xmlns:a16="http://schemas.microsoft.com/office/drawing/2014/main" id="{A98B1EC6-8CCA-A6D1-3B43-8E066CB15F34}"/>
              </a:ext>
            </a:extLst>
          </p:cNvPr>
          <p:cNvSpPr txBox="1">
            <a:spLocks/>
          </p:cNvSpPr>
          <p:nvPr/>
        </p:nvSpPr>
        <p:spPr>
          <a:xfrm>
            <a:off x="1663344" y="3670738"/>
            <a:ext cx="9467672" cy="1857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cap="all" spc="200" baseline="0">
                <a:solidFill>
                  <a:schemeClr val="bg1"/>
                </a:solidFill>
                <a:latin typeface="+mj-lt"/>
                <a:ea typeface="+mj-ea"/>
                <a:cs typeface="+mj-cs"/>
              </a:defRPr>
            </a:lvl1pPr>
          </a:lstStyle>
          <a:p>
            <a:pPr algn="ctr"/>
            <a:r>
              <a:rPr lang="en-US" sz="5400" spc="0">
                <a:solidFill>
                  <a:schemeClr val="tx2"/>
                </a:solidFill>
                <a:latin typeface="Gill Sans MT"/>
              </a:rPr>
              <a:t>Materials will also be distributed by email after the program!</a:t>
            </a:r>
          </a:p>
        </p:txBody>
      </p:sp>
    </p:spTree>
    <p:extLst>
      <p:ext uri="{BB962C8B-B14F-4D97-AF65-F5344CB8AC3E}">
        <p14:creationId xmlns:p14="http://schemas.microsoft.com/office/powerpoint/2010/main" val="14864379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sp>
        <p:nvSpPr>
          <p:cNvPr id="3" name="TextBox 2">
            <a:extLst>
              <a:ext uri="{FF2B5EF4-FFF2-40B4-BE49-F238E27FC236}">
                <a16:creationId xmlns:a16="http://schemas.microsoft.com/office/drawing/2014/main" id="{98C06F57-2B15-154D-BD00-85BDCBF8EB88}"/>
              </a:ext>
            </a:extLst>
          </p:cNvPr>
          <p:cNvSpPr txBox="1"/>
          <p:nvPr/>
        </p:nvSpPr>
        <p:spPr>
          <a:xfrm>
            <a:off x="730939" y="1355530"/>
            <a:ext cx="5891455" cy="4009111"/>
          </a:xfrm>
          <a:prstGeom prst="rect">
            <a:avLst/>
          </a:prstGeom>
          <a:noFill/>
        </p:spPr>
        <p:txBody>
          <a:bodyPr wrap="square">
            <a:spAutoFit/>
          </a:bodyPr>
          <a:lstStyle/>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August 9</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p>
          <a:p>
            <a:pPr marL="0" marR="0" algn="ctr">
              <a:lnSpc>
                <a:spcPct val="115000"/>
              </a:lnSpc>
              <a:spcBef>
                <a:spcPts val="0"/>
              </a:spcBef>
              <a:spcAft>
                <a:spcPts val="0"/>
              </a:spcAft>
            </a:pPr>
            <a:r>
              <a:rPr lang="it-IT" sz="2800" b="1" i="0" dirty="0">
                <a:solidFill>
                  <a:srgbClr val="2A2A2A"/>
                </a:solidFill>
                <a:effectLst/>
                <a:latin typeface="Lato" panose="020F0502020204030203" pitchFamily="34" charset="0"/>
              </a:rPr>
              <a:t>Achieving EPA Compliance with Miranda Garritano &amp; Tamara Girard, Ohio EPA</a:t>
            </a: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2800" b="1" dirty="0">
              <a:effectLst/>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September 13</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i="0" dirty="0">
                <a:solidFill>
                  <a:srgbClr val="2A2A2A"/>
                </a:solidFill>
                <a:effectLst/>
                <a:latin typeface="Lato" panose="020F0502020204030203" pitchFamily="34" charset="0"/>
              </a:rPr>
              <a:t>Basic Electrical Safety with Andrew Johnson, </a:t>
            </a:r>
            <a:r>
              <a:rPr lang="en-US" sz="2800" b="1" i="0" dirty="0" err="1">
                <a:solidFill>
                  <a:srgbClr val="2A2A2A"/>
                </a:solidFill>
                <a:effectLst/>
                <a:latin typeface="Lato" panose="020F0502020204030203" pitchFamily="34" charset="0"/>
              </a:rPr>
              <a:t>Sotaris</a:t>
            </a:r>
            <a:endParaRPr lang="en-US" sz="2800" b="1" dirty="0">
              <a:latin typeface="Lato"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857066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8" name="Picture 7" descr="A ribbon cutting ceremony invitation&#10;&#10;Description automatically generated">
            <a:extLst>
              <a:ext uri="{FF2B5EF4-FFF2-40B4-BE49-F238E27FC236}">
                <a16:creationId xmlns:a16="http://schemas.microsoft.com/office/drawing/2014/main" id="{2919E921-E88A-67E4-3D77-E22574760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676420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group of people watching a golf course&#10;&#10;Description automatically generated">
            <a:extLst>
              <a:ext uri="{FF2B5EF4-FFF2-40B4-BE49-F238E27FC236}">
                <a16:creationId xmlns:a16="http://schemas.microsoft.com/office/drawing/2014/main" id="{04CFFF25-46A5-095C-85B2-40B1B56D1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072762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group of people standing in a room&#10;&#10;Description automatically generated">
            <a:extLst>
              <a:ext uri="{FF2B5EF4-FFF2-40B4-BE49-F238E27FC236}">
                <a16:creationId xmlns:a16="http://schemas.microsoft.com/office/drawing/2014/main" id="{6B6E7E22-632D-7C29-C405-A243537EA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457919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poster for a conference&#10;&#10;Description automatically generated">
            <a:extLst>
              <a:ext uri="{FF2B5EF4-FFF2-40B4-BE49-F238E27FC236}">
                <a16:creationId xmlns:a16="http://schemas.microsoft.com/office/drawing/2014/main" id="{02026F2F-D487-4A51-3A74-AA85B1C1C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019736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yellow poster with a bulldozer in the dirt&#10;&#10;Description automatically generated with low confidence">
            <a:extLst>
              <a:ext uri="{FF2B5EF4-FFF2-40B4-BE49-F238E27FC236}">
                <a16:creationId xmlns:a16="http://schemas.microsoft.com/office/drawing/2014/main" id="{0450C569-30C6-4E84-0E2A-ABB635982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680" y="-284639"/>
            <a:ext cx="7142639" cy="7142639"/>
          </a:xfrm>
          <a:prstGeom prst="rect">
            <a:avLst/>
          </a:prstGeom>
        </p:spPr>
      </p:pic>
    </p:spTree>
    <p:extLst>
      <p:ext uri="{BB962C8B-B14F-4D97-AF65-F5344CB8AC3E}">
        <p14:creationId xmlns:p14="http://schemas.microsoft.com/office/powerpoint/2010/main" val="412208488"/>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2">
  <a:themeElements>
    <a:clrScheme name="BWC brand">
      <a:dk1>
        <a:sysClr val="windowText" lastClr="000000"/>
      </a:dk1>
      <a:lt1>
        <a:sysClr val="window" lastClr="FFFFFF"/>
      </a:lt1>
      <a:dk2>
        <a:srgbClr val="F46A1F"/>
      </a:dk2>
      <a:lt2>
        <a:srgbClr val="FFFFFF"/>
      </a:lt2>
      <a:accent1>
        <a:srgbClr val="7AABDE"/>
      </a:accent1>
      <a:accent2>
        <a:srgbClr val="969491"/>
      </a:accent2>
      <a:accent3>
        <a:srgbClr val="BAD408"/>
      </a:accent3>
      <a:accent4>
        <a:srgbClr val="CF142B"/>
      </a:accent4>
      <a:accent5>
        <a:srgbClr val="700017"/>
      </a:accent5>
      <a:accent6>
        <a:srgbClr val="968C8C"/>
      </a:accent6>
      <a:hlink>
        <a:srgbClr val="F46A1F"/>
      </a:hlink>
      <a:folHlink>
        <a:srgbClr val="F46A1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64998D63-83C9-4C14-B10E-0BDECFC1D63D}" vid="{BF11C5A3-94C1-4625-9526-1DA612BF256F}"/>
    </a:ext>
  </a:extLst>
</a:theme>
</file>

<file path=ppt/theme/theme4.xml><?xml version="1.0" encoding="utf-8"?>
<a:theme xmlns:a="http://schemas.openxmlformats.org/drawingml/2006/main" name="Simple Light">
  <a:themeElements>
    <a:clrScheme name="Custom 2">
      <a:dk1>
        <a:srgbClr val="202444"/>
      </a:dk1>
      <a:lt1>
        <a:srgbClr val="FFFFFF"/>
      </a:lt1>
      <a:dk2>
        <a:srgbClr val="6673F2"/>
      </a:dk2>
      <a:lt2>
        <a:srgbClr val="63BDF7"/>
      </a:lt2>
      <a:accent1>
        <a:srgbClr val="FFE582"/>
      </a:accent1>
      <a:accent2>
        <a:srgbClr val="241F20"/>
      </a:accent2>
      <a:accent3>
        <a:srgbClr val="F6F6F6"/>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imple Light">
  <a:themeElements>
    <a:clrScheme name="Custom 2">
      <a:dk1>
        <a:srgbClr val="202444"/>
      </a:dk1>
      <a:lt1>
        <a:srgbClr val="FFFFFF"/>
      </a:lt1>
      <a:dk2>
        <a:srgbClr val="6673F2"/>
      </a:dk2>
      <a:lt2>
        <a:srgbClr val="63BDF7"/>
      </a:lt2>
      <a:accent1>
        <a:srgbClr val="FFE582"/>
      </a:accent1>
      <a:accent2>
        <a:srgbClr val="241F20"/>
      </a:accent2>
      <a:accent3>
        <a:srgbClr val="F6F6F6"/>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WC brand">
    <a:dk1>
      <a:sysClr val="windowText" lastClr="000000"/>
    </a:dk1>
    <a:lt1>
      <a:sysClr val="window" lastClr="FFFFFF"/>
    </a:lt1>
    <a:dk2>
      <a:srgbClr val="F46A1F"/>
    </a:dk2>
    <a:lt2>
      <a:srgbClr val="FFFFFF"/>
    </a:lt2>
    <a:accent1>
      <a:srgbClr val="7AABDE"/>
    </a:accent1>
    <a:accent2>
      <a:srgbClr val="969491"/>
    </a:accent2>
    <a:accent3>
      <a:srgbClr val="BAD408"/>
    </a:accent3>
    <a:accent4>
      <a:srgbClr val="CF142B"/>
    </a:accent4>
    <a:accent5>
      <a:srgbClr val="700017"/>
    </a:accent5>
    <a:accent6>
      <a:srgbClr val="968C8C"/>
    </a:accent6>
    <a:hlink>
      <a:srgbClr val="F46A1F"/>
    </a:hlink>
    <a:folHlink>
      <a:srgbClr val="F46A1F"/>
    </a:folHlink>
  </a:clrScheme>
</a:themeOverride>
</file>

<file path=docProps/app.xml><?xml version="1.0" encoding="utf-8"?>
<Properties xmlns="http://schemas.openxmlformats.org/officeDocument/2006/extended-properties" xmlns:vt="http://schemas.openxmlformats.org/officeDocument/2006/docPropsVTypes">
  <TotalTime>155</TotalTime>
  <Words>1918</Words>
  <Application>Microsoft Office PowerPoint</Application>
  <PresentationFormat>Widescreen</PresentationFormat>
  <Paragraphs>373</Paragraphs>
  <Slides>42</Slides>
  <Notes>23</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42</vt:i4>
      </vt:variant>
    </vt:vector>
  </HeadingPairs>
  <TitlesOfParts>
    <vt:vector size="61" baseType="lpstr">
      <vt:lpstr>Arial</vt:lpstr>
      <vt:lpstr>Calibri</vt:lpstr>
      <vt:lpstr>Calibri Light</vt:lpstr>
      <vt:lpstr>Corbel</vt:lpstr>
      <vt:lpstr>Courier New</vt:lpstr>
      <vt:lpstr>Gill Sans MT</vt:lpstr>
      <vt:lpstr>Helvetica Light</vt:lpstr>
      <vt:lpstr>Impact</vt:lpstr>
      <vt:lpstr>Lato</vt:lpstr>
      <vt:lpstr>Montserrat Light</vt:lpstr>
      <vt:lpstr>Rockwell</vt:lpstr>
      <vt:lpstr>Serifa</vt:lpstr>
      <vt:lpstr>Symbol</vt:lpstr>
      <vt:lpstr>Wingdings</vt:lpstr>
      <vt:lpstr>Badge</vt:lpstr>
      <vt:lpstr>Office Theme</vt:lpstr>
      <vt:lpstr>Theme2</vt:lpstr>
      <vt:lpstr>Simple Light</vt:lpstr>
      <vt:lpstr>1_Simple Light</vt:lpstr>
      <vt:lpstr>PowerPoint Presentation</vt:lpstr>
      <vt:lpstr>PowerPoint Presentation</vt:lpstr>
      <vt:lpstr>Slides, External resources &amp; registration can be found at www.solonchamber.com/slides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Enroll TODAY at www.solonchamber.com/wrsc</vt:lpstr>
      <vt:lpstr>NEW!!!!!    BWC Grants Program</vt:lpstr>
      <vt:lpstr>Private Employers Important Dates </vt:lpstr>
      <vt:lpstr>Public Employers Important Dates</vt:lpstr>
      <vt:lpstr>BWC Monthly Employer Webinars</vt:lpstr>
      <vt:lpstr>BWC Safety Webinars</vt:lpstr>
      <vt:lpstr>BWC DSH Virtual Training</vt:lpstr>
      <vt:lpstr>PowerPoint Presentation</vt:lpstr>
      <vt:lpstr>PowerPoint Presentation</vt:lpstr>
      <vt:lpstr>PowerPoint Presentation</vt:lpstr>
      <vt:lpstr>PowerPoint Presentation</vt:lpstr>
      <vt:lpstr>PowerPoint Presentation</vt:lpstr>
      <vt:lpstr>PowerPoint Presentation</vt:lpstr>
      <vt:lpstr>Market consolidation reduces competition and drives misaligned incentives that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Raffle</vt:lpstr>
      <vt:lpstr>PowerPoint Presentation</vt:lpstr>
      <vt:lpstr>PowerPoint Presentation</vt:lpstr>
      <vt:lpstr>PowerPoint Presentation</vt:lpstr>
      <vt:lpstr>PowerPoint Presentation</vt:lpstr>
      <vt:lpstr>Slides, External resources &amp; registration can be found at www.solonchamber.com/slides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"Libby" Rigo</dc:creator>
  <cp:lastModifiedBy>Elizabeth "Libby" Rigo</cp:lastModifiedBy>
  <cp:revision>1</cp:revision>
  <dcterms:created xsi:type="dcterms:W3CDTF">2023-07-11T13:32:00Z</dcterms:created>
  <dcterms:modified xsi:type="dcterms:W3CDTF">2023-07-11T18:00:18Z</dcterms:modified>
</cp:coreProperties>
</file>