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 id="2147483795" r:id="rId2"/>
    <p:sldMasterId id="2147483767" r:id="rId3"/>
    <p:sldMasterId id="2147483804" r:id="rId4"/>
    <p:sldMasterId id="2147483827" r:id="rId5"/>
    <p:sldMasterId id="2147483802" r:id="rId6"/>
    <p:sldMasterId id="2147483711" r:id="rId7"/>
  </p:sldMasterIdLst>
  <p:notesMasterIdLst>
    <p:notesMasterId r:id="rId58"/>
  </p:notesMasterIdLst>
  <p:sldIdLst>
    <p:sldId id="257" r:id="rId8"/>
    <p:sldId id="258" r:id="rId9"/>
    <p:sldId id="259" r:id="rId10"/>
    <p:sldId id="260" r:id="rId11"/>
    <p:sldId id="296" r:id="rId12"/>
    <p:sldId id="297" r:id="rId13"/>
    <p:sldId id="298" r:id="rId14"/>
    <p:sldId id="299" r:id="rId15"/>
    <p:sldId id="284" r:id="rId16"/>
    <p:sldId id="285" r:id="rId17"/>
    <p:sldId id="286" r:id="rId18"/>
    <p:sldId id="287" r:id="rId19"/>
    <p:sldId id="288" r:id="rId20"/>
    <p:sldId id="289" r:id="rId21"/>
    <p:sldId id="290" r:id="rId22"/>
    <p:sldId id="291" r:id="rId23"/>
    <p:sldId id="292" r:id="rId24"/>
    <p:sldId id="293" r:id="rId25"/>
    <p:sldId id="294" r:id="rId26"/>
    <p:sldId id="300"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266" r:id="rId40"/>
    <p:sldId id="267" r:id="rId41"/>
    <p:sldId id="268" r:id="rId42"/>
    <p:sldId id="269" r:id="rId43"/>
    <p:sldId id="270" r:id="rId44"/>
    <p:sldId id="271"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5" d="100"/>
          <a:sy n="65" d="100"/>
        </p:scale>
        <p:origin x="96" y="5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quot;Libby&quot; Rigo" userId="89faecd5-8b23-4a53-b24e-fca4cb9a6ab8" providerId="ADAL" clId="{B45BBA2D-4FE5-4990-8E8B-6D19E3651786}"/>
    <pc:docChg chg="addSld delSld modSld addMainMaster">
      <pc:chgData name="Elizabeth &quot;Libby&quot; Rigo" userId="89faecd5-8b23-4a53-b24e-fca4cb9a6ab8" providerId="ADAL" clId="{B45BBA2D-4FE5-4990-8E8B-6D19E3651786}" dt="2024-03-13T18:28:30.397" v="2" actId="2696"/>
      <pc:docMkLst>
        <pc:docMk/>
      </pc:docMkLst>
      <pc:sldChg chg="del">
        <pc:chgData name="Elizabeth &quot;Libby&quot; Rigo" userId="89faecd5-8b23-4a53-b24e-fca4cb9a6ab8" providerId="ADAL" clId="{B45BBA2D-4FE5-4990-8E8B-6D19E3651786}" dt="2024-03-13T18:28:30.397" v="2" actId="2696"/>
        <pc:sldMkLst>
          <pc:docMk/>
          <pc:sldMk cId="3499978509" sldId="295"/>
        </pc:sldMkLst>
      </pc:sldChg>
      <pc:sldChg chg="add">
        <pc:chgData name="Elizabeth &quot;Libby&quot; Rigo" userId="89faecd5-8b23-4a53-b24e-fca4cb9a6ab8" providerId="ADAL" clId="{B45BBA2D-4FE5-4990-8E8B-6D19E3651786}" dt="2024-03-13T18:28:25.724" v="1"/>
        <pc:sldMkLst>
          <pc:docMk/>
          <pc:sldMk cId="3999179204" sldId="300"/>
        </pc:sldMkLst>
      </pc:sldChg>
      <pc:sldChg chg="add">
        <pc:chgData name="Elizabeth &quot;Libby&quot; Rigo" userId="89faecd5-8b23-4a53-b24e-fca4cb9a6ab8" providerId="ADAL" clId="{B45BBA2D-4FE5-4990-8E8B-6D19E3651786}" dt="2024-03-13T18:28:25.724" v="1"/>
        <pc:sldMkLst>
          <pc:docMk/>
          <pc:sldMk cId="2287053047" sldId="301"/>
        </pc:sldMkLst>
      </pc:sldChg>
      <pc:sldChg chg="add">
        <pc:chgData name="Elizabeth &quot;Libby&quot; Rigo" userId="89faecd5-8b23-4a53-b24e-fca4cb9a6ab8" providerId="ADAL" clId="{B45BBA2D-4FE5-4990-8E8B-6D19E3651786}" dt="2024-03-13T18:28:25.724" v="1"/>
        <pc:sldMkLst>
          <pc:docMk/>
          <pc:sldMk cId="352067110" sldId="302"/>
        </pc:sldMkLst>
      </pc:sldChg>
      <pc:sldChg chg="add">
        <pc:chgData name="Elizabeth &quot;Libby&quot; Rigo" userId="89faecd5-8b23-4a53-b24e-fca4cb9a6ab8" providerId="ADAL" clId="{B45BBA2D-4FE5-4990-8E8B-6D19E3651786}" dt="2024-03-13T18:28:25.724" v="1"/>
        <pc:sldMkLst>
          <pc:docMk/>
          <pc:sldMk cId="931918162" sldId="303"/>
        </pc:sldMkLst>
      </pc:sldChg>
      <pc:sldChg chg="add">
        <pc:chgData name="Elizabeth &quot;Libby&quot; Rigo" userId="89faecd5-8b23-4a53-b24e-fca4cb9a6ab8" providerId="ADAL" clId="{B45BBA2D-4FE5-4990-8E8B-6D19E3651786}" dt="2024-03-13T18:28:25.724" v="1"/>
        <pc:sldMkLst>
          <pc:docMk/>
          <pc:sldMk cId="1534227266" sldId="304"/>
        </pc:sldMkLst>
      </pc:sldChg>
      <pc:sldChg chg="add">
        <pc:chgData name="Elizabeth &quot;Libby&quot; Rigo" userId="89faecd5-8b23-4a53-b24e-fca4cb9a6ab8" providerId="ADAL" clId="{B45BBA2D-4FE5-4990-8E8B-6D19E3651786}" dt="2024-03-13T18:28:25.724" v="1"/>
        <pc:sldMkLst>
          <pc:docMk/>
          <pc:sldMk cId="1293114229" sldId="305"/>
        </pc:sldMkLst>
      </pc:sldChg>
      <pc:sldChg chg="add">
        <pc:chgData name="Elizabeth &quot;Libby&quot; Rigo" userId="89faecd5-8b23-4a53-b24e-fca4cb9a6ab8" providerId="ADAL" clId="{B45BBA2D-4FE5-4990-8E8B-6D19E3651786}" dt="2024-03-13T18:28:25.724" v="1"/>
        <pc:sldMkLst>
          <pc:docMk/>
          <pc:sldMk cId="919913862" sldId="306"/>
        </pc:sldMkLst>
      </pc:sldChg>
      <pc:sldChg chg="add">
        <pc:chgData name="Elizabeth &quot;Libby&quot; Rigo" userId="89faecd5-8b23-4a53-b24e-fca4cb9a6ab8" providerId="ADAL" clId="{B45BBA2D-4FE5-4990-8E8B-6D19E3651786}" dt="2024-03-13T18:28:25.724" v="1"/>
        <pc:sldMkLst>
          <pc:docMk/>
          <pc:sldMk cId="3242955526" sldId="307"/>
        </pc:sldMkLst>
      </pc:sldChg>
      <pc:sldChg chg="add">
        <pc:chgData name="Elizabeth &quot;Libby&quot; Rigo" userId="89faecd5-8b23-4a53-b24e-fca4cb9a6ab8" providerId="ADAL" clId="{B45BBA2D-4FE5-4990-8E8B-6D19E3651786}" dt="2024-03-13T18:28:25.724" v="1"/>
        <pc:sldMkLst>
          <pc:docMk/>
          <pc:sldMk cId="2153914260" sldId="308"/>
        </pc:sldMkLst>
      </pc:sldChg>
      <pc:sldChg chg="add">
        <pc:chgData name="Elizabeth &quot;Libby&quot; Rigo" userId="89faecd5-8b23-4a53-b24e-fca4cb9a6ab8" providerId="ADAL" clId="{B45BBA2D-4FE5-4990-8E8B-6D19E3651786}" dt="2024-03-13T18:28:25.724" v="1"/>
        <pc:sldMkLst>
          <pc:docMk/>
          <pc:sldMk cId="3334074048" sldId="309"/>
        </pc:sldMkLst>
      </pc:sldChg>
      <pc:sldChg chg="add">
        <pc:chgData name="Elizabeth &quot;Libby&quot; Rigo" userId="89faecd5-8b23-4a53-b24e-fca4cb9a6ab8" providerId="ADAL" clId="{B45BBA2D-4FE5-4990-8E8B-6D19E3651786}" dt="2024-03-13T18:28:25.724" v="1"/>
        <pc:sldMkLst>
          <pc:docMk/>
          <pc:sldMk cId="2481038477" sldId="310"/>
        </pc:sldMkLst>
      </pc:sldChg>
      <pc:sldChg chg="add">
        <pc:chgData name="Elizabeth &quot;Libby&quot; Rigo" userId="89faecd5-8b23-4a53-b24e-fca4cb9a6ab8" providerId="ADAL" clId="{B45BBA2D-4FE5-4990-8E8B-6D19E3651786}" dt="2024-03-13T18:28:25.724" v="1"/>
        <pc:sldMkLst>
          <pc:docMk/>
          <pc:sldMk cId="2040193344" sldId="311"/>
        </pc:sldMkLst>
      </pc:sldChg>
      <pc:sldChg chg="add">
        <pc:chgData name="Elizabeth &quot;Libby&quot; Rigo" userId="89faecd5-8b23-4a53-b24e-fca4cb9a6ab8" providerId="ADAL" clId="{B45BBA2D-4FE5-4990-8E8B-6D19E3651786}" dt="2024-03-13T18:28:25.724" v="1"/>
        <pc:sldMkLst>
          <pc:docMk/>
          <pc:sldMk cId="1650762513" sldId="312"/>
        </pc:sldMkLst>
      </pc:sldChg>
      <pc:sldMasterChg chg="add addSldLayout">
        <pc:chgData name="Elizabeth &quot;Libby&quot; Rigo" userId="89faecd5-8b23-4a53-b24e-fca4cb9a6ab8" providerId="ADAL" clId="{B45BBA2D-4FE5-4990-8E8B-6D19E3651786}" dt="2024-03-13T18:28:25.723" v="0" actId="27028"/>
        <pc:sldMasterMkLst>
          <pc:docMk/>
          <pc:sldMasterMk cId="3588227267" sldId="2147483711"/>
        </pc:sldMasterMkLst>
        <pc:sldLayoutChg chg="add">
          <pc:chgData name="Elizabeth &quot;Libby&quot; Rigo" userId="89faecd5-8b23-4a53-b24e-fca4cb9a6ab8" providerId="ADAL" clId="{B45BBA2D-4FE5-4990-8E8B-6D19E3651786}" dt="2024-03-13T18:28:25.723" v="0" actId="27028"/>
          <pc:sldLayoutMkLst>
            <pc:docMk/>
            <pc:sldMasterMk cId="3588227267" sldId="2147483711"/>
            <pc:sldLayoutMk cId="3768027519" sldId="2147483700"/>
          </pc:sldLayoutMkLst>
        </pc:sldLayoutChg>
        <pc:sldLayoutChg chg="add">
          <pc:chgData name="Elizabeth &quot;Libby&quot; Rigo" userId="89faecd5-8b23-4a53-b24e-fca4cb9a6ab8" providerId="ADAL" clId="{B45BBA2D-4FE5-4990-8E8B-6D19E3651786}" dt="2024-03-13T18:28:25.723" v="0" actId="27028"/>
          <pc:sldLayoutMkLst>
            <pc:docMk/>
            <pc:sldMasterMk cId="3588227267" sldId="2147483711"/>
            <pc:sldLayoutMk cId="457442465" sldId="2147483701"/>
          </pc:sldLayoutMkLst>
        </pc:sldLayoutChg>
        <pc:sldLayoutChg chg="add">
          <pc:chgData name="Elizabeth &quot;Libby&quot; Rigo" userId="89faecd5-8b23-4a53-b24e-fca4cb9a6ab8" providerId="ADAL" clId="{B45BBA2D-4FE5-4990-8E8B-6D19E3651786}" dt="2024-03-13T18:28:25.723" v="0" actId="27028"/>
          <pc:sldLayoutMkLst>
            <pc:docMk/>
            <pc:sldMasterMk cId="3588227267" sldId="2147483711"/>
            <pc:sldLayoutMk cId="542674452" sldId="2147483702"/>
          </pc:sldLayoutMkLst>
        </pc:sldLayoutChg>
        <pc:sldLayoutChg chg="add">
          <pc:chgData name="Elizabeth &quot;Libby&quot; Rigo" userId="89faecd5-8b23-4a53-b24e-fca4cb9a6ab8" providerId="ADAL" clId="{B45BBA2D-4FE5-4990-8E8B-6D19E3651786}" dt="2024-03-13T18:28:25.723" v="0" actId="27028"/>
          <pc:sldLayoutMkLst>
            <pc:docMk/>
            <pc:sldMasterMk cId="3588227267" sldId="2147483711"/>
            <pc:sldLayoutMk cId="3411555131" sldId="2147483703"/>
          </pc:sldLayoutMkLst>
        </pc:sldLayoutChg>
        <pc:sldLayoutChg chg="add">
          <pc:chgData name="Elizabeth &quot;Libby&quot; Rigo" userId="89faecd5-8b23-4a53-b24e-fca4cb9a6ab8" providerId="ADAL" clId="{B45BBA2D-4FE5-4990-8E8B-6D19E3651786}" dt="2024-03-13T18:28:25.723" v="0" actId="27028"/>
          <pc:sldLayoutMkLst>
            <pc:docMk/>
            <pc:sldMasterMk cId="3588227267" sldId="2147483711"/>
            <pc:sldLayoutMk cId="1719753433" sldId="2147483704"/>
          </pc:sldLayoutMkLst>
        </pc:sldLayoutChg>
        <pc:sldLayoutChg chg="add">
          <pc:chgData name="Elizabeth &quot;Libby&quot; Rigo" userId="89faecd5-8b23-4a53-b24e-fca4cb9a6ab8" providerId="ADAL" clId="{B45BBA2D-4FE5-4990-8E8B-6D19E3651786}" dt="2024-03-13T18:28:25.723" v="0" actId="27028"/>
          <pc:sldLayoutMkLst>
            <pc:docMk/>
            <pc:sldMasterMk cId="3588227267" sldId="2147483711"/>
            <pc:sldLayoutMk cId="2164170359" sldId="2147483705"/>
          </pc:sldLayoutMkLst>
        </pc:sldLayoutChg>
        <pc:sldLayoutChg chg="add">
          <pc:chgData name="Elizabeth &quot;Libby&quot; Rigo" userId="89faecd5-8b23-4a53-b24e-fca4cb9a6ab8" providerId="ADAL" clId="{B45BBA2D-4FE5-4990-8E8B-6D19E3651786}" dt="2024-03-13T18:28:25.723" v="0" actId="27028"/>
          <pc:sldLayoutMkLst>
            <pc:docMk/>
            <pc:sldMasterMk cId="3588227267" sldId="2147483711"/>
            <pc:sldLayoutMk cId="1082613106" sldId="2147483706"/>
          </pc:sldLayoutMkLst>
        </pc:sldLayoutChg>
        <pc:sldLayoutChg chg="add">
          <pc:chgData name="Elizabeth &quot;Libby&quot; Rigo" userId="89faecd5-8b23-4a53-b24e-fca4cb9a6ab8" providerId="ADAL" clId="{B45BBA2D-4FE5-4990-8E8B-6D19E3651786}" dt="2024-03-13T18:28:25.723" v="0" actId="27028"/>
          <pc:sldLayoutMkLst>
            <pc:docMk/>
            <pc:sldMasterMk cId="3588227267" sldId="2147483711"/>
            <pc:sldLayoutMk cId="439679721" sldId="2147483707"/>
          </pc:sldLayoutMkLst>
        </pc:sldLayoutChg>
        <pc:sldLayoutChg chg="add">
          <pc:chgData name="Elizabeth &quot;Libby&quot; Rigo" userId="89faecd5-8b23-4a53-b24e-fca4cb9a6ab8" providerId="ADAL" clId="{B45BBA2D-4FE5-4990-8E8B-6D19E3651786}" dt="2024-03-13T18:28:25.723" v="0" actId="27028"/>
          <pc:sldLayoutMkLst>
            <pc:docMk/>
            <pc:sldMasterMk cId="3588227267" sldId="2147483711"/>
            <pc:sldLayoutMk cId="1676472886" sldId="2147483708"/>
          </pc:sldLayoutMkLst>
        </pc:sldLayoutChg>
        <pc:sldLayoutChg chg="add">
          <pc:chgData name="Elizabeth &quot;Libby&quot; Rigo" userId="89faecd5-8b23-4a53-b24e-fca4cb9a6ab8" providerId="ADAL" clId="{B45BBA2D-4FE5-4990-8E8B-6D19E3651786}" dt="2024-03-13T18:28:25.723" v="0" actId="27028"/>
          <pc:sldLayoutMkLst>
            <pc:docMk/>
            <pc:sldMasterMk cId="3588227267" sldId="2147483711"/>
            <pc:sldLayoutMk cId="811964748" sldId="2147483709"/>
          </pc:sldLayoutMkLst>
        </pc:sldLayoutChg>
        <pc:sldLayoutChg chg="add">
          <pc:chgData name="Elizabeth &quot;Libby&quot; Rigo" userId="89faecd5-8b23-4a53-b24e-fca4cb9a6ab8" providerId="ADAL" clId="{B45BBA2D-4FE5-4990-8E8B-6D19E3651786}" dt="2024-03-13T18:28:25.723" v="0" actId="27028"/>
          <pc:sldLayoutMkLst>
            <pc:docMk/>
            <pc:sldMasterMk cId="3588227267" sldId="2147483711"/>
            <pc:sldLayoutMk cId="309642969" sldId="214748371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09659B-5271-4917-AAC7-C97263F43AB6}"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n-US"/>
        </a:p>
      </dgm:t>
    </dgm:pt>
    <dgm:pt modelId="{B712C96A-A0B5-41E2-BC8B-1818F3A4748C}">
      <dgm:prSet/>
      <dgm:spPr/>
      <dgm:t>
        <a:bodyPr/>
        <a:lstStyle/>
        <a:p>
          <a:r>
            <a:rPr lang="en-US" dirty="0"/>
            <a:t>Choose any topic or number of topics</a:t>
          </a:r>
        </a:p>
      </dgm:t>
    </dgm:pt>
    <dgm:pt modelId="{1A36A8B6-8314-4C5E-ACB3-9B225B2293D6}" type="parTrans" cxnId="{9EA38051-9F81-4A33-AA2D-3E134C1B6174}">
      <dgm:prSet/>
      <dgm:spPr/>
      <dgm:t>
        <a:bodyPr/>
        <a:lstStyle/>
        <a:p>
          <a:endParaRPr lang="en-US"/>
        </a:p>
      </dgm:t>
    </dgm:pt>
    <dgm:pt modelId="{DEABAFA8-4464-403D-B534-347FD192B49F}" type="sibTrans" cxnId="{9EA38051-9F81-4A33-AA2D-3E134C1B6174}">
      <dgm:prSet/>
      <dgm:spPr/>
      <dgm:t>
        <a:bodyPr/>
        <a:lstStyle/>
        <a:p>
          <a:endParaRPr lang="en-US"/>
        </a:p>
      </dgm:t>
    </dgm:pt>
    <dgm:pt modelId="{40C87077-8C93-4B9B-8174-96405490FD38}">
      <dgm:prSet/>
      <dgm:spPr/>
      <dgm:t>
        <a:bodyPr/>
        <a:lstStyle/>
        <a:p>
          <a:r>
            <a:rPr lang="en-US" dirty="0"/>
            <a:t>It is recommended to always start with Unit 1</a:t>
          </a:r>
        </a:p>
      </dgm:t>
    </dgm:pt>
    <dgm:pt modelId="{AB0DE71E-75BC-4827-BEC7-98A88CC1EC95}" type="parTrans" cxnId="{5F36A1C7-D359-4609-ACCB-A1EC98EC8AB1}">
      <dgm:prSet/>
      <dgm:spPr/>
      <dgm:t>
        <a:bodyPr/>
        <a:lstStyle/>
        <a:p>
          <a:endParaRPr lang="en-US"/>
        </a:p>
      </dgm:t>
    </dgm:pt>
    <dgm:pt modelId="{1D9EBBCE-3619-4C79-A1B7-A8C6C16A4C19}" type="sibTrans" cxnId="{5F36A1C7-D359-4609-ACCB-A1EC98EC8AB1}">
      <dgm:prSet/>
      <dgm:spPr/>
      <dgm:t>
        <a:bodyPr/>
        <a:lstStyle/>
        <a:p>
          <a:endParaRPr lang="en-US"/>
        </a:p>
      </dgm:t>
    </dgm:pt>
    <dgm:pt modelId="{53E2F121-CD94-408B-9E53-3FBB2441F3DD}">
      <dgm:prSet/>
      <dgm:spPr/>
      <dgm:t>
        <a:bodyPr/>
        <a:lstStyle/>
        <a:p>
          <a:r>
            <a:rPr lang="en-US" dirty="0"/>
            <a:t>Unit 1 includes the most common mistakes made by new managers</a:t>
          </a:r>
        </a:p>
      </dgm:t>
    </dgm:pt>
    <dgm:pt modelId="{7BED7241-57E8-4B3F-9231-8E677D65E4F0}" type="parTrans" cxnId="{D1FEF8E1-462F-46EC-803A-B9D206DB6226}">
      <dgm:prSet/>
      <dgm:spPr/>
      <dgm:t>
        <a:bodyPr/>
        <a:lstStyle/>
        <a:p>
          <a:endParaRPr lang="en-US"/>
        </a:p>
      </dgm:t>
    </dgm:pt>
    <dgm:pt modelId="{2C7C61F1-C13D-40B9-AE16-C14FF5E13602}" type="sibTrans" cxnId="{D1FEF8E1-462F-46EC-803A-B9D206DB6226}">
      <dgm:prSet/>
      <dgm:spPr/>
      <dgm:t>
        <a:bodyPr/>
        <a:lstStyle/>
        <a:p>
          <a:endParaRPr lang="en-US"/>
        </a:p>
      </dgm:t>
    </dgm:pt>
    <dgm:pt modelId="{371C9BD4-88AB-443C-BD1D-8F57B2D21A5D}">
      <dgm:prSet/>
      <dgm:spPr/>
      <dgm:t>
        <a:bodyPr/>
        <a:lstStyle/>
        <a:p>
          <a:r>
            <a:rPr lang="en-US" dirty="0"/>
            <a:t>Each unit can also be customized to include specific employer requests</a:t>
          </a:r>
        </a:p>
      </dgm:t>
    </dgm:pt>
    <dgm:pt modelId="{F90CCD5A-B995-40EC-93B8-E79883F15C08}" type="parTrans" cxnId="{56E8854A-32DA-4A91-8AA7-9990318047C2}">
      <dgm:prSet/>
      <dgm:spPr/>
      <dgm:t>
        <a:bodyPr/>
        <a:lstStyle/>
        <a:p>
          <a:endParaRPr lang="en-US"/>
        </a:p>
      </dgm:t>
    </dgm:pt>
    <dgm:pt modelId="{322A00E5-9F71-4A39-8834-633917392B21}" type="sibTrans" cxnId="{56E8854A-32DA-4A91-8AA7-9990318047C2}">
      <dgm:prSet/>
      <dgm:spPr/>
      <dgm:t>
        <a:bodyPr/>
        <a:lstStyle/>
        <a:p>
          <a:endParaRPr lang="en-US"/>
        </a:p>
      </dgm:t>
    </dgm:pt>
    <dgm:pt modelId="{65D162B3-3C60-4CAE-8CE7-4498C163B9F4}" type="pres">
      <dgm:prSet presAssocID="{BD09659B-5271-4917-AAC7-C97263F43AB6}" presName="linear" presStyleCnt="0">
        <dgm:presLayoutVars>
          <dgm:animLvl val="lvl"/>
          <dgm:resizeHandles val="exact"/>
        </dgm:presLayoutVars>
      </dgm:prSet>
      <dgm:spPr/>
    </dgm:pt>
    <dgm:pt modelId="{B9120499-7DA1-4CAB-8A61-C9F1E080A47C}" type="pres">
      <dgm:prSet presAssocID="{B712C96A-A0B5-41E2-BC8B-1818F3A4748C}" presName="parentText" presStyleLbl="node1" presStyleIdx="0" presStyleCnt="4">
        <dgm:presLayoutVars>
          <dgm:chMax val="0"/>
          <dgm:bulletEnabled val="1"/>
        </dgm:presLayoutVars>
      </dgm:prSet>
      <dgm:spPr/>
    </dgm:pt>
    <dgm:pt modelId="{7396AE3A-34E7-432B-A09B-3071AF9B3ACD}" type="pres">
      <dgm:prSet presAssocID="{DEABAFA8-4464-403D-B534-347FD192B49F}" presName="spacer" presStyleCnt="0"/>
      <dgm:spPr/>
    </dgm:pt>
    <dgm:pt modelId="{55E7CEF6-1246-4F8A-B1F2-7BD9E8FB3996}" type="pres">
      <dgm:prSet presAssocID="{40C87077-8C93-4B9B-8174-96405490FD38}" presName="parentText" presStyleLbl="node1" presStyleIdx="1" presStyleCnt="4">
        <dgm:presLayoutVars>
          <dgm:chMax val="0"/>
          <dgm:bulletEnabled val="1"/>
        </dgm:presLayoutVars>
      </dgm:prSet>
      <dgm:spPr/>
    </dgm:pt>
    <dgm:pt modelId="{7F79A9D0-2287-484B-BE28-35E3C6446C39}" type="pres">
      <dgm:prSet presAssocID="{1D9EBBCE-3619-4C79-A1B7-A8C6C16A4C19}" presName="spacer" presStyleCnt="0"/>
      <dgm:spPr/>
    </dgm:pt>
    <dgm:pt modelId="{9A81F947-7674-43F2-A735-54FB61F8371D}" type="pres">
      <dgm:prSet presAssocID="{53E2F121-CD94-408B-9E53-3FBB2441F3DD}" presName="parentText" presStyleLbl="node1" presStyleIdx="2" presStyleCnt="4">
        <dgm:presLayoutVars>
          <dgm:chMax val="0"/>
          <dgm:bulletEnabled val="1"/>
        </dgm:presLayoutVars>
      </dgm:prSet>
      <dgm:spPr/>
    </dgm:pt>
    <dgm:pt modelId="{73E2B6F9-D59F-4CCF-A3CE-5E774B1FB5B7}" type="pres">
      <dgm:prSet presAssocID="{2C7C61F1-C13D-40B9-AE16-C14FF5E13602}" presName="spacer" presStyleCnt="0"/>
      <dgm:spPr/>
    </dgm:pt>
    <dgm:pt modelId="{A6D5B19C-595A-485C-83D4-AB77A7FDA691}" type="pres">
      <dgm:prSet presAssocID="{371C9BD4-88AB-443C-BD1D-8F57B2D21A5D}" presName="parentText" presStyleLbl="node1" presStyleIdx="3" presStyleCnt="4">
        <dgm:presLayoutVars>
          <dgm:chMax val="0"/>
          <dgm:bulletEnabled val="1"/>
        </dgm:presLayoutVars>
      </dgm:prSet>
      <dgm:spPr/>
    </dgm:pt>
  </dgm:ptLst>
  <dgm:cxnLst>
    <dgm:cxn modelId="{D103691E-E42B-47C5-8967-FDA700A412E3}" type="presOf" srcId="{53E2F121-CD94-408B-9E53-3FBB2441F3DD}" destId="{9A81F947-7674-43F2-A735-54FB61F8371D}" srcOrd="0" destOrd="0" presId="urn:microsoft.com/office/officeart/2005/8/layout/vList2"/>
    <dgm:cxn modelId="{78A80F23-C836-4712-85B6-72F4B6475C31}" type="presOf" srcId="{BD09659B-5271-4917-AAC7-C97263F43AB6}" destId="{65D162B3-3C60-4CAE-8CE7-4498C163B9F4}" srcOrd="0" destOrd="0" presId="urn:microsoft.com/office/officeart/2005/8/layout/vList2"/>
    <dgm:cxn modelId="{0E0AF149-1CD4-4C11-9C8C-BD2C94F2C79E}" type="presOf" srcId="{371C9BD4-88AB-443C-BD1D-8F57B2D21A5D}" destId="{A6D5B19C-595A-485C-83D4-AB77A7FDA691}" srcOrd="0" destOrd="0" presId="urn:microsoft.com/office/officeart/2005/8/layout/vList2"/>
    <dgm:cxn modelId="{56E8854A-32DA-4A91-8AA7-9990318047C2}" srcId="{BD09659B-5271-4917-AAC7-C97263F43AB6}" destId="{371C9BD4-88AB-443C-BD1D-8F57B2D21A5D}" srcOrd="3" destOrd="0" parTransId="{F90CCD5A-B995-40EC-93B8-E79883F15C08}" sibTransId="{322A00E5-9F71-4A39-8834-633917392B21}"/>
    <dgm:cxn modelId="{9EA38051-9F81-4A33-AA2D-3E134C1B6174}" srcId="{BD09659B-5271-4917-AAC7-C97263F43AB6}" destId="{B712C96A-A0B5-41E2-BC8B-1818F3A4748C}" srcOrd="0" destOrd="0" parTransId="{1A36A8B6-8314-4C5E-ACB3-9B225B2293D6}" sibTransId="{DEABAFA8-4464-403D-B534-347FD192B49F}"/>
    <dgm:cxn modelId="{7037E985-CD2B-451F-BBD6-7ED6C6553502}" type="presOf" srcId="{40C87077-8C93-4B9B-8174-96405490FD38}" destId="{55E7CEF6-1246-4F8A-B1F2-7BD9E8FB3996}" srcOrd="0" destOrd="0" presId="urn:microsoft.com/office/officeart/2005/8/layout/vList2"/>
    <dgm:cxn modelId="{5F36A1C7-D359-4609-ACCB-A1EC98EC8AB1}" srcId="{BD09659B-5271-4917-AAC7-C97263F43AB6}" destId="{40C87077-8C93-4B9B-8174-96405490FD38}" srcOrd="1" destOrd="0" parTransId="{AB0DE71E-75BC-4827-BEC7-98A88CC1EC95}" sibTransId="{1D9EBBCE-3619-4C79-A1B7-A8C6C16A4C19}"/>
    <dgm:cxn modelId="{D1FEF8E1-462F-46EC-803A-B9D206DB6226}" srcId="{BD09659B-5271-4917-AAC7-C97263F43AB6}" destId="{53E2F121-CD94-408B-9E53-3FBB2441F3DD}" srcOrd="2" destOrd="0" parTransId="{7BED7241-57E8-4B3F-9231-8E677D65E4F0}" sibTransId="{2C7C61F1-C13D-40B9-AE16-C14FF5E13602}"/>
    <dgm:cxn modelId="{55CB57E2-1F18-4980-8133-159B5AC4D6D0}" type="presOf" srcId="{B712C96A-A0B5-41E2-BC8B-1818F3A4748C}" destId="{B9120499-7DA1-4CAB-8A61-C9F1E080A47C}" srcOrd="0" destOrd="0" presId="urn:microsoft.com/office/officeart/2005/8/layout/vList2"/>
    <dgm:cxn modelId="{1026C35F-56AA-4CDA-A9ED-8E5F90E3A121}" type="presParOf" srcId="{65D162B3-3C60-4CAE-8CE7-4498C163B9F4}" destId="{B9120499-7DA1-4CAB-8A61-C9F1E080A47C}" srcOrd="0" destOrd="0" presId="urn:microsoft.com/office/officeart/2005/8/layout/vList2"/>
    <dgm:cxn modelId="{795A0459-FE4F-447D-A1BA-DACD32AB2CDF}" type="presParOf" srcId="{65D162B3-3C60-4CAE-8CE7-4498C163B9F4}" destId="{7396AE3A-34E7-432B-A09B-3071AF9B3ACD}" srcOrd="1" destOrd="0" presId="urn:microsoft.com/office/officeart/2005/8/layout/vList2"/>
    <dgm:cxn modelId="{D9C08769-F936-4EDB-829F-D3786DB6A38F}" type="presParOf" srcId="{65D162B3-3C60-4CAE-8CE7-4498C163B9F4}" destId="{55E7CEF6-1246-4F8A-B1F2-7BD9E8FB3996}" srcOrd="2" destOrd="0" presId="urn:microsoft.com/office/officeart/2005/8/layout/vList2"/>
    <dgm:cxn modelId="{6768F718-5BD8-4601-BBB5-3F14731EC1B4}" type="presParOf" srcId="{65D162B3-3C60-4CAE-8CE7-4498C163B9F4}" destId="{7F79A9D0-2287-484B-BE28-35E3C6446C39}" srcOrd="3" destOrd="0" presId="urn:microsoft.com/office/officeart/2005/8/layout/vList2"/>
    <dgm:cxn modelId="{3DC6B001-133D-46CF-9987-B7D504B4F9F7}" type="presParOf" srcId="{65D162B3-3C60-4CAE-8CE7-4498C163B9F4}" destId="{9A81F947-7674-43F2-A735-54FB61F8371D}" srcOrd="4" destOrd="0" presId="urn:microsoft.com/office/officeart/2005/8/layout/vList2"/>
    <dgm:cxn modelId="{AE4CD56D-DA77-4B87-AB21-82C0552AFE43}" type="presParOf" srcId="{65D162B3-3C60-4CAE-8CE7-4498C163B9F4}" destId="{73E2B6F9-D59F-4CCF-A3CE-5E774B1FB5B7}" srcOrd="5" destOrd="0" presId="urn:microsoft.com/office/officeart/2005/8/layout/vList2"/>
    <dgm:cxn modelId="{13B65B85-E58D-451C-A180-7A8DB05158BB}" type="presParOf" srcId="{65D162B3-3C60-4CAE-8CE7-4498C163B9F4}" destId="{A6D5B19C-595A-485C-83D4-AB77A7FDA69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9BB84C-B725-4A03-8EB3-6EC7CF04E38C}" type="doc">
      <dgm:prSet loTypeId="urn:microsoft.com/office/officeart/2005/8/layout/arrow5" loCatId="relationship" qsTypeId="urn:microsoft.com/office/officeart/2005/8/quickstyle/simple1" qsCatId="simple" csTypeId="urn:microsoft.com/office/officeart/2005/8/colors/accent4_2" csCatId="accent4"/>
      <dgm:spPr/>
      <dgm:t>
        <a:bodyPr/>
        <a:lstStyle/>
        <a:p>
          <a:endParaRPr lang="en-US"/>
        </a:p>
      </dgm:t>
    </dgm:pt>
    <dgm:pt modelId="{74EFBA2B-8A33-40E7-91C0-0A8B3E1EE789}">
      <dgm:prSet/>
      <dgm:spPr/>
      <dgm:t>
        <a:bodyPr/>
        <a:lstStyle/>
        <a:p>
          <a:r>
            <a:rPr lang="en-US" dirty="0"/>
            <a:t>Each unit will include training, discussion and practice activities</a:t>
          </a:r>
        </a:p>
      </dgm:t>
    </dgm:pt>
    <dgm:pt modelId="{4F0D5E70-DD6C-4674-9D15-11982878E45D}" type="parTrans" cxnId="{72983DC5-C57B-4AA2-82FF-1A6DB6ED92D6}">
      <dgm:prSet/>
      <dgm:spPr/>
      <dgm:t>
        <a:bodyPr/>
        <a:lstStyle/>
        <a:p>
          <a:endParaRPr lang="en-US"/>
        </a:p>
      </dgm:t>
    </dgm:pt>
    <dgm:pt modelId="{FEEBC558-5E54-49C3-A13B-9AF22A11D717}" type="sibTrans" cxnId="{72983DC5-C57B-4AA2-82FF-1A6DB6ED92D6}">
      <dgm:prSet/>
      <dgm:spPr/>
      <dgm:t>
        <a:bodyPr/>
        <a:lstStyle/>
        <a:p>
          <a:endParaRPr lang="en-US"/>
        </a:p>
      </dgm:t>
    </dgm:pt>
    <dgm:pt modelId="{28E0D007-1A82-4308-80D7-D42FB2768A5C}">
      <dgm:prSet/>
      <dgm:spPr/>
      <dgm:t>
        <a:bodyPr/>
        <a:lstStyle/>
        <a:p>
          <a:r>
            <a:rPr lang="en-US"/>
            <a:t>Practice activities can also be customized</a:t>
          </a:r>
        </a:p>
      </dgm:t>
    </dgm:pt>
    <dgm:pt modelId="{379282EF-6F0C-444C-9BB3-97D766088F5A}" type="parTrans" cxnId="{A1DF7A57-4DE9-4BBC-8463-F716482C3BDA}">
      <dgm:prSet/>
      <dgm:spPr/>
      <dgm:t>
        <a:bodyPr/>
        <a:lstStyle/>
        <a:p>
          <a:endParaRPr lang="en-US"/>
        </a:p>
      </dgm:t>
    </dgm:pt>
    <dgm:pt modelId="{5C63B737-36E3-4A96-8E74-F0B4DEBB7729}" type="sibTrans" cxnId="{A1DF7A57-4DE9-4BBC-8463-F716482C3BDA}">
      <dgm:prSet/>
      <dgm:spPr/>
      <dgm:t>
        <a:bodyPr/>
        <a:lstStyle/>
        <a:p>
          <a:endParaRPr lang="en-US"/>
        </a:p>
      </dgm:t>
    </dgm:pt>
    <dgm:pt modelId="{29A3AC80-2EB2-478D-961C-EF24AE85F9A9}">
      <dgm:prSet/>
      <dgm:spPr/>
      <dgm:t>
        <a:bodyPr/>
        <a:lstStyle/>
        <a:p>
          <a:r>
            <a:rPr lang="en-US" dirty="0"/>
            <a:t>On site training will require a projector for sharing PowerPoints if possible</a:t>
          </a:r>
        </a:p>
      </dgm:t>
    </dgm:pt>
    <dgm:pt modelId="{E41A9554-4FDB-4182-A396-F0C940B7E098}" type="parTrans" cxnId="{96C29AAE-9DA3-439A-9DE1-6860246CF473}">
      <dgm:prSet/>
      <dgm:spPr/>
      <dgm:t>
        <a:bodyPr/>
        <a:lstStyle/>
        <a:p>
          <a:endParaRPr lang="en-US"/>
        </a:p>
      </dgm:t>
    </dgm:pt>
    <dgm:pt modelId="{900DE75F-3702-42C1-883E-67828F07AE17}" type="sibTrans" cxnId="{96C29AAE-9DA3-439A-9DE1-6860246CF473}">
      <dgm:prSet/>
      <dgm:spPr/>
      <dgm:t>
        <a:bodyPr/>
        <a:lstStyle/>
        <a:p>
          <a:endParaRPr lang="en-US"/>
        </a:p>
      </dgm:t>
    </dgm:pt>
    <dgm:pt modelId="{4FA4A653-8885-4FEF-80FD-7DF8F65C096B}" type="pres">
      <dgm:prSet presAssocID="{DE9BB84C-B725-4A03-8EB3-6EC7CF04E38C}" presName="diagram" presStyleCnt="0">
        <dgm:presLayoutVars>
          <dgm:dir/>
          <dgm:resizeHandles val="exact"/>
        </dgm:presLayoutVars>
      </dgm:prSet>
      <dgm:spPr/>
    </dgm:pt>
    <dgm:pt modelId="{82C98146-145D-47C4-AFB2-1930B6DDBAEA}" type="pres">
      <dgm:prSet presAssocID="{74EFBA2B-8A33-40E7-91C0-0A8B3E1EE789}" presName="arrow" presStyleLbl="node1" presStyleIdx="0" presStyleCnt="3">
        <dgm:presLayoutVars>
          <dgm:bulletEnabled val="1"/>
        </dgm:presLayoutVars>
      </dgm:prSet>
      <dgm:spPr/>
    </dgm:pt>
    <dgm:pt modelId="{9491A992-9D54-4652-A6A5-4C0BF785B3A9}" type="pres">
      <dgm:prSet presAssocID="{28E0D007-1A82-4308-80D7-D42FB2768A5C}" presName="arrow" presStyleLbl="node1" presStyleIdx="1" presStyleCnt="3">
        <dgm:presLayoutVars>
          <dgm:bulletEnabled val="1"/>
        </dgm:presLayoutVars>
      </dgm:prSet>
      <dgm:spPr/>
    </dgm:pt>
    <dgm:pt modelId="{E166CA4A-C9D2-4BED-90E7-CBD3AED97C9E}" type="pres">
      <dgm:prSet presAssocID="{29A3AC80-2EB2-478D-961C-EF24AE85F9A9}" presName="arrow" presStyleLbl="node1" presStyleIdx="2" presStyleCnt="3">
        <dgm:presLayoutVars>
          <dgm:bulletEnabled val="1"/>
        </dgm:presLayoutVars>
      </dgm:prSet>
      <dgm:spPr/>
    </dgm:pt>
  </dgm:ptLst>
  <dgm:cxnLst>
    <dgm:cxn modelId="{10550408-8C9F-42BA-971A-28761641C4BF}" type="presOf" srcId="{28E0D007-1A82-4308-80D7-D42FB2768A5C}" destId="{9491A992-9D54-4652-A6A5-4C0BF785B3A9}" srcOrd="0" destOrd="0" presId="urn:microsoft.com/office/officeart/2005/8/layout/arrow5"/>
    <dgm:cxn modelId="{5D77755F-1FCE-4012-9FD3-B28AD9E214C1}" type="presOf" srcId="{DE9BB84C-B725-4A03-8EB3-6EC7CF04E38C}" destId="{4FA4A653-8885-4FEF-80FD-7DF8F65C096B}" srcOrd="0" destOrd="0" presId="urn:microsoft.com/office/officeart/2005/8/layout/arrow5"/>
    <dgm:cxn modelId="{A1DF7A57-4DE9-4BBC-8463-F716482C3BDA}" srcId="{DE9BB84C-B725-4A03-8EB3-6EC7CF04E38C}" destId="{28E0D007-1A82-4308-80D7-D42FB2768A5C}" srcOrd="1" destOrd="0" parTransId="{379282EF-6F0C-444C-9BB3-97D766088F5A}" sibTransId="{5C63B737-36E3-4A96-8E74-F0B4DEBB7729}"/>
    <dgm:cxn modelId="{6736787E-425E-4D45-9FFC-3B9B52BAC96C}" type="presOf" srcId="{74EFBA2B-8A33-40E7-91C0-0A8B3E1EE789}" destId="{82C98146-145D-47C4-AFB2-1930B6DDBAEA}" srcOrd="0" destOrd="0" presId="urn:microsoft.com/office/officeart/2005/8/layout/arrow5"/>
    <dgm:cxn modelId="{96C29AAE-9DA3-439A-9DE1-6860246CF473}" srcId="{DE9BB84C-B725-4A03-8EB3-6EC7CF04E38C}" destId="{29A3AC80-2EB2-478D-961C-EF24AE85F9A9}" srcOrd="2" destOrd="0" parTransId="{E41A9554-4FDB-4182-A396-F0C940B7E098}" sibTransId="{900DE75F-3702-42C1-883E-67828F07AE17}"/>
    <dgm:cxn modelId="{72983DC5-C57B-4AA2-82FF-1A6DB6ED92D6}" srcId="{DE9BB84C-B725-4A03-8EB3-6EC7CF04E38C}" destId="{74EFBA2B-8A33-40E7-91C0-0A8B3E1EE789}" srcOrd="0" destOrd="0" parTransId="{4F0D5E70-DD6C-4674-9D15-11982878E45D}" sibTransId="{FEEBC558-5E54-49C3-A13B-9AF22A11D717}"/>
    <dgm:cxn modelId="{000759ED-579C-44B8-B3E7-1B0C07B36829}" type="presOf" srcId="{29A3AC80-2EB2-478D-961C-EF24AE85F9A9}" destId="{E166CA4A-C9D2-4BED-90E7-CBD3AED97C9E}" srcOrd="0" destOrd="0" presId="urn:microsoft.com/office/officeart/2005/8/layout/arrow5"/>
    <dgm:cxn modelId="{A36DD113-F597-454B-BEDF-924EE82FFB6B}" type="presParOf" srcId="{4FA4A653-8885-4FEF-80FD-7DF8F65C096B}" destId="{82C98146-145D-47C4-AFB2-1930B6DDBAEA}" srcOrd="0" destOrd="0" presId="urn:microsoft.com/office/officeart/2005/8/layout/arrow5"/>
    <dgm:cxn modelId="{6900E6BA-942A-4C0F-90FC-2D503A67DFA4}" type="presParOf" srcId="{4FA4A653-8885-4FEF-80FD-7DF8F65C096B}" destId="{9491A992-9D54-4652-A6A5-4C0BF785B3A9}" srcOrd="1" destOrd="0" presId="urn:microsoft.com/office/officeart/2005/8/layout/arrow5"/>
    <dgm:cxn modelId="{A8736611-9D0C-4305-8DA1-B6DA8E305758}" type="presParOf" srcId="{4FA4A653-8885-4FEF-80FD-7DF8F65C096B}" destId="{E166CA4A-C9D2-4BED-90E7-CBD3AED97C9E}" srcOrd="2"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20499-7DA1-4CAB-8A61-C9F1E080A47C}">
      <dsp:nvSpPr>
        <dsp:cNvPr id="0" name=""/>
        <dsp:cNvSpPr/>
      </dsp:nvSpPr>
      <dsp:spPr>
        <a:xfrm>
          <a:off x="0" y="76244"/>
          <a:ext cx="5745353" cy="918303"/>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Choose any topic or number of topics</a:t>
          </a:r>
        </a:p>
      </dsp:txBody>
      <dsp:txXfrm>
        <a:off x="44828" y="121072"/>
        <a:ext cx="5655697" cy="828647"/>
      </dsp:txXfrm>
    </dsp:sp>
    <dsp:sp modelId="{55E7CEF6-1246-4F8A-B1F2-7BD9E8FB3996}">
      <dsp:nvSpPr>
        <dsp:cNvPr id="0" name=""/>
        <dsp:cNvSpPr/>
      </dsp:nvSpPr>
      <dsp:spPr>
        <a:xfrm>
          <a:off x="0" y="1060788"/>
          <a:ext cx="5745353" cy="918303"/>
        </a:xfrm>
        <a:prstGeom prst="roundRect">
          <a:avLst/>
        </a:prstGeom>
        <a:solidFill>
          <a:schemeClr val="accent4">
            <a:shade val="80000"/>
            <a:hueOff val="210292"/>
            <a:satOff val="-22073"/>
            <a:lumOff val="13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It is recommended to always start with Unit 1</a:t>
          </a:r>
        </a:p>
      </dsp:txBody>
      <dsp:txXfrm>
        <a:off x="44828" y="1105616"/>
        <a:ext cx="5655697" cy="828647"/>
      </dsp:txXfrm>
    </dsp:sp>
    <dsp:sp modelId="{9A81F947-7674-43F2-A735-54FB61F8371D}">
      <dsp:nvSpPr>
        <dsp:cNvPr id="0" name=""/>
        <dsp:cNvSpPr/>
      </dsp:nvSpPr>
      <dsp:spPr>
        <a:xfrm>
          <a:off x="0" y="2045332"/>
          <a:ext cx="5745353" cy="918303"/>
        </a:xfrm>
        <a:prstGeom prst="roundRect">
          <a:avLst/>
        </a:prstGeom>
        <a:solidFill>
          <a:schemeClr val="accent4">
            <a:shade val="80000"/>
            <a:hueOff val="420585"/>
            <a:satOff val="-44145"/>
            <a:lumOff val="266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Unit 1 includes the most common mistakes made by new managers</a:t>
          </a:r>
        </a:p>
      </dsp:txBody>
      <dsp:txXfrm>
        <a:off x="44828" y="2090160"/>
        <a:ext cx="5655697" cy="828647"/>
      </dsp:txXfrm>
    </dsp:sp>
    <dsp:sp modelId="{A6D5B19C-595A-485C-83D4-AB77A7FDA691}">
      <dsp:nvSpPr>
        <dsp:cNvPr id="0" name=""/>
        <dsp:cNvSpPr/>
      </dsp:nvSpPr>
      <dsp:spPr>
        <a:xfrm>
          <a:off x="0" y="3029875"/>
          <a:ext cx="5745353" cy="918303"/>
        </a:xfrm>
        <a:prstGeom prst="roundRect">
          <a:avLst/>
        </a:prstGeom>
        <a:solidFill>
          <a:schemeClr val="accent4">
            <a:shade val="80000"/>
            <a:hueOff val="630877"/>
            <a:satOff val="-66218"/>
            <a:lumOff val="399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Each unit can also be customized to include specific employer requests</a:t>
          </a:r>
        </a:p>
      </dsp:txBody>
      <dsp:txXfrm>
        <a:off x="44828" y="3074703"/>
        <a:ext cx="5655697" cy="8286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98146-145D-47C4-AFB2-1930B6DDBAEA}">
      <dsp:nvSpPr>
        <dsp:cNvPr id="0" name=""/>
        <dsp:cNvSpPr/>
      </dsp:nvSpPr>
      <dsp:spPr>
        <a:xfrm>
          <a:off x="1471631" y="82"/>
          <a:ext cx="2009737" cy="2009737"/>
        </a:xfrm>
        <a:prstGeom prst="downArrow">
          <a:avLst>
            <a:gd name="adj1" fmla="val 50000"/>
            <a:gd name="adj2" fmla="val 3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Each unit will include training, discussion and practice activities</a:t>
          </a:r>
        </a:p>
      </dsp:txBody>
      <dsp:txXfrm>
        <a:off x="1974065" y="82"/>
        <a:ext cx="1004869" cy="1658033"/>
      </dsp:txXfrm>
    </dsp:sp>
    <dsp:sp modelId="{9491A992-9D54-4652-A6A5-4C0BF785B3A9}">
      <dsp:nvSpPr>
        <dsp:cNvPr id="0" name=""/>
        <dsp:cNvSpPr/>
      </dsp:nvSpPr>
      <dsp:spPr>
        <a:xfrm rot="7200000">
          <a:off x="2634715" y="2014603"/>
          <a:ext cx="2009737" cy="2009737"/>
        </a:xfrm>
        <a:prstGeom prst="downArrow">
          <a:avLst>
            <a:gd name="adj1" fmla="val 50000"/>
            <a:gd name="adj2" fmla="val 3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Practice activities can also be customized</a:t>
          </a:r>
        </a:p>
      </dsp:txBody>
      <dsp:txXfrm rot="-5400000">
        <a:off x="2962859" y="2604963"/>
        <a:ext cx="1658033" cy="1004869"/>
      </dsp:txXfrm>
    </dsp:sp>
    <dsp:sp modelId="{E166CA4A-C9D2-4BED-90E7-CBD3AED97C9E}">
      <dsp:nvSpPr>
        <dsp:cNvPr id="0" name=""/>
        <dsp:cNvSpPr/>
      </dsp:nvSpPr>
      <dsp:spPr>
        <a:xfrm rot="14400000">
          <a:off x="308546" y="2014603"/>
          <a:ext cx="2009737" cy="2009737"/>
        </a:xfrm>
        <a:prstGeom prst="downArrow">
          <a:avLst>
            <a:gd name="adj1" fmla="val 50000"/>
            <a:gd name="adj2" fmla="val 3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On site training will require a projector for sharing PowerPoints if possible</a:t>
          </a:r>
        </a:p>
      </dsp:txBody>
      <dsp:txXfrm rot="5400000">
        <a:off x="332106" y="2604963"/>
        <a:ext cx="1658033" cy="10048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C54D1-D02D-41A8-BFFF-0C994226E71F}"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C2694-6B7D-4AA0-9526-A75759655333}" type="slidenum">
              <a:rPr lang="en-US" smtClean="0"/>
              <a:t>‹#›</a:t>
            </a:fld>
            <a:endParaRPr lang="en-US"/>
          </a:p>
        </p:txBody>
      </p:sp>
    </p:spTree>
    <p:extLst>
      <p:ext uri="{BB962C8B-B14F-4D97-AF65-F5344CB8AC3E}">
        <p14:creationId xmlns:p14="http://schemas.microsoft.com/office/powerpoint/2010/main" val="1544117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452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0B5AED-CD0D-406B-9CB6-0E7914AAA0B2}" type="slidenum">
              <a:rPr lang="en-US" smtClean="0"/>
              <a:t>12</a:t>
            </a:fld>
            <a:endParaRPr lang="en-US"/>
          </a:p>
        </p:txBody>
      </p:sp>
    </p:spTree>
    <p:extLst>
      <p:ext uri="{BB962C8B-B14F-4D97-AF65-F5344CB8AC3E}">
        <p14:creationId xmlns:p14="http://schemas.microsoft.com/office/powerpoint/2010/main" val="368777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0B5AED-CD0D-406B-9CB6-0E7914AAA0B2}" type="slidenum">
              <a:rPr lang="en-US" smtClean="0"/>
              <a:t>13</a:t>
            </a:fld>
            <a:endParaRPr lang="en-US"/>
          </a:p>
        </p:txBody>
      </p:sp>
    </p:spTree>
    <p:extLst>
      <p:ext uri="{BB962C8B-B14F-4D97-AF65-F5344CB8AC3E}">
        <p14:creationId xmlns:p14="http://schemas.microsoft.com/office/powerpoint/2010/main" val="1220786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33</a:t>
            </a:fld>
            <a:endParaRPr lang="en-US"/>
          </a:p>
        </p:txBody>
      </p:sp>
    </p:spTree>
    <p:extLst>
      <p:ext uri="{BB962C8B-B14F-4D97-AF65-F5344CB8AC3E}">
        <p14:creationId xmlns:p14="http://schemas.microsoft.com/office/powerpoint/2010/main" val="543403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AA59146-9C38-38AD-E423-9F6F9688F6A4}"/>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551AE17C-6C2C-22EB-B450-02164DFDCE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14 day appeal period does not apply to a BWC C-92 Tentative Order.  The appeal period for this order is 20 days from issuance to appeal to the DHO and 10 days for the DHO order to appeal to the SHO.  There is no further appeal on a C-92 issue.</a:t>
            </a:r>
          </a:p>
          <a:p>
            <a:endParaRPr lang="en-US" altLang="en-US"/>
          </a:p>
        </p:txBody>
      </p:sp>
      <p:sp>
        <p:nvSpPr>
          <p:cNvPr id="9220" name="Slide Number Placeholder 3">
            <a:extLst>
              <a:ext uri="{FF2B5EF4-FFF2-40B4-BE49-F238E27FC236}">
                <a16:creationId xmlns:a16="http://schemas.microsoft.com/office/drawing/2014/main" id="{33D637F3-E5A2-A571-5AFE-CA08068E7A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a:solidFill>
                  <a:schemeClr val="tx1"/>
                </a:solidFill>
                <a:latin typeface="Comic Sans MS" panose="030F0702030302020204" pitchFamily="66" charset="0"/>
              </a:defRPr>
            </a:lvl1pPr>
            <a:lvl2pPr marL="742950" indent="-285750" defTabSz="925513">
              <a:defRPr>
                <a:solidFill>
                  <a:schemeClr val="tx1"/>
                </a:solidFill>
                <a:latin typeface="Comic Sans MS" panose="030F0702030302020204" pitchFamily="66" charset="0"/>
              </a:defRPr>
            </a:lvl2pPr>
            <a:lvl3pPr marL="1143000" indent="-228600" defTabSz="925513">
              <a:defRPr>
                <a:solidFill>
                  <a:schemeClr val="tx1"/>
                </a:solidFill>
                <a:latin typeface="Comic Sans MS" panose="030F0702030302020204" pitchFamily="66" charset="0"/>
              </a:defRPr>
            </a:lvl3pPr>
            <a:lvl4pPr marL="1600200" indent="-228600" defTabSz="925513">
              <a:defRPr>
                <a:solidFill>
                  <a:schemeClr val="tx1"/>
                </a:solidFill>
                <a:latin typeface="Comic Sans MS" panose="030F0702030302020204" pitchFamily="66" charset="0"/>
              </a:defRPr>
            </a:lvl4pPr>
            <a:lvl5pPr marL="2057400" indent="-228600" defTabSz="925513">
              <a:defRPr>
                <a:solidFill>
                  <a:schemeClr val="tx1"/>
                </a:solidFill>
                <a:latin typeface="Comic Sans MS" panose="030F0702030302020204" pitchFamily="66" charset="0"/>
              </a:defRPr>
            </a:lvl5pPr>
            <a:lvl6pPr marL="2514600" indent="-228600" defTabSz="925513" eaLnBrk="0" fontAlgn="base" hangingPunct="0">
              <a:spcBef>
                <a:spcPct val="0"/>
              </a:spcBef>
              <a:spcAft>
                <a:spcPct val="0"/>
              </a:spcAft>
              <a:defRPr>
                <a:solidFill>
                  <a:schemeClr val="tx1"/>
                </a:solidFill>
                <a:latin typeface="Comic Sans MS" panose="030F0702030302020204" pitchFamily="66" charset="0"/>
              </a:defRPr>
            </a:lvl6pPr>
            <a:lvl7pPr marL="2971800" indent="-228600" defTabSz="925513" eaLnBrk="0" fontAlgn="base" hangingPunct="0">
              <a:spcBef>
                <a:spcPct val="0"/>
              </a:spcBef>
              <a:spcAft>
                <a:spcPct val="0"/>
              </a:spcAft>
              <a:defRPr>
                <a:solidFill>
                  <a:schemeClr val="tx1"/>
                </a:solidFill>
                <a:latin typeface="Comic Sans MS" panose="030F0702030302020204" pitchFamily="66" charset="0"/>
              </a:defRPr>
            </a:lvl7pPr>
            <a:lvl8pPr marL="3429000" indent="-228600" defTabSz="925513" eaLnBrk="0" fontAlgn="base" hangingPunct="0">
              <a:spcBef>
                <a:spcPct val="0"/>
              </a:spcBef>
              <a:spcAft>
                <a:spcPct val="0"/>
              </a:spcAft>
              <a:defRPr>
                <a:solidFill>
                  <a:schemeClr val="tx1"/>
                </a:solidFill>
                <a:latin typeface="Comic Sans MS" panose="030F0702030302020204" pitchFamily="66" charset="0"/>
              </a:defRPr>
            </a:lvl8pPr>
            <a:lvl9pPr marL="3886200" indent="-228600" defTabSz="925513" eaLnBrk="0" fontAlgn="base" hangingPunct="0">
              <a:spcBef>
                <a:spcPct val="0"/>
              </a:spcBef>
              <a:spcAft>
                <a:spcPct val="0"/>
              </a:spcAft>
              <a:defRPr>
                <a:solidFill>
                  <a:schemeClr val="tx1"/>
                </a:solidFill>
                <a:latin typeface="Comic Sans MS" panose="030F0702030302020204" pitchFamily="66" charset="0"/>
              </a:defRPr>
            </a:lvl9pPr>
          </a:lstStyle>
          <a:p>
            <a:fld id="{3BC391BA-2F62-4D7D-BCC7-730F93967318}" type="slidenum">
              <a:rPr lang="en-US" altLang="en-US">
                <a:latin typeface="Times New Roman" panose="02020603050405020304" pitchFamily="18" charset="0"/>
              </a:rPr>
              <a:pPr/>
              <a:t>40</a:t>
            </a:fld>
            <a:endParaRPr lang="en-US" altLang="en-US">
              <a:latin typeface="Times New Roman" panose="02020603050405020304" pitchFamily="18" charset="0"/>
            </a:endParaRPr>
          </a:p>
        </p:txBody>
      </p:sp>
    </p:spTree>
    <p:extLst>
      <p:ext uri="{BB962C8B-B14F-4D97-AF65-F5344CB8AC3E}">
        <p14:creationId xmlns:p14="http://schemas.microsoft.com/office/powerpoint/2010/main" val="833945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310490534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1A38016B-4543-656B-2572-F730F60B6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Slide Number Placeholder 9">
            <a:extLst>
              <a:ext uri="{FF2B5EF4-FFF2-40B4-BE49-F238E27FC236}">
                <a16:creationId xmlns:a16="http://schemas.microsoft.com/office/drawing/2014/main" id="{15533E4E-EF83-18C9-F3FF-17D044796D8C}"/>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6186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pic>
        <p:nvPicPr>
          <p:cNvPr id="3" name="Picture 2" descr="Logo&#10;&#10;Description automatically generated">
            <a:extLst>
              <a:ext uri="{FF2B5EF4-FFF2-40B4-BE49-F238E27FC236}">
                <a16:creationId xmlns:a16="http://schemas.microsoft.com/office/drawing/2014/main" id="{60573263-0025-8CB4-8D51-BD62F97B9D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31AED254-D3E9-6AD0-2FB3-4509840E3541}"/>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7572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4" name="Picture 3" descr="Logo&#10;&#10;Description automatically generated">
            <a:extLst>
              <a:ext uri="{FF2B5EF4-FFF2-40B4-BE49-F238E27FC236}">
                <a16:creationId xmlns:a16="http://schemas.microsoft.com/office/drawing/2014/main" id="{DCD8E5F9-7877-16D6-2A0D-B13D81CDC4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Slide Number Placeholder 9">
            <a:extLst>
              <a:ext uri="{FF2B5EF4-FFF2-40B4-BE49-F238E27FC236}">
                <a16:creationId xmlns:a16="http://schemas.microsoft.com/office/drawing/2014/main" id="{5312356F-BBDF-3A7A-A295-A02D9AFE8943}"/>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54238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5" name="Picture 4" descr="Logo&#10;&#10;Description automatically generated">
            <a:extLst>
              <a:ext uri="{FF2B5EF4-FFF2-40B4-BE49-F238E27FC236}">
                <a16:creationId xmlns:a16="http://schemas.microsoft.com/office/drawing/2014/main" id="{A22DE4F6-919E-8041-348D-A06262332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9">
            <a:extLst>
              <a:ext uri="{FF2B5EF4-FFF2-40B4-BE49-F238E27FC236}">
                <a16:creationId xmlns:a16="http://schemas.microsoft.com/office/drawing/2014/main" id="{8EFB5D76-196B-2EE8-047E-C5816C1732A9}"/>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87145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7" name="Picture 6" descr="Logo&#10;&#10;Description automatically generated">
            <a:extLst>
              <a:ext uri="{FF2B5EF4-FFF2-40B4-BE49-F238E27FC236}">
                <a16:creationId xmlns:a16="http://schemas.microsoft.com/office/drawing/2014/main" id="{D244AB9F-867F-22E6-47B4-7CCD50A5C4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8" name="Slide Number Placeholder 9">
            <a:extLst>
              <a:ext uri="{FF2B5EF4-FFF2-40B4-BE49-F238E27FC236}">
                <a16:creationId xmlns:a16="http://schemas.microsoft.com/office/drawing/2014/main" id="{28D27E6B-445A-8389-E590-71F51C1C42C1}"/>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350729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366BD115-1089-657F-BC38-4563D3295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4F46EFA3-567D-E242-86A6-FC5BCD65A1BF}"/>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9470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pic>
        <p:nvPicPr>
          <p:cNvPr id="3" name="Picture 2" descr="Logo&#10;&#10;Description automatically generated">
            <a:extLst>
              <a:ext uri="{FF2B5EF4-FFF2-40B4-BE49-F238E27FC236}">
                <a16:creationId xmlns:a16="http://schemas.microsoft.com/office/drawing/2014/main" id="{FBF2F7E0-EBA8-ECC4-E961-6D2EB14A1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BA961070-833D-A7F8-ED99-E3C99186BB67}"/>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896282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pic>
        <p:nvPicPr>
          <p:cNvPr id="5" name="Picture 4" descr="Logo&#10;&#10;Description automatically generated">
            <a:extLst>
              <a:ext uri="{FF2B5EF4-FFF2-40B4-BE49-F238E27FC236}">
                <a16:creationId xmlns:a16="http://schemas.microsoft.com/office/drawing/2014/main" id="{9B1B2632-1382-D379-6D01-64254FDF7A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9">
            <a:extLst>
              <a:ext uri="{FF2B5EF4-FFF2-40B4-BE49-F238E27FC236}">
                <a16:creationId xmlns:a16="http://schemas.microsoft.com/office/drawing/2014/main" id="{F9723441-A903-196D-D70E-9D9D7325F8B2}"/>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470132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pic>
        <p:nvPicPr>
          <p:cNvPr id="5" name="Picture 4" descr="Logo&#10;&#10;Description automatically generated">
            <a:extLst>
              <a:ext uri="{FF2B5EF4-FFF2-40B4-BE49-F238E27FC236}">
                <a16:creationId xmlns:a16="http://schemas.microsoft.com/office/drawing/2014/main" id="{230F0283-A2D8-698D-1062-AE27477DEA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9">
            <a:extLst>
              <a:ext uri="{FF2B5EF4-FFF2-40B4-BE49-F238E27FC236}">
                <a16:creationId xmlns:a16="http://schemas.microsoft.com/office/drawing/2014/main" id="{1E3FFE64-4835-D54F-6AAA-6A9D6CBC31DC}"/>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006219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pic>
        <p:nvPicPr>
          <p:cNvPr id="3" name="Picture 2" descr="Logo&#10;&#10;Description automatically generated">
            <a:extLst>
              <a:ext uri="{FF2B5EF4-FFF2-40B4-BE49-F238E27FC236}">
                <a16:creationId xmlns:a16="http://schemas.microsoft.com/office/drawing/2014/main" id="{A15ED300-B67C-A2A7-FB8F-DDB6731D7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296BD65F-6A85-ACFD-9588-DF87DD40D458}"/>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819645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25629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pic>
        <p:nvPicPr>
          <p:cNvPr id="3" name="Picture 2" descr="Logo&#10;&#10;Description automatically generated">
            <a:extLst>
              <a:ext uri="{FF2B5EF4-FFF2-40B4-BE49-F238E27FC236}">
                <a16:creationId xmlns:a16="http://schemas.microsoft.com/office/drawing/2014/main" id="{3DCCE811-FDEE-4C82-899A-2FE33AEE4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3504045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dirty="0"/>
              <a:t>CLICK TO EDIT TITLE</a:t>
            </a:r>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pic>
        <p:nvPicPr>
          <p:cNvPr id="3" name="Picture 2" descr="Logo&#10;&#10;Description automatically generated">
            <a:extLst>
              <a:ext uri="{FF2B5EF4-FFF2-40B4-BE49-F238E27FC236}">
                <a16:creationId xmlns:a16="http://schemas.microsoft.com/office/drawing/2014/main" id="{7D7FE0D6-DA32-2D09-130B-B287059F9F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Slide Number Placeholder 9">
            <a:extLst>
              <a:ext uri="{FF2B5EF4-FFF2-40B4-BE49-F238E27FC236}">
                <a16:creationId xmlns:a16="http://schemas.microsoft.com/office/drawing/2014/main" id="{0171EB16-14C3-175D-0256-935E1D670A2C}"/>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75278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pic>
        <p:nvPicPr>
          <p:cNvPr id="3" name="Picture 2" descr="Logo&#10;&#10;Description automatically generated">
            <a:extLst>
              <a:ext uri="{FF2B5EF4-FFF2-40B4-BE49-F238E27FC236}">
                <a16:creationId xmlns:a16="http://schemas.microsoft.com/office/drawing/2014/main" id="{A6B73DBA-5D05-BCE5-6E45-25F12D936A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945EBE0B-BC7C-6E73-BE6D-5D862D0C2DB0}"/>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321316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pic>
        <p:nvPicPr>
          <p:cNvPr id="3" name="Picture 2" descr="Logo&#10;&#10;Description automatically generated">
            <a:extLst>
              <a:ext uri="{FF2B5EF4-FFF2-40B4-BE49-F238E27FC236}">
                <a16:creationId xmlns:a16="http://schemas.microsoft.com/office/drawing/2014/main" id="{FBED8C75-CE49-8646-2ADF-57E57C8C02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760E2FE5-9E4B-0E3D-83F1-9836A117D304}"/>
              </a:ext>
            </a:extLst>
          </p:cNvPr>
          <p:cNvSpPr>
            <a:spLocks noGrp="1"/>
          </p:cNvSpPr>
          <p:nvPr>
            <p:ph type="sldNum" sz="quarter" idx="15"/>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527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pic>
        <p:nvPicPr>
          <p:cNvPr id="3" name="Picture 2" descr="Logo&#10;&#10;Description automatically generated">
            <a:extLst>
              <a:ext uri="{FF2B5EF4-FFF2-40B4-BE49-F238E27FC236}">
                <a16:creationId xmlns:a16="http://schemas.microsoft.com/office/drawing/2014/main" id="{D8220524-5F96-08F0-C6DB-67DD181C5B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0DBD461D-CE3B-54B6-12D3-88068EBF811A}"/>
              </a:ext>
            </a:extLst>
          </p:cNvPr>
          <p:cNvSpPr>
            <a:spLocks noGrp="1"/>
          </p:cNvSpPr>
          <p:nvPr>
            <p:ph type="sldNum" sz="quarter" idx="17"/>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169903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2" name="Picture 1" descr="Logo&#10;&#10;Description automatically generated">
            <a:extLst>
              <a:ext uri="{FF2B5EF4-FFF2-40B4-BE49-F238E27FC236}">
                <a16:creationId xmlns:a16="http://schemas.microsoft.com/office/drawing/2014/main" id="{C657F650-309C-846B-E01B-B46283890B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9A5164DD-9EC6-E41B-181D-26668555534A}"/>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37913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2" name="Picture 1" descr="Logo&#10;&#10;Description automatically generated">
            <a:extLst>
              <a:ext uri="{FF2B5EF4-FFF2-40B4-BE49-F238E27FC236}">
                <a16:creationId xmlns:a16="http://schemas.microsoft.com/office/drawing/2014/main" id="{24F86692-183A-EF3A-A543-3A40BB5F1B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AFABBB24-D21D-F889-6AA4-23F8C52A9597}"/>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882097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F1998BF3-4D28-A730-00AE-A898D8B267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pic>
        <p:nvPicPr>
          <p:cNvPr id="2" name="Picture 1" descr="Logo&#10;&#10;Description automatically generated">
            <a:extLst>
              <a:ext uri="{FF2B5EF4-FFF2-40B4-BE49-F238E27FC236}">
                <a16:creationId xmlns:a16="http://schemas.microsoft.com/office/drawing/2014/main" id="{8041A74A-188C-75C3-2757-CA0ABD60FC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091201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pic>
        <p:nvPicPr>
          <p:cNvPr id="2" name="Picture 1" descr="Logo&#10;&#10;Description automatically generated">
            <a:extLst>
              <a:ext uri="{FF2B5EF4-FFF2-40B4-BE49-F238E27FC236}">
                <a16:creationId xmlns:a16="http://schemas.microsoft.com/office/drawing/2014/main" id="{33DFC112-E2D3-442A-D1D3-616A782221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2156565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F37D163-A097-6107-AB89-332865D64802}"/>
              </a:ext>
            </a:extLst>
          </p:cNvPr>
          <p:cNvSpPr>
            <a:spLocks noGrp="1"/>
          </p:cNvSpPr>
          <p:nvPr>
            <p:ph type="dt" sz="half" idx="10"/>
          </p:nvPr>
        </p:nvSpPr>
        <p:spPr/>
        <p:txBody>
          <a:bodyPr/>
          <a:lstStyle>
            <a:lvl1pPr>
              <a:defRPr/>
            </a:lvl1pPr>
          </a:lstStyle>
          <a:p>
            <a:pPr>
              <a:defRPr/>
            </a:pPr>
            <a:fld id="{F27D6E92-13DC-47CE-9B30-B36AD9DE3283}" type="datetime1">
              <a:rPr lang="en-US"/>
              <a:pPr>
                <a:defRPr/>
              </a:pPr>
              <a:t>3/13/2024</a:t>
            </a:fld>
            <a:endParaRPr lang="en-US" dirty="0"/>
          </a:p>
        </p:txBody>
      </p:sp>
      <p:sp>
        <p:nvSpPr>
          <p:cNvPr id="4" name="Footer Placeholder 4">
            <a:extLst>
              <a:ext uri="{FF2B5EF4-FFF2-40B4-BE49-F238E27FC236}">
                <a16:creationId xmlns:a16="http://schemas.microsoft.com/office/drawing/2014/main" id="{3A6D41EA-FEDA-6E74-85A6-56161BAB581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9F27983-139E-7DDE-DCB7-A4DD812C579F}"/>
              </a:ext>
            </a:extLst>
          </p:cNvPr>
          <p:cNvSpPr>
            <a:spLocks noGrp="1"/>
          </p:cNvSpPr>
          <p:nvPr>
            <p:ph type="sldNum" sz="quarter" idx="12"/>
          </p:nvPr>
        </p:nvSpPr>
        <p:spPr/>
        <p:txBody>
          <a:bodyPr/>
          <a:lstStyle>
            <a:lvl1pPr>
              <a:defRPr/>
            </a:lvl1pPr>
          </a:lstStyle>
          <a:p>
            <a:fld id="{A68A5B9B-6203-453F-86EC-5469FF8CEA5F}" type="slidenum">
              <a:rPr lang="en-US" altLang="en-US"/>
              <a:pPr/>
              <a:t>‹#›</a:t>
            </a:fld>
            <a:endParaRPr lang="en-US" altLang="en-US"/>
          </a:p>
        </p:txBody>
      </p:sp>
    </p:spTree>
    <p:extLst>
      <p:ext uri="{BB962C8B-B14F-4D97-AF65-F5344CB8AC3E}">
        <p14:creationId xmlns:p14="http://schemas.microsoft.com/office/powerpoint/2010/main" val="2124468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76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pic>
        <p:nvPicPr>
          <p:cNvPr id="2" name="Picture 1" descr="Ohio Bureau of Workers' Compensation Logo">
            <a:extLst>
              <a:ext uri="{FF2B5EF4-FFF2-40B4-BE49-F238E27FC236}">
                <a16:creationId xmlns:a16="http://schemas.microsoft.com/office/drawing/2014/main" id="{80D8350A-24CC-D455-ED45-A732252CEB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7" name="Title Placeholder 6">
            <a:extLst>
              <a:ext uri="{FF2B5EF4-FFF2-40B4-BE49-F238E27FC236}">
                <a16:creationId xmlns:a16="http://schemas.microsoft.com/office/drawing/2014/main" id="{0205E90A-8F31-D996-4732-4A851EC4A213}"/>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Tree>
    <p:extLst>
      <p:ext uri="{BB962C8B-B14F-4D97-AF65-F5344CB8AC3E}">
        <p14:creationId xmlns:p14="http://schemas.microsoft.com/office/powerpoint/2010/main" val="555408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411291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276244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186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097572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54238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871458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50729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2099470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896282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pening DEV">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3B4DA6AD-BCB7-1C65-BC5A-5FD4E4068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4072314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470132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006219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819645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Tree>
    <p:extLst>
      <p:ext uri="{BB962C8B-B14F-4D97-AF65-F5344CB8AC3E}">
        <p14:creationId xmlns:p14="http://schemas.microsoft.com/office/powerpoint/2010/main" val="3504045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42752785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spTree>
    <p:extLst>
      <p:ext uri="{BB962C8B-B14F-4D97-AF65-F5344CB8AC3E}">
        <p14:creationId xmlns:p14="http://schemas.microsoft.com/office/powerpoint/2010/main" val="2321316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09527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1699037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237913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3882097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losing Slide DEV">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3" panose="020B0503030403020204" pitchFamily="34" charset="0"/>
              </a:rPr>
              <a:t>BWC.Ohio.gov</a:t>
            </a:r>
          </a:p>
        </p:txBody>
      </p:sp>
      <p:pic>
        <p:nvPicPr>
          <p:cNvPr id="4" name="Picture 3" descr="A picture containing text&#10;&#10;Description automatically generated">
            <a:extLst>
              <a:ext uri="{FF2B5EF4-FFF2-40B4-BE49-F238E27FC236}">
                <a16:creationId xmlns:a16="http://schemas.microsoft.com/office/drawing/2014/main" id="{D62E6AE7-F445-0A38-7505-13BB506B9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17066858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ohiosafetycongress.com</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video game&#10;&#10;Description automatically generated with medium confidence">
            <a:extLst>
              <a:ext uri="{FF2B5EF4-FFF2-40B4-BE49-F238E27FC236}">
                <a16:creationId xmlns:a16="http://schemas.microsoft.com/office/drawing/2014/main" id="{709E4408-6A1A-E54B-7BB1-3CBEED5F61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3363" y="5040360"/>
            <a:ext cx="2685274" cy="1178348"/>
          </a:xfrm>
          <a:prstGeom prst="rect">
            <a:avLst/>
          </a:prstGeom>
        </p:spPr>
      </p:pic>
    </p:spTree>
    <p:extLst>
      <p:ext uri="{BB962C8B-B14F-4D97-AF65-F5344CB8AC3E}">
        <p14:creationId xmlns:p14="http://schemas.microsoft.com/office/powerpoint/2010/main" val="10912010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a:t>
            </a:r>
            <a:r>
              <a:rPr lang="en-US" sz="1800" b="0">
                <a:solidFill>
                  <a:srgbClr val="002060"/>
                </a:solidFill>
                <a:latin typeface="Source Sans 3" panose="020B0503030403020204" pitchFamily="34" charset="0"/>
                <a:ea typeface="Open Sans" panose="020B0606030504020204" pitchFamily="34" charset="0"/>
                <a:cs typeface="Open Sans" panose="020B0606030504020204" pitchFamily="34" charset="0"/>
              </a:rPr>
              <a:t>hiosafetycongress</a:t>
            </a: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.com</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A screenshot of a video game&#10;&#10;Description automatically generated with medium confidence">
            <a:extLst>
              <a:ext uri="{FF2B5EF4-FFF2-40B4-BE49-F238E27FC236}">
                <a16:creationId xmlns:a16="http://schemas.microsoft.com/office/drawing/2014/main" id="{B6B03A3F-1A04-8A02-F411-59C78EEECC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3363" y="5040360"/>
            <a:ext cx="2685274" cy="1178348"/>
          </a:xfrm>
          <a:prstGeom prst="rect">
            <a:avLst/>
          </a:prstGeom>
        </p:spPr>
      </p:pic>
    </p:spTree>
    <p:extLst>
      <p:ext uri="{BB962C8B-B14F-4D97-AF65-F5344CB8AC3E}">
        <p14:creationId xmlns:p14="http://schemas.microsoft.com/office/powerpoint/2010/main" val="2323019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21565658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Opening DEV">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3B4DA6AD-BCB7-1C65-BC5A-5FD4E4068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67147645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Opening DEV">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9A4CC84D-D51C-161F-FBFA-2805CF485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5780" y="2114394"/>
            <a:ext cx="5500439" cy="2411347"/>
          </a:xfrm>
          <a:prstGeom prst="rect">
            <a:avLst/>
          </a:prstGeom>
        </p:spPr>
      </p:pic>
    </p:spTree>
    <p:extLst>
      <p:ext uri="{BB962C8B-B14F-4D97-AF65-F5344CB8AC3E}">
        <p14:creationId xmlns:p14="http://schemas.microsoft.com/office/powerpoint/2010/main" val="4072314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losing Slide DEV">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3" panose="020B0503030403020204" pitchFamily="34" charset="0"/>
              </a:rPr>
              <a:t>BWC.OHIO.GOV</a:t>
            </a:r>
          </a:p>
        </p:txBody>
      </p:sp>
    </p:spTree>
    <p:extLst>
      <p:ext uri="{BB962C8B-B14F-4D97-AF65-F5344CB8AC3E}">
        <p14:creationId xmlns:p14="http://schemas.microsoft.com/office/powerpoint/2010/main" val="17066858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880D-6682-830F-56D8-4BA0F7F92D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32A60B-ADBF-37DC-5C1B-4C94B13DDA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7E6698-ED24-A776-257F-7EFFA997B8FA}"/>
              </a:ext>
            </a:extLst>
          </p:cNvPr>
          <p:cNvSpPr>
            <a:spLocks noGrp="1"/>
          </p:cNvSpPr>
          <p:nvPr>
            <p:ph type="dt" sz="half" idx="10"/>
          </p:nvPr>
        </p:nvSpPr>
        <p:spPr/>
        <p:txBody>
          <a:bodyPr/>
          <a:lstStyle/>
          <a:p>
            <a:fld id="{9D975868-78E9-4902-B85E-D3D1CDA9109A}" type="datetimeFigureOut">
              <a:rPr lang="en-US" smtClean="0"/>
              <a:t>3/13/2024</a:t>
            </a:fld>
            <a:endParaRPr lang="en-US"/>
          </a:p>
        </p:txBody>
      </p:sp>
      <p:sp>
        <p:nvSpPr>
          <p:cNvPr id="5" name="Footer Placeholder 4">
            <a:extLst>
              <a:ext uri="{FF2B5EF4-FFF2-40B4-BE49-F238E27FC236}">
                <a16:creationId xmlns:a16="http://schemas.microsoft.com/office/drawing/2014/main" id="{B1D3BDBD-8E80-F479-6695-7FD95EA15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EB833-BFAA-9B09-1EB7-DD9265EB93CB}"/>
              </a:ext>
            </a:extLst>
          </p:cNvPr>
          <p:cNvSpPr>
            <a:spLocks noGrp="1"/>
          </p:cNvSpPr>
          <p:nvPr>
            <p:ph type="sldNum" sz="quarter" idx="12"/>
          </p:nvPr>
        </p:nvSpPr>
        <p:spPr/>
        <p:txBody>
          <a:bodyPr/>
          <a:lstStyle/>
          <a:p>
            <a:fld id="{14CE8856-4BDA-46B3-A01A-AE163280A504}" type="slidenum">
              <a:rPr lang="en-US" smtClean="0"/>
              <a:t>‹#›</a:t>
            </a:fld>
            <a:endParaRPr lang="en-US"/>
          </a:p>
        </p:txBody>
      </p:sp>
    </p:spTree>
    <p:extLst>
      <p:ext uri="{BB962C8B-B14F-4D97-AF65-F5344CB8AC3E}">
        <p14:creationId xmlns:p14="http://schemas.microsoft.com/office/powerpoint/2010/main" val="1977065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3/13/2024</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0826131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3/13/2024</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39679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3/13/2024</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676472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839496128"/>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3/13/2024</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119647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3/13/2024</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096429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3/13/2024</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7197534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3/13/2024</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768027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3/13/2024</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574424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3/13/2024</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5426744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3/13/2024</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115551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3/13/2024</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6417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Intro Slide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pic>
        <p:nvPicPr>
          <p:cNvPr id="2" name="Picture 1" descr="Ohio Bureau of Workers' Compensation Logo">
            <a:extLst>
              <a:ext uri="{FF2B5EF4-FFF2-40B4-BE49-F238E27FC236}">
                <a16:creationId xmlns:a16="http://schemas.microsoft.com/office/drawing/2014/main" id="{621E2ABE-0563-D687-6A39-79C7983775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15" name="Title Placeholder 6">
            <a:extLst>
              <a:ext uri="{FF2B5EF4-FFF2-40B4-BE49-F238E27FC236}">
                <a16:creationId xmlns:a16="http://schemas.microsoft.com/office/drawing/2014/main" id="{1BC007B7-6D96-5BCC-6209-90A7E75F293B}"/>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Tree>
    <p:extLst>
      <p:ext uri="{BB962C8B-B14F-4D97-AF65-F5344CB8AC3E}">
        <p14:creationId xmlns:p14="http://schemas.microsoft.com/office/powerpoint/2010/main" val="97981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pic>
        <p:nvPicPr>
          <p:cNvPr id="2" name="Picture 1" descr="Logo&#10;&#10;Description automatically generated">
            <a:extLst>
              <a:ext uri="{FF2B5EF4-FFF2-40B4-BE49-F238E27FC236}">
                <a16:creationId xmlns:a16="http://schemas.microsoft.com/office/drawing/2014/main" id="{A23B3552-B000-E570-56F9-60592BAF5B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BFF87748-01EA-B491-AD87-374EA1A95EDC}"/>
              </a:ext>
            </a:extLst>
          </p:cNvPr>
          <p:cNvSpPr>
            <a:spLocks noGrp="1"/>
          </p:cNvSpPr>
          <p:nvPr>
            <p:ph type="sldNum" sz="quarter" idx="23"/>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411291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333B75A-FCD1-B1D6-C91B-44FF426973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40594E49-1EFA-E0AE-9A15-B50783B38E95}"/>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2762448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theme" Target="../theme/theme3.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image" Target="../media/image6.png"/><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theme" Target="../theme/theme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image" Target="../media/image8.png"/><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3/13/2024</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88453302"/>
      </p:ext>
    </p:extLst>
  </p:cSld>
  <p:clrMap bg1="lt1" tx1="dk1" bg2="lt2" tx2="dk2" accent1="accent1" accent2="accent2" accent3="accent3" accent4="accent4" accent5="accent5" accent6="accent6" hlink="hlink" folHlink="folHlink"/>
  <p:sldLayoutIdLst>
    <p:sldLayoutId id="2147483800" r:id="rId1"/>
    <p:sldLayoutId id="2147483803" r:id="rId2"/>
  </p:sldLayoutIdLst>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guide id="7" pos="528">
          <p15:clr>
            <a:srgbClr val="F26B43"/>
          </p15:clr>
        </p15:guide>
        <p15:guide id="8" orient="horz" pos="40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5140F4AC-94BE-5FB4-7C2D-289C9FF58D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155424163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57" r:id="rId3"/>
    <p:sldLayoutId id="214748375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42617934"/>
      </p:ext>
    </p:extLst>
  </p:cSld>
  <p:clrMap bg1="lt1" tx1="dk1" bg2="lt2" tx2="dk2" accent1="accent1" accent2="accent2" accent3="accent3" accent4="accent4" accent5="accent5" accent6="accent6" hlink="hlink" folHlink="folHlink"/>
  <p:sldLayoutIdLst>
    <p:sldLayoutId id="2147483826" r:id="rId1"/>
    <p:sldLayoutId id="2147483784" r:id="rId2"/>
    <p:sldLayoutId id="2147483774" r:id="rId3"/>
    <p:sldLayoutId id="2147483770" r:id="rId4"/>
    <p:sldLayoutId id="2147483792" r:id="rId5"/>
    <p:sldLayoutId id="2147483769" r:id="rId6"/>
    <p:sldLayoutId id="2147483771" r:id="rId7"/>
    <p:sldLayoutId id="2147483772" r:id="rId8"/>
    <p:sldLayoutId id="2147483796" r:id="rId9"/>
    <p:sldLayoutId id="2147483773" r:id="rId10"/>
    <p:sldLayoutId id="2147483775" r:id="rId11"/>
    <p:sldLayoutId id="2147483776" r:id="rId12"/>
    <p:sldLayoutId id="2147483783" r:id="rId13"/>
    <p:sldLayoutId id="2147483788" r:id="rId14"/>
    <p:sldLayoutId id="2147483778" r:id="rId15"/>
    <p:sldLayoutId id="2147483787" r:id="rId16"/>
    <p:sldLayoutId id="2147483780" r:id="rId17"/>
    <p:sldLayoutId id="2147483779" r:id="rId18"/>
    <p:sldLayoutId id="2147483777" r:id="rId19"/>
    <p:sldLayoutId id="2147483781" r:id="rId20"/>
    <p:sldLayoutId id="2147483785" r:id="rId21"/>
    <p:sldLayoutId id="2147483794" r:id="rId22"/>
    <p:sldLayoutId id="2147483798" r:id="rId23"/>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42617934"/>
      </p:ext>
    </p:extLst>
  </p:cSld>
  <p:clrMap bg1="lt1" tx1="dk1" bg2="lt2" tx2="dk2" accent1="accent1" accent2="accent2" accent3="accent3" accent4="accent4" accent5="accent5" accent6="accent6" hlink="hlink" folHlink="folHlink"/>
  <p:sldLayoutIdLst>
    <p:sldLayoutId id="2147483786"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791" r:id="rId22"/>
    <p:sldLayoutId id="2147483825" r:id="rId23"/>
    <p:sldLayoutId id="2147483797" r:id="rId24"/>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descr="A screenshot of a video game&#10;&#10;Description automatically generated with medium confidence">
            <a:extLst>
              <a:ext uri="{FF2B5EF4-FFF2-40B4-BE49-F238E27FC236}">
                <a16:creationId xmlns:a16="http://schemas.microsoft.com/office/drawing/2014/main" id="{3DDFBC34-BBAD-CAF0-31B7-A4A2EB9F06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45780" y="2114394"/>
            <a:ext cx="5500439" cy="2411347"/>
          </a:xfrm>
          <a:prstGeom prst="rect">
            <a:avLst/>
          </a:prstGeom>
        </p:spPr>
      </p:pic>
    </p:spTree>
    <p:extLst>
      <p:ext uri="{BB962C8B-B14F-4D97-AF65-F5344CB8AC3E}">
        <p14:creationId xmlns:p14="http://schemas.microsoft.com/office/powerpoint/2010/main" val="1554241636"/>
      </p:ext>
    </p:extLst>
  </p:cSld>
  <p:clrMap bg1="lt1" tx1="dk1" bg2="lt2" tx2="dk2" accent1="accent1" accent2="accent2" accent3="accent3" accent4="accent4" accent5="accent5" accent6="accent6" hlink="hlink" folHlink="folHlink"/>
  <p:sldLayoutIdLst>
    <p:sldLayoutId id="2147483828" r:id="rId1"/>
    <p:sldLayoutId id="214748382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75E66-F74C-1EA7-064E-8B8E403A72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79210C-F5D1-5956-33C3-87F8512DC7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C164E-9149-E798-4B81-12AFD9393B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75868-78E9-4902-B85E-D3D1CDA9109A}" type="datetimeFigureOut">
              <a:rPr lang="en-US" smtClean="0"/>
              <a:t>3/13/2024</a:t>
            </a:fld>
            <a:endParaRPr lang="en-US"/>
          </a:p>
        </p:txBody>
      </p:sp>
      <p:sp>
        <p:nvSpPr>
          <p:cNvPr id="5" name="Footer Placeholder 4">
            <a:extLst>
              <a:ext uri="{FF2B5EF4-FFF2-40B4-BE49-F238E27FC236}">
                <a16:creationId xmlns:a16="http://schemas.microsoft.com/office/drawing/2014/main" id="{54615D2B-1DFB-A0C3-5936-775FD74E3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FBD49D-024E-6858-2D3F-8A84AC4D0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E8856-4BDA-46B3-A01A-AE163280A504}" type="slidenum">
              <a:rPr lang="en-US" smtClean="0"/>
              <a:t>‹#›</a:t>
            </a:fld>
            <a:endParaRPr lang="en-US"/>
          </a:p>
        </p:txBody>
      </p:sp>
    </p:spTree>
    <p:extLst>
      <p:ext uri="{BB962C8B-B14F-4D97-AF65-F5344CB8AC3E}">
        <p14:creationId xmlns:p14="http://schemas.microsoft.com/office/powerpoint/2010/main" val="344932511"/>
      </p:ext>
    </p:extLst>
  </p:cSld>
  <p:clrMap bg1="lt1" tx1="dk1" bg2="lt2" tx2="dk2" accent1="accent1" accent2="accent2" accent3="accent3" accent4="accent4" accent5="accent5" accent6="accent6" hlink="hlink" folHlink="folHlink"/>
  <p:sldLayoutIdLst>
    <p:sldLayoutId id="21474838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3/13/2024</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358822726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04" r:id="rId6"/>
    <p:sldLayoutId id="2147483700" r:id="rId7"/>
    <p:sldLayoutId id="2147483701" r:id="rId8"/>
    <p:sldLayoutId id="2147483702" r:id="rId9"/>
    <p:sldLayoutId id="2147483703" r:id="rId10"/>
    <p:sldLayoutId id="2147483705"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0.jpg"/><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www.solonchamber.com/slides"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2.jpeg"/><Relationship Id="rId2" Type="http://schemas.openxmlformats.org/officeDocument/2006/relationships/diagramData" Target="../diagrams/data2.xml"/><Relationship Id="rId1" Type="http://schemas.openxmlformats.org/officeDocument/2006/relationships/slideLayout" Target="../slideLayouts/slideLayout5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pic>
        <p:nvPicPr>
          <p:cNvPr id="7" name="Picture 6" descr="Logo&#10;&#10;Description automatically generated">
            <a:extLst>
              <a:ext uri="{FF2B5EF4-FFF2-40B4-BE49-F238E27FC236}">
                <a16:creationId xmlns:a16="http://schemas.microsoft.com/office/drawing/2014/main" id="{7EC4BC99-03A8-EA4B-2C35-77A66E1C7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593" y="1043637"/>
            <a:ext cx="2874846" cy="2939144"/>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855110A4-A1C6-8FE6-1956-63979C585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763" y="4431035"/>
            <a:ext cx="5858716" cy="1464679"/>
          </a:xfrm>
          <a:prstGeom prst="rect">
            <a:avLst/>
          </a:prstGeom>
        </p:spPr>
      </p:pic>
    </p:spTree>
    <p:extLst>
      <p:ext uri="{BB962C8B-B14F-4D97-AF65-F5344CB8AC3E}">
        <p14:creationId xmlns:p14="http://schemas.microsoft.com/office/powerpoint/2010/main" val="36737057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47BA-32B5-61F1-F697-B3B04BF9535A}"/>
              </a:ext>
            </a:extLst>
          </p:cNvPr>
          <p:cNvSpPr>
            <a:spLocks noGrp="1"/>
          </p:cNvSpPr>
          <p:nvPr>
            <p:ph type="title"/>
          </p:nvPr>
        </p:nvSpPr>
        <p:spPr/>
        <p:txBody>
          <a:bodyPr/>
          <a:lstStyle/>
          <a:p>
            <a:r>
              <a:rPr lang="en-US" dirty="0"/>
              <a:t>Important Dates – state funded Employers</a:t>
            </a:r>
          </a:p>
        </p:txBody>
      </p:sp>
      <p:sp>
        <p:nvSpPr>
          <p:cNvPr id="3" name="Text Placeholder 2">
            <a:extLst>
              <a:ext uri="{FF2B5EF4-FFF2-40B4-BE49-F238E27FC236}">
                <a16:creationId xmlns:a16="http://schemas.microsoft.com/office/drawing/2014/main" id="{35FABDC0-94EA-8B2C-9823-E01C1094E517}"/>
              </a:ext>
            </a:extLst>
          </p:cNvPr>
          <p:cNvSpPr>
            <a:spLocks noGrp="1"/>
          </p:cNvSpPr>
          <p:nvPr>
            <p:ph type="body" sz="quarter" idx="12"/>
          </p:nvPr>
        </p:nvSpPr>
        <p:spPr>
          <a:xfrm>
            <a:off x="1156832" y="1839350"/>
            <a:ext cx="9878336" cy="3687268"/>
          </a:xfrm>
        </p:spPr>
        <p:txBody>
          <a:bodyPr>
            <a:normAutofit/>
          </a:bodyPr>
          <a:lstStyle/>
          <a:p>
            <a:pPr marL="0" indent="0">
              <a:buNone/>
            </a:pPr>
            <a:r>
              <a:rPr lang="en-US" sz="2800" b="1" dirty="0"/>
              <a:t>Mar. 29</a:t>
            </a:r>
          </a:p>
          <a:p>
            <a:r>
              <a:rPr lang="en-US" b="0" i="0" dirty="0">
                <a:solidFill>
                  <a:srgbClr val="4A4A4A"/>
                </a:solidFill>
                <a:effectLst/>
                <a:latin typeface="Source Sans Pro" panose="020B0503030403020204" pitchFamily="34" charset="0"/>
              </a:rPr>
              <a:t>One Claim Program (OCP) training requirement deadline</a:t>
            </a:r>
          </a:p>
          <a:p>
            <a:r>
              <a:rPr lang="en-US" b="0" i="0" dirty="0">
                <a:solidFill>
                  <a:srgbClr val="4A4A4A"/>
                </a:solidFill>
                <a:effectLst/>
                <a:latin typeface="Source Sans Pro" panose="020B0503030403020204" pitchFamily="34" charset="0"/>
              </a:rPr>
              <a:t>Drug-Free Safety Program (DFSP) annual report due</a:t>
            </a:r>
          </a:p>
          <a:p>
            <a:r>
              <a:rPr lang="en-US" b="0" i="0" dirty="0">
                <a:solidFill>
                  <a:srgbClr val="4A4A4A"/>
                </a:solidFill>
                <a:effectLst/>
                <a:latin typeface="Source Sans Pro" panose="020B0503030403020204" pitchFamily="34" charset="0"/>
              </a:rPr>
              <a:t>EM Cap safety training requirement deadline</a:t>
            </a:r>
            <a:endParaRPr lang="en-US" sz="4000" dirty="0"/>
          </a:p>
        </p:txBody>
      </p:sp>
      <p:sp>
        <p:nvSpPr>
          <p:cNvPr id="4" name="Slide Number Placeholder 3">
            <a:extLst>
              <a:ext uri="{FF2B5EF4-FFF2-40B4-BE49-F238E27FC236}">
                <a16:creationId xmlns:a16="http://schemas.microsoft.com/office/drawing/2014/main" id="{D42A1483-F934-9B5F-09EA-718EBA3D265C}"/>
              </a:ext>
            </a:extLst>
          </p:cNvPr>
          <p:cNvSpPr>
            <a:spLocks noGrp="1"/>
          </p:cNvSpPr>
          <p:nvPr>
            <p:ph type="sldNum" sz="quarter" idx="14"/>
          </p:nvPr>
        </p:nvSpPr>
        <p:spPr/>
        <p:txBody>
          <a:bodyPr/>
          <a:lstStyle/>
          <a:p>
            <a:fld id="{77F59FA7-9E35-E641-9260-462B0A5FC689}" type="slidenum">
              <a:rPr lang="en-US" smtClean="0"/>
              <a:pPr/>
              <a:t>10</a:t>
            </a:fld>
            <a:endParaRPr lang="en-US"/>
          </a:p>
        </p:txBody>
      </p:sp>
    </p:spTree>
    <p:extLst>
      <p:ext uri="{BB962C8B-B14F-4D97-AF65-F5344CB8AC3E}">
        <p14:creationId xmlns:p14="http://schemas.microsoft.com/office/powerpoint/2010/main" val="50069491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C09DA-8F9A-227E-134A-61F4D5BFD845}"/>
              </a:ext>
            </a:extLst>
          </p:cNvPr>
          <p:cNvSpPr>
            <a:spLocks noGrp="1"/>
          </p:cNvSpPr>
          <p:nvPr>
            <p:ph type="title"/>
          </p:nvPr>
        </p:nvSpPr>
        <p:spPr/>
        <p:txBody>
          <a:bodyPr/>
          <a:lstStyle/>
          <a:p>
            <a:r>
              <a:rPr lang="en-US" dirty="0"/>
              <a:t>Employer Webinars</a:t>
            </a:r>
          </a:p>
        </p:txBody>
      </p:sp>
      <p:sp>
        <p:nvSpPr>
          <p:cNvPr id="3" name="Text Placeholder 2">
            <a:extLst>
              <a:ext uri="{FF2B5EF4-FFF2-40B4-BE49-F238E27FC236}">
                <a16:creationId xmlns:a16="http://schemas.microsoft.com/office/drawing/2014/main" id="{67C4CF50-4F5E-6E3A-CACD-7457F318A78C}"/>
              </a:ext>
            </a:extLst>
          </p:cNvPr>
          <p:cNvSpPr>
            <a:spLocks noGrp="1"/>
          </p:cNvSpPr>
          <p:nvPr>
            <p:ph type="body" sz="quarter" idx="12"/>
          </p:nvPr>
        </p:nvSpPr>
        <p:spPr>
          <a:xfrm>
            <a:off x="1064302" y="2008682"/>
            <a:ext cx="9878336" cy="4437273"/>
          </a:xfrm>
        </p:spPr>
        <p:txBody>
          <a:bodyPr>
            <a:normAutofit/>
          </a:bodyPr>
          <a:lstStyle/>
          <a:p>
            <a:r>
              <a:rPr lang="en-US" sz="2800" dirty="0">
                <a:solidFill>
                  <a:srgbClr val="4A4A4A"/>
                </a:solidFill>
                <a:latin typeface="Source Sans Pro" panose="020B0503030403020204" pitchFamily="34" charset="0"/>
              </a:rPr>
              <a:t>OHID for employers</a:t>
            </a:r>
          </a:p>
          <a:p>
            <a:r>
              <a:rPr lang="en-US" sz="2800" dirty="0">
                <a:solidFill>
                  <a:srgbClr val="4A4A4A"/>
                </a:solidFill>
                <a:latin typeface="Source Sans Pro" panose="020B0503030403020204" pitchFamily="34" charset="0"/>
              </a:rPr>
              <a:t>The cost of a claim</a:t>
            </a:r>
          </a:p>
          <a:p>
            <a:r>
              <a:rPr lang="en-US" sz="2800" dirty="0">
                <a:solidFill>
                  <a:srgbClr val="4A4A4A"/>
                </a:solidFill>
                <a:latin typeface="Source Sans Pro" panose="020B0503030403020204" pitchFamily="34" charset="0"/>
              </a:rPr>
              <a:t>I</a:t>
            </a:r>
            <a:r>
              <a:rPr lang="en-US" sz="2800" b="0" i="0" dirty="0">
                <a:solidFill>
                  <a:srgbClr val="4A4A4A"/>
                </a:solidFill>
                <a:effectLst/>
                <a:latin typeface="Source Sans Pro" panose="020B0503030403020204" pitchFamily="34" charset="0"/>
              </a:rPr>
              <a:t>mportant dates</a:t>
            </a:r>
          </a:p>
          <a:p>
            <a:r>
              <a:rPr lang="en-US" sz="2800" dirty="0">
                <a:solidFill>
                  <a:srgbClr val="4A4A4A"/>
                </a:solidFill>
                <a:latin typeface="Source Sans Pro" panose="020B0503030403020204" pitchFamily="34" charset="0"/>
              </a:rPr>
              <a:t>M</a:t>
            </a:r>
            <a:r>
              <a:rPr lang="en-US" sz="2800" b="0" i="0" dirty="0">
                <a:solidFill>
                  <a:srgbClr val="4A4A4A"/>
                </a:solidFill>
                <a:effectLst/>
                <a:latin typeface="Source Sans Pro" panose="020B0503030403020204" pitchFamily="34" charset="0"/>
              </a:rPr>
              <a:t>onthly safety tip</a:t>
            </a:r>
            <a:endParaRPr lang="en-US" sz="2800" dirty="0"/>
          </a:p>
        </p:txBody>
      </p:sp>
      <p:sp>
        <p:nvSpPr>
          <p:cNvPr id="4" name="Slide Number Placeholder 3">
            <a:extLst>
              <a:ext uri="{FF2B5EF4-FFF2-40B4-BE49-F238E27FC236}">
                <a16:creationId xmlns:a16="http://schemas.microsoft.com/office/drawing/2014/main" id="{19AAC3A5-39E7-8C1D-4F11-949F4EB40240}"/>
              </a:ext>
            </a:extLst>
          </p:cNvPr>
          <p:cNvSpPr>
            <a:spLocks noGrp="1"/>
          </p:cNvSpPr>
          <p:nvPr>
            <p:ph type="sldNum" sz="quarter" idx="14"/>
          </p:nvPr>
        </p:nvSpPr>
        <p:spPr/>
        <p:txBody>
          <a:bodyPr/>
          <a:lstStyle/>
          <a:p>
            <a:fld id="{77F59FA7-9E35-E641-9260-462B0A5FC689}" type="slidenum">
              <a:rPr lang="en-US" smtClean="0"/>
              <a:pPr/>
              <a:t>11</a:t>
            </a:fld>
            <a:endParaRPr lang="en-US"/>
          </a:p>
        </p:txBody>
      </p:sp>
      <p:sp>
        <p:nvSpPr>
          <p:cNvPr id="6" name="TextBox 5">
            <a:extLst>
              <a:ext uri="{FF2B5EF4-FFF2-40B4-BE49-F238E27FC236}">
                <a16:creationId xmlns:a16="http://schemas.microsoft.com/office/drawing/2014/main" id="{BB5A254D-11ED-8161-E18A-C810D9DBD505}"/>
              </a:ext>
            </a:extLst>
          </p:cNvPr>
          <p:cNvSpPr txBox="1"/>
          <p:nvPr/>
        </p:nvSpPr>
        <p:spPr>
          <a:xfrm>
            <a:off x="1249362" y="4443195"/>
            <a:ext cx="6096000" cy="1200329"/>
          </a:xfrm>
          <a:prstGeom prst="rect">
            <a:avLst/>
          </a:prstGeom>
          <a:noFill/>
        </p:spPr>
        <p:txBody>
          <a:bodyPr wrap="square">
            <a:spAutoFit/>
          </a:bodyPr>
          <a:lstStyle/>
          <a:p>
            <a:pPr algn="l" rtl="0"/>
            <a:endParaRPr lang="en-US" sz="2400" b="0" i="0" dirty="0">
              <a:effectLst/>
              <a:latin typeface="Source Sans Pro" panose="020B0503030403020204" pitchFamily="34" charset="0"/>
            </a:endParaRPr>
          </a:p>
          <a:p>
            <a:pPr algn="l" rtl="0"/>
            <a:r>
              <a:rPr lang="en-US" sz="2400" b="0" i="0" dirty="0">
                <a:effectLst/>
                <a:latin typeface="Source Sans Pro" panose="020B0503030403020204" pitchFamily="34" charset="0"/>
              </a:rPr>
              <a:t> </a:t>
            </a:r>
          </a:p>
          <a:p>
            <a:pPr algn="l" rtl="0"/>
            <a:r>
              <a:rPr lang="en-US" sz="2400" b="0" i="0" dirty="0">
                <a:effectLst/>
                <a:latin typeface="Source Sans Pro" panose="020B0503030403020204" pitchFamily="34" charset="0"/>
              </a:rPr>
              <a:t> </a:t>
            </a:r>
          </a:p>
        </p:txBody>
      </p:sp>
      <p:sp>
        <p:nvSpPr>
          <p:cNvPr id="7" name="TextBox 6">
            <a:extLst>
              <a:ext uri="{FF2B5EF4-FFF2-40B4-BE49-F238E27FC236}">
                <a16:creationId xmlns:a16="http://schemas.microsoft.com/office/drawing/2014/main" id="{69948D3A-A40D-DC4D-518D-7BCFB107A8E3}"/>
              </a:ext>
            </a:extLst>
          </p:cNvPr>
          <p:cNvSpPr txBox="1"/>
          <p:nvPr/>
        </p:nvSpPr>
        <p:spPr>
          <a:xfrm>
            <a:off x="1249362" y="5136799"/>
            <a:ext cx="10365290" cy="830997"/>
          </a:xfrm>
          <a:prstGeom prst="rect">
            <a:avLst/>
          </a:prstGeom>
          <a:noFill/>
        </p:spPr>
        <p:txBody>
          <a:bodyPr wrap="square">
            <a:spAutoFit/>
          </a:bodyPr>
          <a:lstStyle/>
          <a:p>
            <a:pPr marL="0" marR="0">
              <a:spcBef>
                <a:spcPts val="0"/>
              </a:spcBef>
              <a:spcAft>
                <a:spcPts val="0"/>
              </a:spcAft>
            </a:pPr>
            <a:r>
              <a:rPr lang="en-US" sz="2400" dirty="0">
                <a:latin typeface="Source Sans 3" panose="020B0503030403020204" pitchFamily="34" charset="0"/>
                <a:cs typeface="Calibri" panose="020F0502020204030204" pitchFamily="34" charset="0"/>
              </a:rPr>
              <a:t>Dates: 		 			March 28	11:30 – 11:55 AM</a:t>
            </a:r>
          </a:p>
          <a:p>
            <a:pPr marR="0" lvl="0">
              <a:spcBef>
                <a:spcPts val="0"/>
              </a:spcBef>
              <a:spcAft>
                <a:spcPts val="0"/>
              </a:spcAft>
              <a:buSzPts val="1000"/>
              <a:tabLst>
                <a:tab pos="457200" algn="l"/>
              </a:tabLst>
            </a:pPr>
            <a:endParaRPr lang="en-US" sz="2400" dirty="0">
              <a:latin typeface="Source Sans 3" panose="020B0503030403020204" pitchFamily="34" charset="0"/>
              <a:cs typeface="Calibri" panose="020F0502020204030204" pitchFamily="34" charset="0"/>
            </a:endParaRPr>
          </a:p>
        </p:txBody>
      </p:sp>
    </p:spTree>
    <p:extLst>
      <p:ext uri="{BB962C8B-B14F-4D97-AF65-F5344CB8AC3E}">
        <p14:creationId xmlns:p14="http://schemas.microsoft.com/office/powerpoint/2010/main" val="12115826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B18F-2C7F-E4AD-FB36-DDD5931CE33F}"/>
              </a:ext>
            </a:extLst>
          </p:cNvPr>
          <p:cNvSpPr>
            <a:spLocks noGrp="1"/>
          </p:cNvSpPr>
          <p:nvPr>
            <p:ph type="title"/>
          </p:nvPr>
        </p:nvSpPr>
        <p:spPr/>
        <p:txBody>
          <a:bodyPr/>
          <a:lstStyle/>
          <a:p>
            <a:r>
              <a:rPr lang="en-US" dirty="0"/>
              <a:t>SAFETY Webinars</a:t>
            </a:r>
          </a:p>
        </p:txBody>
      </p:sp>
      <p:sp>
        <p:nvSpPr>
          <p:cNvPr id="8" name="Rectangle 7">
            <a:extLst>
              <a:ext uri="{FF2B5EF4-FFF2-40B4-BE49-F238E27FC236}">
                <a16:creationId xmlns:a16="http://schemas.microsoft.com/office/drawing/2014/main" id="{8345CFC8-1085-2E9F-C46B-1066E9A84716}"/>
              </a:ext>
            </a:extLst>
          </p:cNvPr>
          <p:cNvSpPr/>
          <p:nvPr/>
        </p:nvSpPr>
        <p:spPr>
          <a:xfrm>
            <a:off x="-1" y="5958052"/>
            <a:ext cx="12192001" cy="8999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Each individual attending should register in the BWC Learning Center</a:t>
            </a:r>
          </a:p>
        </p:txBody>
      </p:sp>
      <p:sp>
        <p:nvSpPr>
          <p:cNvPr id="4" name="TextBox 3">
            <a:extLst>
              <a:ext uri="{FF2B5EF4-FFF2-40B4-BE49-F238E27FC236}">
                <a16:creationId xmlns:a16="http://schemas.microsoft.com/office/drawing/2014/main" id="{FF86414B-B80E-E397-1FC6-1DDB2CEAF1D4}"/>
              </a:ext>
            </a:extLst>
          </p:cNvPr>
          <p:cNvSpPr txBox="1"/>
          <p:nvPr/>
        </p:nvSpPr>
        <p:spPr>
          <a:xfrm>
            <a:off x="1174044" y="1999312"/>
            <a:ext cx="10363200" cy="1799403"/>
          </a:xfrm>
          <a:prstGeom prst="rect">
            <a:avLst/>
          </a:prstGeom>
          <a:noFill/>
        </p:spPr>
        <p:txBody>
          <a:bodyPr wrap="square">
            <a:spAutoFit/>
          </a:bodyPr>
          <a:lstStyle/>
          <a:p>
            <a:pPr marL="342900" marR="0" lvl="0" indent="-342900">
              <a:lnSpc>
                <a:spcPct val="150000"/>
              </a:lnSpc>
              <a:spcBef>
                <a:spcPts val="0"/>
              </a:spcBef>
              <a:spcAft>
                <a:spcPts val="750"/>
              </a:spcAft>
              <a:buClr>
                <a:schemeClr val="accent1"/>
              </a:buClr>
              <a:buSzPct val="100000"/>
              <a:buFont typeface="Symbol" panose="05050102010706020507" pitchFamily="18" charset="2"/>
              <a:buChar char=""/>
              <a:tabLst>
                <a:tab pos="457200" algn="l"/>
              </a:tabLst>
            </a:pPr>
            <a:r>
              <a:rPr lang="en-US" sz="2400" b="0" i="0" dirty="0">
                <a:solidFill>
                  <a:schemeClr val="bg2">
                    <a:lumMod val="10000"/>
                  </a:schemeClr>
                </a:solidFill>
                <a:effectLst/>
                <a:latin typeface="Helvetica" panose="020B0604020202020204" pitchFamily="34" charset="0"/>
                <a:cs typeface="Helvetica" panose="020B0604020202020204" pitchFamily="34" charset="0"/>
              </a:rPr>
              <a:t>How to read a Safety Data Sheet          2-3 pm                                 Mar 5</a:t>
            </a:r>
          </a:p>
          <a:p>
            <a:pPr marL="342900" marR="0" lvl="0" indent="-342900">
              <a:lnSpc>
                <a:spcPct val="150000"/>
              </a:lnSpc>
              <a:spcBef>
                <a:spcPts val="0"/>
              </a:spcBef>
              <a:spcAft>
                <a:spcPts val="750"/>
              </a:spcAft>
              <a:buClr>
                <a:schemeClr val="accent1"/>
              </a:buClr>
              <a:buSzPct val="100000"/>
              <a:buFont typeface="Symbol" panose="05050102010706020507" pitchFamily="18" charset="2"/>
              <a:buChar char=""/>
              <a:tabLst>
                <a:tab pos="457200" algn="l"/>
              </a:tabLst>
            </a:pPr>
            <a:r>
              <a:rPr lang="en-US" sz="2400" dirty="0"/>
              <a:t>Why trench safety is important, an analysis of some tragedies that should have been prevented                                         10-11 am			   Apr 4</a:t>
            </a:r>
            <a:endParaRPr lang="en-US" sz="2400" b="0" i="0" dirty="0">
              <a:solidFill>
                <a:schemeClr val="bg2">
                  <a:lumMod val="10000"/>
                </a:schemeClr>
              </a:solidFill>
              <a:effectLst/>
              <a:latin typeface="Serifa"/>
            </a:endParaRPr>
          </a:p>
        </p:txBody>
      </p:sp>
    </p:spTree>
    <p:extLst>
      <p:ext uri="{BB962C8B-B14F-4D97-AF65-F5344CB8AC3E}">
        <p14:creationId xmlns:p14="http://schemas.microsoft.com/office/powerpoint/2010/main" val="279315373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B18F-2C7F-E4AD-FB36-DDD5931CE33F}"/>
              </a:ext>
            </a:extLst>
          </p:cNvPr>
          <p:cNvSpPr>
            <a:spLocks noGrp="1"/>
          </p:cNvSpPr>
          <p:nvPr>
            <p:ph type="title"/>
          </p:nvPr>
        </p:nvSpPr>
        <p:spPr/>
        <p:txBody>
          <a:bodyPr/>
          <a:lstStyle/>
          <a:p>
            <a:r>
              <a:rPr lang="en-US" dirty="0"/>
              <a:t>Virtual Classes</a:t>
            </a:r>
          </a:p>
        </p:txBody>
      </p:sp>
      <p:sp>
        <p:nvSpPr>
          <p:cNvPr id="8" name="Rectangle 7">
            <a:extLst>
              <a:ext uri="{FF2B5EF4-FFF2-40B4-BE49-F238E27FC236}">
                <a16:creationId xmlns:a16="http://schemas.microsoft.com/office/drawing/2014/main" id="{8345CFC8-1085-2E9F-C46B-1066E9A84716}"/>
              </a:ext>
            </a:extLst>
          </p:cNvPr>
          <p:cNvSpPr/>
          <p:nvPr/>
        </p:nvSpPr>
        <p:spPr>
          <a:xfrm>
            <a:off x="-1" y="5958052"/>
            <a:ext cx="12192001" cy="8999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Each individual attending should register in the BWC Learning Center</a:t>
            </a:r>
          </a:p>
        </p:txBody>
      </p:sp>
      <p:sp>
        <p:nvSpPr>
          <p:cNvPr id="4" name="TextBox 3">
            <a:extLst>
              <a:ext uri="{FF2B5EF4-FFF2-40B4-BE49-F238E27FC236}">
                <a16:creationId xmlns:a16="http://schemas.microsoft.com/office/drawing/2014/main" id="{042AFA24-EAF7-8A91-6712-B3639C26E148}"/>
              </a:ext>
            </a:extLst>
          </p:cNvPr>
          <p:cNvSpPr txBox="1"/>
          <p:nvPr/>
        </p:nvSpPr>
        <p:spPr>
          <a:xfrm>
            <a:off x="1049865" y="1680596"/>
            <a:ext cx="10995379" cy="4216539"/>
          </a:xfrm>
          <a:prstGeom prst="rect">
            <a:avLst/>
          </a:prstGeom>
          <a:noFill/>
        </p:spPr>
        <p:txBody>
          <a:bodyPr wrap="square">
            <a:spAutoFit/>
          </a:bodyPr>
          <a:lstStyle/>
          <a:p>
            <a:pPr marL="342900" marR="0" lvl="0" indent="-342900">
              <a:spcBef>
                <a:spcPts val="0"/>
              </a:spcBef>
              <a:spcAft>
                <a:spcPts val="0"/>
              </a:spcAft>
              <a:buClr>
                <a:schemeClr val="accent1"/>
              </a:buClr>
              <a:buSzPct val="100000"/>
              <a:buFont typeface="Symbol" panose="05050102010706020507" pitchFamily="18" charset="2"/>
              <a:buChar char=""/>
              <a:tabLst>
                <a:tab pos="457200" algn="l"/>
              </a:tabLst>
            </a:pPr>
            <a:r>
              <a:rPr lang="en-US" sz="2000" dirty="0"/>
              <a:t>Violence in the workplace (VTC)*</a:t>
            </a:r>
            <a:r>
              <a:rPr lang="en-US" sz="2000" dirty="0">
                <a:solidFill>
                  <a:srgbClr val="444444"/>
                </a:solidFill>
                <a:effectLst/>
                <a:latin typeface="Helvetica" panose="020B0604020202020204" pitchFamily="34" charset="0"/>
                <a:ea typeface="Times New Roman" panose="02020603050405020304" pitchFamily="18" charset="0"/>
              </a:rPr>
              <a:t>	                           March 14								 	 </a:t>
            </a:r>
            <a:endParaRPr lang="en-US" sz="2000" dirty="0">
              <a:solidFill>
                <a:srgbClr val="44444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Clr>
                <a:schemeClr val="accent1"/>
              </a:buClr>
              <a:buSzPct val="100000"/>
              <a:buFont typeface="Symbol" panose="05050102010706020507" pitchFamily="18" charset="2"/>
              <a:buChar char=""/>
              <a:tabLst>
                <a:tab pos="457200" algn="l"/>
              </a:tabLst>
            </a:pPr>
            <a:r>
              <a:rPr lang="en-US" sz="2000" dirty="0"/>
              <a:t>Hazardous waste operations and emergency response series module 8: Confined spaces (VTC)*</a:t>
            </a:r>
            <a:r>
              <a:rPr lang="en-US" sz="2000" dirty="0">
                <a:solidFill>
                  <a:srgbClr val="444444"/>
                </a:solidFill>
                <a:effectLst/>
                <a:latin typeface="Helvetica" panose="020B0604020202020204" pitchFamily="34" charset="0"/>
                <a:ea typeface="Times New Roman" panose="02020603050405020304" pitchFamily="18" charset="0"/>
              </a:rPr>
              <a:t>OSHA recordkeeping half-day workshop 	 March 18	</a:t>
            </a:r>
          </a:p>
          <a:p>
            <a:pPr marL="342900" marR="0" lvl="0" indent="-342900">
              <a:spcBef>
                <a:spcPts val="0"/>
              </a:spcBef>
              <a:spcAft>
                <a:spcPts val="0"/>
              </a:spcAft>
              <a:buClr>
                <a:schemeClr val="accent1"/>
              </a:buClr>
              <a:buSzPct val="100000"/>
              <a:buFont typeface="Symbol" panose="05050102010706020507" pitchFamily="18" charset="2"/>
              <a:buChar char=""/>
              <a:tabLst>
                <a:tab pos="457200" algn="l"/>
              </a:tabLst>
            </a:pPr>
            <a:endParaRPr lang="en-US" sz="2000" dirty="0">
              <a:solidFill>
                <a:srgbClr val="444444"/>
              </a:solidFill>
              <a:latin typeface="Helvetica" panose="020B0604020202020204" pitchFamily="34" charset="0"/>
              <a:ea typeface="Times New Roman" panose="02020603050405020304" pitchFamily="18" charset="0"/>
            </a:endParaRPr>
          </a:p>
          <a:p>
            <a:pPr marL="342900" marR="0" lvl="0" indent="-342900">
              <a:spcBef>
                <a:spcPts val="0"/>
              </a:spcBef>
              <a:spcAft>
                <a:spcPts val="0"/>
              </a:spcAft>
              <a:buClr>
                <a:schemeClr val="accent1"/>
              </a:buClr>
              <a:buSzPct val="100000"/>
              <a:buFont typeface="Symbol" panose="05050102010706020507" pitchFamily="18" charset="2"/>
              <a:buChar char=""/>
              <a:tabLst>
                <a:tab pos="457200" algn="l"/>
              </a:tabLst>
            </a:pPr>
            <a:r>
              <a:rPr lang="en-US" sz="2000" dirty="0"/>
              <a:t>Hazardous waste operations and emergency response series module 9: Site safety plan and contingency planning (VTC)* 				March 25</a:t>
            </a:r>
          </a:p>
          <a:p>
            <a:pPr marL="342900" marR="0" lvl="0" indent="-342900">
              <a:spcBef>
                <a:spcPts val="0"/>
              </a:spcBef>
              <a:spcAft>
                <a:spcPts val="0"/>
              </a:spcAft>
              <a:buClr>
                <a:schemeClr val="accent1"/>
              </a:buClr>
              <a:buSzPct val="100000"/>
              <a:buFont typeface="Symbol" panose="05050102010706020507" pitchFamily="18" charset="2"/>
              <a:buChar char=""/>
              <a:tabLst>
                <a:tab pos="457200" algn="l"/>
              </a:tabLst>
            </a:pPr>
            <a:endParaRPr lang="en-US" sz="2000" dirty="0">
              <a:solidFill>
                <a:srgbClr val="444444"/>
              </a:solidFill>
              <a:effectLst/>
              <a:latin typeface="Helvetica" panose="020B0604020202020204" pitchFamily="34" charset="0"/>
              <a:ea typeface="Times New Roman" panose="02020603050405020304" pitchFamily="18" charset="0"/>
            </a:endParaRPr>
          </a:p>
          <a:p>
            <a:pPr marL="342900" marR="0" lvl="0" indent="-342900">
              <a:spcBef>
                <a:spcPts val="0"/>
              </a:spcBef>
              <a:spcAft>
                <a:spcPts val="0"/>
              </a:spcAft>
              <a:buClr>
                <a:schemeClr val="accent1"/>
              </a:buClr>
              <a:buSzPct val="100000"/>
              <a:buFont typeface="Symbol" panose="05050102010706020507" pitchFamily="18" charset="2"/>
              <a:buChar char=""/>
              <a:tabLst>
                <a:tab pos="457200" algn="l"/>
              </a:tabLst>
            </a:pPr>
            <a:r>
              <a:rPr lang="en-US" sz="2000" dirty="0"/>
              <a:t>Hazard communication half-day workshop (VTC)</a:t>
            </a:r>
            <a:r>
              <a:rPr lang="en-US" sz="2000" dirty="0">
                <a:solidFill>
                  <a:srgbClr val="444444"/>
                </a:solidFill>
                <a:latin typeface="Helvetica" panose="020B0604020202020204" pitchFamily="34" charset="0"/>
              </a:rPr>
              <a:t>              April 9</a:t>
            </a:r>
          </a:p>
          <a:p>
            <a:pPr marL="342900" marR="0" lvl="0" indent="-342900">
              <a:spcBef>
                <a:spcPts val="0"/>
              </a:spcBef>
              <a:spcAft>
                <a:spcPts val="0"/>
              </a:spcAft>
              <a:buClr>
                <a:schemeClr val="accent1"/>
              </a:buClr>
              <a:buSzPct val="100000"/>
              <a:buFont typeface="Symbol" panose="05050102010706020507" pitchFamily="18" charset="2"/>
              <a:buChar char=""/>
              <a:tabLst>
                <a:tab pos="457200" algn="l"/>
              </a:tabLst>
            </a:pPr>
            <a:endParaRPr lang="en-US" sz="2000" dirty="0">
              <a:solidFill>
                <a:srgbClr val="444444"/>
              </a:solidFill>
              <a:effectLst/>
              <a:latin typeface="Helvetica" panose="020B0604020202020204" pitchFamily="34" charset="0"/>
              <a:ea typeface="Times New Roman" panose="02020603050405020304" pitchFamily="18" charset="0"/>
            </a:endParaRPr>
          </a:p>
          <a:p>
            <a:pPr marL="342900" marR="0" lvl="0" indent="-342900">
              <a:spcBef>
                <a:spcPts val="0"/>
              </a:spcBef>
              <a:spcAft>
                <a:spcPts val="0"/>
              </a:spcAft>
              <a:buClr>
                <a:schemeClr val="accent1"/>
              </a:buClr>
              <a:buSzPct val="100000"/>
              <a:buFont typeface="Symbol" panose="05050102010706020507" pitchFamily="18" charset="2"/>
              <a:buChar char=""/>
              <a:tabLst>
                <a:tab pos="457200" algn="l"/>
              </a:tabLst>
            </a:pPr>
            <a:r>
              <a:rPr lang="en-US" sz="2000" dirty="0"/>
              <a:t>Safety Series Module 4: Walking Working Surfaces and Emergency Action Plan Basics (VTC)</a:t>
            </a:r>
            <a:r>
              <a:rPr lang="en-US" sz="2000" dirty="0">
                <a:solidFill>
                  <a:srgbClr val="444444"/>
                </a:solidFill>
                <a:effectLst/>
                <a:latin typeface="Helvetica" panose="020B0604020202020204" pitchFamily="34" charset="0"/>
                <a:ea typeface="Times New Roman" panose="02020603050405020304" pitchFamily="18" charset="0"/>
              </a:rPr>
              <a:t>						                                       April 10</a:t>
            </a:r>
          </a:p>
          <a:p>
            <a:pPr marR="0" lvl="0">
              <a:spcBef>
                <a:spcPts val="0"/>
              </a:spcBef>
              <a:spcAft>
                <a:spcPts val="750"/>
              </a:spcAft>
              <a:buClr>
                <a:schemeClr val="accent1"/>
              </a:buClr>
              <a:buSzPct val="100000"/>
              <a:tabLst>
                <a:tab pos="457200" algn="l"/>
              </a:tabLst>
            </a:pPr>
            <a:endParaRPr lang="en-US" sz="2800" dirty="0">
              <a:solidFill>
                <a:schemeClr val="bg2">
                  <a:lumMod val="10000"/>
                </a:schemeClr>
              </a:solidFill>
              <a:effectLst/>
              <a:latin typeface="Source Sans 3" panose="020B0503030403020204" pitchFamily="34" charset="0"/>
              <a:ea typeface="Calibri" panose="020F0502020204030204" pitchFamily="34" charset="0"/>
            </a:endParaRPr>
          </a:p>
        </p:txBody>
      </p:sp>
    </p:spTree>
    <p:extLst>
      <p:ext uri="{BB962C8B-B14F-4D97-AF65-F5344CB8AC3E}">
        <p14:creationId xmlns:p14="http://schemas.microsoft.com/office/powerpoint/2010/main" val="418409355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08E4-90C6-D2FF-CC35-4F2B11ED486F}"/>
              </a:ext>
            </a:extLst>
          </p:cNvPr>
          <p:cNvSpPr>
            <a:spLocks noGrp="1"/>
          </p:cNvSpPr>
          <p:nvPr>
            <p:ph type="title"/>
          </p:nvPr>
        </p:nvSpPr>
        <p:spPr/>
        <p:txBody>
          <a:bodyPr/>
          <a:lstStyle/>
          <a:p>
            <a:r>
              <a:rPr lang="en-US" dirty="0"/>
              <a:t>In-Person Classes</a:t>
            </a:r>
          </a:p>
        </p:txBody>
      </p:sp>
      <p:sp>
        <p:nvSpPr>
          <p:cNvPr id="8" name="Rectangle 7">
            <a:extLst>
              <a:ext uri="{FF2B5EF4-FFF2-40B4-BE49-F238E27FC236}">
                <a16:creationId xmlns:a16="http://schemas.microsoft.com/office/drawing/2014/main" id="{E3A084E0-BA17-E76B-2DD3-EBE96B0433E4}"/>
              </a:ext>
            </a:extLst>
          </p:cNvPr>
          <p:cNvSpPr/>
          <p:nvPr/>
        </p:nvSpPr>
        <p:spPr>
          <a:xfrm>
            <a:off x="-1" y="5958052"/>
            <a:ext cx="12154835" cy="8999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Each individual attending should register in the BWC Learning Center</a:t>
            </a:r>
          </a:p>
        </p:txBody>
      </p:sp>
      <p:sp>
        <p:nvSpPr>
          <p:cNvPr id="4" name="TextBox 3">
            <a:extLst>
              <a:ext uri="{FF2B5EF4-FFF2-40B4-BE49-F238E27FC236}">
                <a16:creationId xmlns:a16="http://schemas.microsoft.com/office/drawing/2014/main" id="{BC04C646-3C04-BCA5-63FB-C0D4E90DE072}"/>
              </a:ext>
            </a:extLst>
          </p:cNvPr>
          <p:cNvSpPr txBox="1"/>
          <p:nvPr/>
        </p:nvSpPr>
        <p:spPr>
          <a:xfrm>
            <a:off x="1140177" y="2032000"/>
            <a:ext cx="10893779" cy="2492990"/>
          </a:xfrm>
          <a:prstGeom prst="rect">
            <a:avLst/>
          </a:prstGeom>
          <a:noFill/>
        </p:spPr>
        <p:txBody>
          <a:bodyPr wrap="square">
            <a:spAutoFit/>
          </a:bodyPr>
          <a:lstStyle/>
          <a:p>
            <a:pPr marR="0" lvl="0">
              <a:spcBef>
                <a:spcPts val="0"/>
              </a:spcBef>
              <a:spcAft>
                <a:spcPts val="0"/>
              </a:spcAft>
              <a:buClr>
                <a:srgbClr val="C00000"/>
              </a:buClr>
              <a:buSzPct val="100000"/>
              <a:tabLst>
                <a:tab pos="457200" algn="l"/>
              </a:tabLst>
            </a:pPr>
            <a:endParaRPr lang="en-US" sz="2400" dirty="0">
              <a:solidFill>
                <a:schemeClr val="bg2">
                  <a:lumMod val="10000"/>
                </a:schemeClr>
              </a:solidFill>
              <a:latin typeface="Serifa"/>
            </a:endParaRPr>
          </a:p>
          <a:p>
            <a:pPr marL="342900" marR="0" lvl="0" indent="-342900">
              <a:spcBef>
                <a:spcPts val="0"/>
              </a:spcBef>
              <a:spcAft>
                <a:spcPts val="0"/>
              </a:spcAft>
              <a:buClr>
                <a:schemeClr val="accent1"/>
              </a:buClr>
              <a:buSzPct val="100000"/>
              <a:buFont typeface="Arial" panose="020B0604020202020204" pitchFamily="34" charset="0"/>
              <a:buChar char="•"/>
              <a:tabLst>
                <a:tab pos="457200" algn="l"/>
              </a:tabLst>
            </a:pPr>
            <a:r>
              <a:rPr lang="en-US" sz="2400" dirty="0">
                <a:solidFill>
                  <a:schemeClr val="bg2">
                    <a:lumMod val="10000"/>
                  </a:schemeClr>
                </a:solidFill>
                <a:latin typeface="Serifa"/>
              </a:rPr>
              <a:t>Electrical safety in the workplace through </a:t>
            </a:r>
          </a:p>
          <a:p>
            <a:pPr marR="0" lvl="0">
              <a:spcBef>
                <a:spcPts val="0"/>
              </a:spcBef>
              <a:spcAft>
                <a:spcPts val="0"/>
              </a:spcAft>
              <a:buClr>
                <a:schemeClr val="accent1"/>
              </a:buClr>
              <a:buSzPct val="100000"/>
              <a:tabLst>
                <a:tab pos="457200" algn="l"/>
              </a:tabLst>
            </a:pPr>
            <a:r>
              <a:rPr lang="en-US" sz="2400" dirty="0">
                <a:solidFill>
                  <a:schemeClr val="bg2">
                    <a:lumMod val="10000"/>
                  </a:schemeClr>
                </a:solidFill>
                <a:latin typeface="Serifa"/>
              </a:rPr>
              <a:t>     insight and implementation of NFPA 70E – Youngstown 		     April 4</a:t>
            </a:r>
          </a:p>
          <a:p>
            <a:pPr marR="0" lvl="0">
              <a:spcBef>
                <a:spcPts val="0"/>
              </a:spcBef>
              <a:spcAft>
                <a:spcPts val="0"/>
              </a:spcAft>
              <a:buClr>
                <a:schemeClr val="accent1"/>
              </a:buClr>
              <a:buSzPct val="100000"/>
              <a:tabLst>
                <a:tab pos="457200" algn="l"/>
              </a:tabLst>
            </a:pPr>
            <a:r>
              <a:rPr lang="en-US" sz="2400" dirty="0">
                <a:solidFill>
                  <a:schemeClr val="bg2">
                    <a:lumMod val="10000"/>
                  </a:schemeClr>
                </a:solidFill>
                <a:latin typeface="Serifa"/>
              </a:rPr>
              <a:t> </a:t>
            </a:r>
          </a:p>
          <a:p>
            <a:pPr marL="342900" marR="0" lvl="0" indent="-342900">
              <a:spcBef>
                <a:spcPts val="0"/>
              </a:spcBef>
              <a:spcAft>
                <a:spcPts val="0"/>
              </a:spcAft>
              <a:buClr>
                <a:schemeClr val="accent1"/>
              </a:buClr>
              <a:buSzPct val="100000"/>
              <a:buFont typeface="Arial" panose="020B0604020202020204" pitchFamily="34" charset="0"/>
              <a:buChar char="•"/>
              <a:tabLst>
                <a:tab pos="457200" algn="l"/>
              </a:tabLst>
            </a:pPr>
            <a:r>
              <a:rPr lang="en-US" sz="2400" dirty="0">
                <a:solidFill>
                  <a:schemeClr val="bg2">
                    <a:lumMod val="10000"/>
                  </a:schemeClr>
                </a:solidFill>
                <a:latin typeface="Serifa"/>
              </a:rPr>
              <a:t>Respirator Fit Testing-  Cleveland					     April 8-9</a:t>
            </a:r>
          </a:p>
          <a:p>
            <a:pPr marL="457200" indent="-457200" algn="l">
              <a:buClr>
                <a:schemeClr val="accent2"/>
              </a:buClr>
              <a:buFont typeface="Arial" panose="020B0604020202020204" pitchFamily="34" charset="0"/>
              <a:buChar char="•"/>
            </a:pPr>
            <a:endParaRPr lang="en-US" sz="3600" b="0" i="0" dirty="0">
              <a:solidFill>
                <a:schemeClr val="bg2">
                  <a:lumMod val="10000"/>
                </a:schemeClr>
              </a:solidFill>
              <a:effectLst/>
              <a:latin typeface="Serifa"/>
            </a:endParaRPr>
          </a:p>
        </p:txBody>
      </p:sp>
    </p:spTree>
    <p:extLst>
      <p:ext uri="{BB962C8B-B14F-4D97-AF65-F5344CB8AC3E}">
        <p14:creationId xmlns:p14="http://schemas.microsoft.com/office/powerpoint/2010/main" val="19594695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296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DCC66B0-41E7-B37A-1E5F-CD1EF75C7F21}"/>
              </a:ext>
            </a:extLst>
          </p:cNvPr>
          <p:cNvSpPr>
            <a:spLocks noGrp="1"/>
          </p:cNvSpPr>
          <p:nvPr>
            <p:ph type="title"/>
          </p:nvPr>
        </p:nvSpPr>
        <p:spPr>
          <a:xfrm>
            <a:off x="380999" y="253138"/>
            <a:ext cx="11430000" cy="1288811"/>
          </a:xfrm>
        </p:spPr>
        <p:txBody>
          <a:bodyPr>
            <a:normAutofit fontScale="90000"/>
          </a:bodyPr>
          <a:lstStyle/>
          <a:p>
            <a:pPr algn="ctr"/>
            <a:br>
              <a:rPr lang="en-US" dirty="0"/>
            </a:br>
            <a:r>
              <a:rPr lang="en-US" dirty="0"/>
              <a:t>2024 Ohio Safety congress &amp; expo</a:t>
            </a:r>
            <a:r>
              <a:rPr lang="en-US" baseline="30000" dirty="0"/>
              <a:t>®</a:t>
            </a:r>
            <a:br>
              <a:rPr lang="en-US" baseline="30000" dirty="0"/>
            </a:br>
            <a:br>
              <a:rPr lang="en-US" baseline="30000" dirty="0"/>
            </a:br>
            <a:r>
              <a:rPr lang="en-US" baseline="30000" dirty="0"/>
              <a:t>March 27-29</a:t>
            </a:r>
            <a:br>
              <a:rPr lang="en-US" baseline="30000" dirty="0"/>
            </a:br>
            <a:br>
              <a:rPr lang="en-US" baseline="30000" dirty="0"/>
            </a:br>
            <a:endParaRPr lang="en-US" baseline="30000" dirty="0"/>
          </a:p>
        </p:txBody>
      </p:sp>
      <p:sp>
        <p:nvSpPr>
          <p:cNvPr id="10" name="Slide Number Placeholder 9">
            <a:extLst>
              <a:ext uri="{FF2B5EF4-FFF2-40B4-BE49-F238E27FC236}">
                <a16:creationId xmlns:a16="http://schemas.microsoft.com/office/drawing/2014/main" id="{52B26415-F883-0711-4B04-254351B89D51}"/>
              </a:ext>
            </a:extLst>
          </p:cNvPr>
          <p:cNvSpPr>
            <a:spLocks noGrp="1"/>
          </p:cNvSpPr>
          <p:nvPr>
            <p:ph type="sldNum" sz="quarter" idx="14"/>
          </p:nvPr>
        </p:nvSpPr>
        <p:spPr/>
        <p:txBody>
          <a:bodyPr/>
          <a:lstStyle/>
          <a:p>
            <a:fld id="{383B7B7A-CDDA-7C44-B1B0-1F1E45567B3B}" type="slidenum">
              <a:rPr lang="en-US" smtClean="0"/>
              <a:pPr/>
              <a:t>16</a:t>
            </a:fld>
            <a:endParaRPr lang="en-US"/>
          </a:p>
        </p:txBody>
      </p:sp>
      <p:sp>
        <p:nvSpPr>
          <p:cNvPr id="3" name="Title 7">
            <a:extLst>
              <a:ext uri="{FF2B5EF4-FFF2-40B4-BE49-F238E27FC236}">
                <a16:creationId xmlns:a16="http://schemas.microsoft.com/office/drawing/2014/main" id="{F6C28A5A-5370-E3BC-42CE-38AEABEBEB79}"/>
              </a:ext>
            </a:extLst>
          </p:cNvPr>
          <p:cNvSpPr txBox="1">
            <a:spLocks/>
          </p:cNvSpPr>
          <p:nvPr/>
        </p:nvSpPr>
        <p:spPr>
          <a:xfrm rot="10800000" flipV="1">
            <a:off x="2505075" y="2231314"/>
            <a:ext cx="8486607" cy="91101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a:lstStyle>
          <a:p>
            <a:endParaRPr lang="en-US" dirty="0"/>
          </a:p>
        </p:txBody>
      </p:sp>
      <p:sp>
        <p:nvSpPr>
          <p:cNvPr id="2" name="TextBox 1">
            <a:extLst>
              <a:ext uri="{FF2B5EF4-FFF2-40B4-BE49-F238E27FC236}">
                <a16:creationId xmlns:a16="http://schemas.microsoft.com/office/drawing/2014/main" id="{8649136E-9DEB-FF83-3A18-D13864A03768}"/>
              </a:ext>
            </a:extLst>
          </p:cNvPr>
          <p:cNvSpPr txBox="1"/>
          <p:nvPr/>
        </p:nvSpPr>
        <p:spPr>
          <a:xfrm>
            <a:off x="7858364" y="2346509"/>
            <a:ext cx="3467362" cy="1569660"/>
          </a:xfrm>
          <a:prstGeom prst="rect">
            <a:avLst/>
          </a:prstGeom>
          <a:noFill/>
        </p:spPr>
        <p:txBody>
          <a:bodyPr wrap="square" rtlCol="0">
            <a:spAutoFit/>
          </a:bodyPr>
          <a:lstStyle/>
          <a:p>
            <a:r>
              <a:rPr lang="en-US" sz="3200" dirty="0"/>
              <a:t>Last minute decision makers – register on-site!</a:t>
            </a:r>
          </a:p>
        </p:txBody>
      </p:sp>
      <p:pic>
        <p:nvPicPr>
          <p:cNvPr id="6" name="Picture 5" descr="A group of people standing around a table&#10;&#10;Description automatically generated with low confidence">
            <a:extLst>
              <a:ext uri="{FF2B5EF4-FFF2-40B4-BE49-F238E27FC236}">
                <a16:creationId xmlns:a16="http://schemas.microsoft.com/office/drawing/2014/main" id="{7C8F463F-06B7-3B52-923F-54F59F0B6D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811" y="1851526"/>
            <a:ext cx="5735052" cy="3823368"/>
          </a:xfrm>
          <a:prstGeom prst="rect">
            <a:avLst/>
          </a:prstGeom>
        </p:spPr>
      </p:pic>
    </p:spTree>
    <p:extLst>
      <p:ext uri="{BB962C8B-B14F-4D97-AF65-F5344CB8AC3E}">
        <p14:creationId xmlns:p14="http://schemas.microsoft.com/office/powerpoint/2010/main" val="877436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E2025E-BF4E-D865-743E-586FA101BC60}"/>
              </a:ext>
            </a:extLst>
          </p:cNvPr>
          <p:cNvPicPr>
            <a:picLocks noChangeAspect="1"/>
          </p:cNvPicPr>
          <p:nvPr/>
        </p:nvPicPr>
        <p:blipFill>
          <a:blip r:embed="rId2"/>
          <a:stretch>
            <a:fillRect/>
          </a:stretch>
        </p:blipFill>
        <p:spPr>
          <a:xfrm>
            <a:off x="3829050" y="1973553"/>
            <a:ext cx="8188994" cy="3486611"/>
          </a:xfrm>
          <a:prstGeom prst="rect">
            <a:avLst/>
          </a:prstGeom>
        </p:spPr>
      </p:pic>
      <p:sp>
        <p:nvSpPr>
          <p:cNvPr id="3" name="Text Placeholder 2">
            <a:extLst>
              <a:ext uri="{FF2B5EF4-FFF2-40B4-BE49-F238E27FC236}">
                <a16:creationId xmlns:a16="http://schemas.microsoft.com/office/drawing/2014/main" id="{5331BEF2-D2E2-3A14-1B34-AAD8005F5253}"/>
              </a:ext>
            </a:extLst>
          </p:cNvPr>
          <p:cNvSpPr>
            <a:spLocks noGrp="1"/>
          </p:cNvSpPr>
          <p:nvPr>
            <p:ph type="body" sz="quarter" idx="16"/>
          </p:nvPr>
        </p:nvSpPr>
        <p:spPr>
          <a:xfrm>
            <a:off x="356232" y="2053096"/>
            <a:ext cx="3472818" cy="3327523"/>
          </a:xfrm>
        </p:spPr>
        <p:txBody>
          <a:bodyPr>
            <a:normAutofit fontScale="25000" lnSpcReduction="20000"/>
          </a:bodyPr>
          <a:lstStyle/>
          <a:p>
            <a:pPr algn="l">
              <a:buFont typeface="Arial" panose="020B0604020202020204" pitchFamily="34" charset="0"/>
              <a:buChar char="•"/>
            </a:pPr>
            <a:r>
              <a:rPr lang="en-US" sz="6400" b="0" i="0" dirty="0">
                <a:solidFill>
                  <a:srgbClr val="212529"/>
                </a:solidFill>
                <a:effectLst/>
                <a:latin typeface="Source Sans 3" panose="020B0604020202020204" charset="0"/>
              </a:rPr>
              <a:t> Have your badge scanned after each session. </a:t>
            </a:r>
          </a:p>
          <a:p>
            <a:pPr algn="l">
              <a:buFont typeface="Arial" panose="020B0604020202020204" pitchFamily="34" charset="0"/>
              <a:buChar char="•"/>
            </a:pPr>
            <a:endParaRPr lang="en-US" sz="6400" dirty="0">
              <a:solidFill>
                <a:srgbClr val="212529"/>
              </a:solidFill>
              <a:latin typeface="Source Sans 3" panose="020B0604020202020204" charset="0"/>
            </a:endParaRPr>
          </a:p>
          <a:p>
            <a:pPr algn="l">
              <a:buFont typeface="Arial" panose="020B0604020202020204" pitchFamily="34" charset="0"/>
              <a:buChar char="•"/>
            </a:pPr>
            <a:r>
              <a:rPr lang="en-US" sz="6400" b="0" i="0" dirty="0">
                <a:solidFill>
                  <a:srgbClr val="212529"/>
                </a:solidFill>
                <a:effectLst/>
                <a:latin typeface="Source Sans 3" panose="020B0604020202020204" charset="0"/>
              </a:rPr>
              <a:t> Log on to your online </a:t>
            </a:r>
            <a:r>
              <a:rPr lang="en-US" sz="6400" b="1" i="0" dirty="0">
                <a:solidFill>
                  <a:srgbClr val="212529"/>
                </a:solidFill>
                <a:effectLst/>
                <a:latin typeface="Source Sans 3" panose="020B0604020202020204" charset="0"/>
              </a:rPr>
              <a:t>Attendee Service Center</a:t>
            </a:r>
            <a:r>
              <a:rPr lang="en-US" sz="6400" b="0" i="0" dirty="0">
                <a:solidFill>
                  <a:srgbClr val="212529"/>
                </a:solidFill>
                <a:effectLst/>
                <a:latin typeface="Source Sans 3" panose="020B0604020202020204" charset="0"/>
              </a:rPr>
              <a:t> and evaluate each session you attend. </a:t>
            </a:r>
          </a:p>
          <a:p>
            <a:pPr algn="l"/>
            <a:endParaRPr lang="en-US" sz="6400" dirty="0">
              <a:solidFill>
                <a:srgbClr val="212529"/>
              </a:solidFill>
              <a:latin typeface="Source Sans 3" panose="020B0604020202020204" charset="0"/>
            </a:endParaRPr>
          </a:p>
          <a:p>
            <a:pPr algn="l">
              <a:buFont typeface="Arial" panose="020B0604020202020204" pitchFamily="34" charset="0"/>
              <a:buChar char="•"/>
            </a:pPr>
            <a:r>
              <a:rPr lang="en-US" sz="6400" b="0" i="0" dirty="0">
                <a:solidFill>
                  <a:srgbClr val="212529"/>
                </a:solidFill>
                <a:effectLst/>
                <a:latin typeface="Source Sans 3" panose="020B0604020202020204" charset="0"/>
              </a:rPr>
              <a:t> Print your certificate of attendance,  available for 14 days after the event.</a:t>
            </a:r>
          </a:p>
          <a:p>
            <a:pPr marL="0" marR="0" algn="l">
              <a:spcBef>
                <a:spcPts val="0"/>
              </a:spcBef>
              <a:spcAft>
                <a:spcPts val="0"/>
              </a:spcAft>
            </a:pPr>
            <a:endParaRPr lang="en-US" sz="9600" dirty="0">
              <a:solidFill>
                <a:srgbClr val="212529"/>
              </a:solidFill>
              <a:latin typeface="Source Sans 3" panose="020B0604020202020204" charset="0"/>
            </a:endParaRPr>
          </a:p>
          <a:p>
            <a:pPr marL="0" marR="0" algn="l">
              <a:spcBef>
                <a:spcPts val="0"/>
              </a:spcBef>
              <a:spcAft>
                <a:spcPts val="0"/>
              </a:spcAft>
            </a:pPr>
            <a:endParaRPr lang="en-US" sz="5400" dirty="0">
              <a:solidFill>
                <a:srgbClr val="212529"/>
              </a:solidFill>
              <a:latin typeface="Source Sans 3" panose="020B0604020202020204" charset="0"/>
            </a:endParaRPr>
          </a:p>
          <a:p>
            <a:pPr marL="0" marR="0" algn="l">
              <a:spcBef>
                <a:spcPts val="0"/>
              </a:spcBef>
              <a:spcAft>
                <a:spcPts val="0"/>
              </a:spcAft>
            </a:pPr>
            <a:endParaRPr lang="en-US" sz="5400" b="0" i="0" dirty="0">
              <a:solidFill>
                <a:srgbClr val="212529"/>
              </a:solidFill>
              <a:effectLst/>
              <a:latin typeface="Source Sans 3" panose="020B0604020202020204" charset="0"/>
            </a:endParaRPr>
          </a:p>
          <a:p>
            <a:pPr algn="l"/>
            <a:r>
              <a:rPr lang="en-US" sz="1800" b="0" i="0" dirty="0">
                <a:solidFill>
                  <a:srgbClr val="212529"/>
                </a:solidFill>
                <a:effectLst/>
                <a:latin typeface="Source Sans 3" panose="020B0604020202020204" charset="0"/>
              </a:rPr>
              <a:t>.</a:t>
            </a:r>
            <a:endParaRPr lang="en-US" sz="4800" b="0" i="0" dirty="0">
              <a:solidFill>
                <a:srgbClr val="212529"/>
              </a:solidFill>
              <a:effectLst/>
              <a:latin typeface="Source Sans 3" panose="020B0604020202020204" charset="0"/>
            </a:endParaRPr>
          </a:p>
          <a:p>
            <a:pPr marL="0" marR="0" algn="l">
              <a:spcBef>
                <a:spcPts val="0"/>
              </a:spcBef>
              <a:spcAft>
                <a:spcPts val="0"/>
              </a:spcAft>
            </a:pPr>
            <a:endParaRPr lang="en-US" sz="5400" b="0" i="0" dirty="0">
              <a:solidFill>
                <a:srgbClr val="212529"/>
              </a:solidFill>
              <a:effectLst/>
              <a:latin typeface="Source Sans 3" panose="020B0604020202020204" charset="0"/>
            </a:endParaRPr>
          </a:p>
          <a:p>
            <a:endParaRPr lang="en-US" sz="6000" dirty="0"/>
          </a:p>
          <a:p>
            <a:endParaRPr lang="en-US" dirty="0"/>
          </a:p>
          <a:p>
            <a:endParaRPr lang="en-US" dirty="0"/>
          </a:p>
          <a:p>
            <a:endParaRPr lang="en-US" dirty="0"/>
          </a:p>
          <a:p>
            <a:endParaRPr lang="en-US" dirty="0"/>
          </a:p>
        </p:txBody>
      </p:sp>
      <p:sp>
        <p:nvSpPr>
          <p:cNvPr id="8" name="Title 7">
            <a:extLst>
              <a:ext uri="{FF2B5EF4-FFF2-40B4-BE49-F238E27FC236}">
                <a16:creationId xmlns:a16="http://schemas.microsoft.com/office/drawing/2014/main" id="{C3149302-E968-6697-8E65-88519144E445}"/>
              </a:ext>
            </a:extLst>
          </p:cNvPr>
          <p:cNvSpPr>
            <a:spLocks noGrp="1"/>
          </p:cNvSpPr>
          <p:nvPr>
            <p:ph type="title"/>
          </p:nvPr>
        </p:nvSpPr>
        <p:spPr>
          <a:xfrm>
            <a:off x="453182" y="955547"/>
            <a:ext cx="11285635" cy="569913"/>
          </a:xfrm>
        </p:spPr>
        <p:txBody>
          <a:bodyPr>
            <a:normAutofit fontScale="90000"/>
          </a:bodyPr>
          <a:lstStyle/>
          <a:p>
            <a:pPr algn="ctr"/>
            <a:r>
              <a:rPr lang="en-US" dirty="0"/>
              <a:t>View sessions online to see the credits awarded</a:t>
            </a:r>
          </a:p>
        </p:txBody>
      </p:sp>
      <p:sp>
        <p:nvSpPr>
          <p:cNvPr id="9" name="Footer Placeholder 8">
            <a:extLst>
              <a:ext uri="{FF2B5EF4-FFF2-40B4-BE49-F238E27FC236}">
                <a16:creationId xmlns:a16="http://schemas.microsoft.com/office/drawing/2014/main" id="{8A274B81-5F9A-7BBB-C4B8-E3E853A1DC1D}"/>
              </a:ext>
            </a:extLst>
          </p:cNvPr>
          <p:cNvSpPr>
            <a:spLocks noGrp="1"/>
          </p:cNvSpPr>
          <p:nvPr>
            <p:ph type="ftr" sz="quarter" idx="22"/>
          </p:nvPr>
        </p:nvSpPr>
        <p:spPr/>
        <p:txBody>
          <a:bodyPr/>
          <a:lstStyle/>
          <a:p>
            <a:r>
              <a:rPr lang="en-US" dirty="0"/>
              <a:t>      </a:t>
            </a:r>
          </a:p>
        </p:txBody>
      </p:sp>
      <p:sp>
        <p:nvSpPr>
          <p:cNvPr id="6" name="Oval 5">
            <a:extLst>
              <a:ext uri="{FF2B5EF4-FFF2-40B4-BE49-F238E27FC236}">
                <a16:creationId xmlns:a16="http://schemas.microsoft.com/office/drawing/2014/main" id="{ED41BE51-9C9B-9D37-8DDA-71D875619253}"/>
              </a:ext>
            </a:extLst>
          </p:cNvPr>
          <p:cNvSpPr/>
          <p:nvPr/>
        </p:nvSpPr>
        <p:spPr>
          <a:xfrm>
            <a:off x="4173451" y="4690812"/>
            <a:ext cx="4820109" cy="4732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9264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7BF3CBF-4993-C7FC-D6EE-E33E2501FEBB}"/>
              </a:ext>
            </a:extLst>
          </p:cNvPr>
          <p:cNvSpPr>
            <a:spLocks noGrp="1"/>
          </p:cNvSpPr>
          <p:nvPr>
            <p:ph type="title"/>
          </p:nvPr>
        </p:nvSpPr>
        <p:spPr>
          <a:xfrm>
            <a:off x="470630" y="402151"/>
            <a:ext cx="10698804" cy="1158740"/>
          </a:xfrm>
        </p:spPr>
        <p:txBody>
          <a:bodyPr>
            <a:normAutofit/>
          </a:bodyPr>
          <a:lstStyle/>
          <a:p>
            <a:pPr algn="ctr"/>
            <a:r>
              <a:rPr lang="en-US" sz="4900" dirty="0"/>
              <a:t>Live-streamed sessions</a:t>
            </a:r>
            <a:endParaRPr lang="en-US" sz="2800" dirty="0"/>
          </a:p>
        </p:txBody>
      </p:sp>
      <p:pic>
        <p:nvPicPr>
          <p:cNvPr id="3" name="Content Placeholder 2" descr="A picture containing indoor, ceiling, person, room&#10;&#10;Description automatically generated">
            <a:extLst>
              <a:ext uri="{FF2B5EF4-FFF2-40B4-BE49-F238E27FC236}">
                <a16:creationId xmlns:a16="http://schemas.microsoft.com/office/drawing/2014/main" id="{84C5E453-358B-2058-7A48-B2AC0E1C93F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2058987"/>
            <a:ext cx="5438775" cy="3625850"/>
          </a:xfrm>
        </p:spPr>
      </p:pic>
      <p:sp>
        <p:nvSpPr>
          <p:cNvPr id="21" name="Content Placeholder 20">
            <a:extLst>
              <a:ext uri="{FF2B5EF4-FFF2-40B4-BE49-F238E27FC236}">
                <a16:creationId xmlns:a16="http://schemas.microsoft.com/office/drawing/2014/main" id="{901E3705-B141-EE77-F815-43CEDF646141}"/>
              </a:ext>
            </a:extLst>
          </p:cNvPr>
          <p:cNvSpPr>
            <a:spLocks noGrp="1"/>
          </p:cNvSpPr>
          <p:nvPr>
            <p:ph sz="half" idx="2"/>
          </p:nvPr>
        </p:nvSpPr>
        <p:spPr>
          <a:xfrm>
            <a:off x="6096000" y="1917628"/>
            <a:ext cx="5715000" cy="3909253"/>
          </a:xfrm>
        </p:spPr>
        <p:txBody>
          <a:bodyPr>
            <a:normAutofit fontScale="92500" lnSpcReduction="10000"/>
          </a:bodyPr>
          <a:lstStyle/>
          <a:p>
            <a:pPr marL="0" indent="0" rtl="0">
              <a:spcBef>
                <a:spcPts val="600"/>
              </a:spcBef>
              <a:buNone/>
            </a:pPr>
            <a:r>
              <a:rPr lang="en-US" sz="2800" b="0" i="0" dirty="0">
                <a:solidFill>
                  <a:srgbClr val="212529"/>
                </a:solidFill>
                <a:effectLst/>
                <a:latin typeface="Source Sans 3" panose="020B0604020202020204" charset="0"/>
              </a:rPr>
              <a:t>You must register to access the live-streamed sessions during OSC24®. </a:t>
            </a:r>
          </a:p>
          <a:p>
            <a:pPr marL="0" indent="0" rtl="0">
              <a:spcBef>
                <a:spcPts val="600"/>
              </a:spcBef>
              <a:buNone/>
            </a:pPr>
            <a:r>
              <a:rPr lang="en-US" sz="2800" b="0" i="0" dirty="0">
                <a:solidFill>
                  <a:srgbClr val="212529"/>
                </a:solidFill>
                <a:effectLst/>
                <a:latin typeface="Source Sans 3" panose="020B0604020202020204" charset="0"/>
              </a:rPr>
              <a:t>Once OSC24® kicks-off you can conveniently access live-streamed sessions through your Attendee Service Center.</a:t>
            </a:r>
          </a:p>
          <a:p>
            <a:pPr marL="0" indent="0" rtl="0">
              <a:spcBef>
                <a:spcPts val="600"/>
              </a:spcBef>
              <a:buNone/>
            </a:pPr>
            <a:r>
              <a:rPr lang="en-US" sz="2000" b="0" i="0" dirty="0">
                <a:solidFill>
                  <a:srgbClr val="C12637"/>
                </a:solidFill>
                <a:effectLst/>
                <a:latin typeface="Source Sans 3" panose="020B0503030403020204" pitchFamily="34" charset="0"/>
              </a:rPr>
              <a:t>Live streamed educational sessions do not qualify for CEUs or BWC Discount Program Credits.</a:t>
            </a:r>
            <a:endParaRPr lang="en-US" sz="2800" dirty="0"/>
          </a:p>
          <a:p>
            <a:endParaRPr lang="en-US" dirty="0"/>
          </a:p>
        </p:txBody>
      </p:sp>
      <p:sp>
        <p:nvSpPr>
          <p:cNvPr id="9" name="Footer Placeholder 8">
            <a:extLst>
              <a:ext uri="{FF2B5EF4-FFF2-40B4-BE49-F238E27FC236}">
                <a16:creationId xmlns:a16="http://schemas.microsoft.com/office/drawing/2014/main" id="{08561BBC-AC32-A79D-8142-098E6AA2F781}"/>
              </a:ext>
            </a:extLst>
          </p:cNvPr>
          <p:cNvSpPr>
            <a:spLocks noGrp="1"/>
          </p:cNvSpPr>
          <p:nvPr>
            <p:ph type="ftr" sz="quarter" idx="4294967295"/>
          </p:nvPr>
        </p:nvSpPr>
        <p:spPr>
          <a:xfrm>
            <a:off x="0" y="6356350"/>
            <a:ext cx="7934325" cy="365125"/>
          </a:xfrm>
          <a:prstGeom prst="rect">
            <a:avLst/>
          </a:prstGeom>
        </p:spPr>
        <p:txBody>
          <a:bodyPr/>
          <a:lstStyle/>
          <a:p>
            <a:r>
              <a:rPr lang="en-US"/>
              <a:t>      </a:t>
            </a:r>
          </a:p>
        </p:txBody>
      </p:sp>
    </p:spTree>
    <p:extLst>
      <p:ext uri="{BB962C8B-B14F-4D97-AF65-F5344CB8AC3E}">
        <p14:creationId xmlns:p14="http://schemas.microsoft.com/office/powerpoint/2010/main" val="1796471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D18B4DA-6480-FC15-D9A9-0275EF6126D6}"/>
              </a:ext>
            </a:extLst>
          </p:cNvPr>
          <p:cNvSpPr>
            <a:spLocks noGrp="1"/>
          </p:cNvSpPr>
          <p:nvPr>
            <p:ph type="body" sz="quarter" idx="12"/>
          </p:nvPr>
        </p:nvSpPr>
        <p:spPr/>
        <p:txBody>
          <a:bodyPr/>
          <a:lstStyle/>
          <a:p>
            <a:pPr marL="0" indent="0" algn="ctr">
              <a:buNone/>
            </a:pPr>
            <a:endParaRPr lang="en-US" sz="2800" b="1" dirty="0"/>
          </a:p>
          <a:p>
            <a:pPr marL="0" indent="0" algn="ctr">
              <a:buNone/>
            </a:pPr>
            <a:r>
              <a:rPr lang="en-US" sz="2800" b="1" dirty="0">
                <a:solidFill>
                  <a:srgbClr val="C12637"/>
                </a:solidFill>
              </a:rPr>
              <a:t>Questions?</a:t>
            </a:r>
          </a:p>
          <a:p>
            <a:pPr marL="0" indent="0" algn="ctr">
              <a:buNone/>
            </a:pPr>
            <a:r>
              <a:rPr lang="en-US" dirty="0"/>
              <a:t>Contact Us</a:t>
            </a:r>
          </a:p>
          <a:p>
            <a:pPr marL="0" indent="0" algn="ctr">
              <a:buNone/>
            </a:pPr>
            <a:r>
              <a:rPr lang="en-US" dirty="0"/>
              <a:t>SafetyCongress@bwc.ohio.gov</a:t>
            </a:r>
          </a:p>
          <a:p>
            <a:pPr marL="0" indent="0" algn="ctr">
              <a:buNone/>
            </a:pPr>
            <a:r>
              <a:rPr lang="en-US" dirty="0"/>
              <a:t>Call or text 614-800-5221</a:t>
            </a:r>
          </a:p>
        </p:txBody>
      </p:sp>
      <p:sp>
        <p:nvSpPr>
          <p:cNvPr id="10" name="Slide Number Placeholder 9">
            <a:extLst>
              <a:ext uri="{FF2B5EF4-FFF2-40B4-BE49-F238E27FC236}">
                <a16:creationId xmlns:a16="http://schemas.microsoft.com/office/drawing/2014/main" id="{52B26415-F883-0711-4B04-254351B89D51}"/>
              </a:ext>
            </a:extLst>
          </p:cNvPr>
          <p:cNvSpPr>
            <a:spLocks noGrp="1"/>
          </p:cNvSpPr>
          <p:nvPr>
            <p:ph type="sldNum" sz="quarter" idx="14"/>
          </p:nvPr>
        </p:nvSpPr>
        <p:spPr/>
        <p:txBody>
          <a:bodyPr/>
          <a:lstStyle/>
          <a:p>
            <a:fld id="{383B7B7A-CDDA-7C44-B1B0-1F1E45567B3B}" type="slidenum">
              <a:rPr lang="en-US" smtClean="0"/>
              <a:pPr/>
              <a:t>19</a:t>
            </a:fld>
            <a:endParaRPr lang="en-US"/>
          </a:p>
        </p:txBody>
      </p:sp>
      <p:sp>
        <p:nvSpPr>
          <p:cNvPr id="9" name="Footer Placeholder 8">
            <a:extLst>
              <a:ext uri="{FF2B5EF4-FFF2-40B4-BE49-F238E27FC236}">
                <a16:creationId xmlns:a16="http://schemas.microsoft.com/office/drawing/2014/main" id="{ED53E77B-63B3-DB2A-2CD0-C5EA2F4F7EC6}"/>
              </a:ext>
            </a:extLst>
          </p:cNvPr>
          <p:cNvSpPr>
            <a:spLocks noGrp="1"/>
          </p:cNvSpPr>
          <p:nvPr>
            <p:ph type="ftr" sz="quarter" idx="4294967295"/>
          </p:nvPr>
        </p:nvSpPr>
        <p:spPr>
          <a:xfrm>
            <a:off x="0" y="6356350"/>
            <a:ext cx="7934325" cy="365125"/>
          </a:xfrm>
          <a:prstGeom prst="rect">
            <a:avLst/>
          </a:prstGeom>
        </p:spPr>
        <p:txBody>
          <a:bodyPr/>
          <a:lstStyle/>
          <a:p>
            <a:r>
              <a:rPr lang="en-US"/>
              <a:t>      </a:t>
            </a:r>
          </a:p>
        </p:txBody>
      </p:sp>
    </p:spTree>
    <p:extLst>
      <p:ext uri="{BB962C8B-B14F-4D97-AF65-F5344CB8AC3E}">
        <p14:creationId xmlns:p14="http://schemas.microsoft.com/office/powerpoint/2010/main" val="898072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1194641" y="3493313"/>
            <a:ext cx="4724750" cy="2004071"/>
          </a:xfrm>
          <a:prstGeom prst="rect">
            <a:avLst/>
          </a:prstGeom>
        </p:spPr>
      </p:pic>
      <p:sp>
        <p:nvSpPr>
          <p:cNvPr id="5" name="TextBox 4">
            <a:extLst>
              <a:ext uri="{FF2B5EF4-FFF2-40B4-BE49-F238E27FC236}">
                <a16:creationId xmlns:a16="http://schemas.microsoft.com/office/drawing/2014/main" id="{CF5D7377-FCE5-7438-F093-3CFD7247450C}"/>
              </a:ext>
            </a:extLst>
          </p:cNvPr>
          <p:cNvSpPr txBox="1"/>
          <p:nvPr/>
        </p:nvSpPr>
        <p:spPr>
          <a:xfrm>
            <a:off x="907790" y="869494"/>
            <a:ext cx="5235574" cy="1754326"/>
          </a:xfrm>
          <a:prstGeom prst="rect">
            <a:avLst/>
          </a:prstGeom>
          <a:noFill/>
        </p:spPr>
        <p:txBody>
          <a:bodyPr wrap="square" rtlCol="0">
            <a:spAutoFit/>
          </a:bodyPr>
          <a:lstStyle/>
          <a:p>
            <a:pPr algn="ctr"/>
            <a:r>
              <a:rPr lang="en-US" sz="5400" b="1" dirty="0"/>
              <a:t>Program Sponsor</a:t>
            </a:r>
          </a:p>
        </p:txBody>
      </p:sp>
      <p:pic>
        <p:nvPicPr>
          <p:cNvPr id="3" name="Picture 2" descr="Blue letters on a white background&#10;&#10;Description automatically generated">
            <a:extLst>
              <a:ext uri="{FF2B5EF4-FFF2-40B4-BE49-F238E27FC236}">
                <a16:creationId xmlns:a16="http://schemas.microsoft.com/office/drawing/2014/main" id="{FF5622D6-1EC2-577B-0527-FF6C97704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579" y="2831690"/>
            <a:ext cx="4890911" cy="1265303"/>
          </a:xfrm>
          <a:prstGeom prst="rect">
            <a:avLst/>
          </a:prstGeom>
        </p:spPr>
      </p:pic>
    </p:spTree>
    <p:extLst>
      <p:ext uri="{BB962C8B-B14F-4D97-AF65-F5344CB8AC3E}">
        <p14:creationId xmlns:p14="http://schemas.microsoft.com/office/powerpoint/2010/main" val="305722479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BC88933B-CFB2-4662-9CA9-2C1E0838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F909EEE1-52DB-4A86-AFCE-CCE904184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671051-8E72-C1BD-D6D0-3811FC59F1FB}"/>
              </a:ext>
            </a:extLst>
          </p:cNvPr>
          <p:cNvSpPr>
            <a:spLocks noGrp="1"/>
          </p:cNvSpPr>
          <p:nvPr>
            <p:ph type="ctrTitle"/>
          </p:nvPr>
        </p:nvSpPr>
        <p:spPr>
          <a:xfrm>
            <a:off x="4305869" y="1994264"/>
            <a:ext cx="6935872" cy="3922755"/>
          </a:xfrm>
        </p:spPr>
        <p:txBody>
          <a:bodyPr>
            <a:normAutofit fontScale="90000"/>
          </a:bodyPr>
          <a:lstStyle/>
          <a:p>
            <a:pPr marL="0" marR="0" lvl="0" indent="0" algn="r" defTabSz="914400" rtl="0" eaLnBrk="1" fontAlgn="auto" latinLnBrk="0" hangingPunct="1">
              <a:lnSpc>
                <a:spcPct val="120000"/>
              </a:lnSpc>
              <a:spcBef>
                <a:spcPts val="1000"/>
              </a:spcBef>
              <a:spcAft>
                <a:spcPts val="0"/>
              </a:spcAft>
              <a:buClrTx/>
              <a:buSzPct val="80000"/>
              <a:buFont typeface="Arial" panose="020B0604020202020204" pitchFamily="34" charset="0"/>
              <a:buNone/>
              <a:tabLst/>
              <a:defRPr/>
            </a:pPr>
            <a:r>
              <a:rPr lang="en-US" dirty="0"/>
              <a:t>Leadership Expedition</a:t>
            </a:r>
            <a:br>
              <a:rPr lang="en-US" dirty="0"/>
            </a:br>
            <a:br>
              <a:rPr lang="en-US" dirty="0"/>
            </a:br>
            <a:br>
              <a:rPr kumimoji="0" lang="en-US" sz="1800" b="1" i="0" u="none" strike="noStrike" kern="1200" cap="all" spc="300" normalizeH="0" baseline="0" noProof="0" dirty="0">
                <a:ln>
                  <a:noFill/>
                </a:ln>
                <a:solidFill>
                  <a:srgbClr val="001E2E"/>
                </a:solidFill>
                <a:effectLst/>
                <a:uLnTx/>
                <a:uFillTx/>
                <a:latin typeface="Univers Condensed Light"/>
                <a:ea typeface="+mn-ea"/>
                <a:cs typeface="+mn-cs"/>
              </a:rPr>
            </a:br>
            <a:r>
              <a:rPr kumimoji="0" lang="en-US" sz="1200" b="1" i="0" u="none" strike="noStrike" kern="1200" cap="all" spc="300" normalizeH="0" baseline="0" noProof="0" dirty="0">
                <a:ln>
                  <a:noFill/>
                </a:ln>
                <a:solidFill>
                  <a:srgbClr val="001E2E"/>
                </a:solidFill>
                <a:effectLst/>
                <a:uLnTx/>
                <a:uFillTx/>
                <a:latin typeface="Univers Condensed Light"/>
                <a:ea typeface="+mj-ea"/>
                <a:cs typeface="+mj-cs"/>
              </a:rPr>
              <a:t>Bryant &amp; Stratton college, 2024</a:t>
            </a:r>
            <a:endParaRPr lang="en-US" dirty="0"/>
          </a:p>
        </p:txBody>
      </p:sp>
      <p:sp>
        <p:nvSpPr>
          <p:cNvPr id="6" name="Subtitle 5">
            <a:extLst>
              <a:ext uri="{FF2B5EF4-FFF2-40B4-BE49-F238E27FC236}">
                <a16:creationId xmlns:a16="http://schemas.microsoft.com/office/drawing/2014/main" id="{30F6244F-92DA-6A2A-0D4E-0FE288225D55}"/>
              </a:ext>
            </a:extLst>
          </p:cNvPr>
          <p:cNvSpPr>
            <a:spLocks noGrp="1"/>
          </p:cNvSpPr>
          <p:nvPr>
            <p:ph type="subTitle" idx="1"/>
          </p:nvPr>
        </p:nvSpPr>
        <p:spPr>
          <a:xfrm>
            <a:off x="6841864" y="1050878"/>
            <a:ext cx="4399877" cy="943386"/>
          </a:xfrm>
        </p:spPr>
        <p:txBody>
          <a:bodyPr>
            <a:normAutofit/>
          </a:bodyPr>
          <a:lstStyle/>
          <a:p>
            <a:pPr algn="r"/>
            <a:endParaRPr lang="en-US" dirty="0"/>
          </a:p>
        </p:txBody>
      </p:sp>
      <p:pic>
        <p:nvPicPr>
          <p:cNvPr id="4" name="Picture 3">
            <a:extLst>
              <a:ext uri="{FF2B5EF4-FFF2-40B4-BE49-F238E27FC236}">
                <a16:creationId xmlns:a16="http://schemas.microsoft.com/office/drawing/2014/main" id="{C615E7E1-D72A-B3F4-8A09-55B1F5982C14}"/>
              </a:ext>
            </a:extLst>
          </p:cNvPr>
          <p:cNvPicPr>
            <a:picLocks noChangeAspect="1"/>
          </p:cNvPicPr>
          <p:nvPr/>
        </p:nvPicPr>
        <p:blipFill rotWithShape="1">
          <a:blip r:embed="rId2">
            <a:extLst>
              <a:ext uri="{28A0092B-C50C-407E-A947-70E740481C1C}">
                <a14:useLocalDpi xmlns:a14="http://schemas.microsoft.com/office/drawing/2010/main" val="0"/>
              </a:ext>
            </a:extLst>
          </a:blip>
          <a:srcRect l="-4433" t="2100" r="-1"/>
          <a:stretch/>
        </p:blipFill>
        <p:spPr>
          <a:xfrm>
            <a:off x="-350050" y="12"/>
            <a:ext cx="7091246" cy="6857988"/>
          </a:xfrm>
          <a:custGeom>
            <a:avLst/>
            <a:gdLst/>
            <a:ahLst/>
            <a:cxnLst/>
            <a:rect l="l" t="t" r="r" b="b"/>
            <a:pathLst>
              <a:path w="4811317" h="6857998">
                <a:moveTo>
                  <a:pt x="0" y="0"/>
                </a:moveTo>
                <a:lnTo>
                  <a:pt x="4811317" y="0"/>
                </a:lnTo>
                <a:lnTo>
                  <a:pt x="2712446" y="6857998"/>
                </a:lnTo>
                <a:lnTo>
                  <a:pt x="0" y="6857998"/>
                </a:lnTo>
                <a:close/>
              </a:path>
            </a:pathLst>
          </a:custGeom>
        </p:spPr>
      </p:pic>
      <p:cxnSp>
        <p:nvCxnSpPr>
          <p:cNvPr id="30" name="Straight Connector 23">
            <a:extLst>
              <a:ext uri="{FF2B5EF4-FFF2-40B4-BE49-F238E27FC236}">
                <a16:creationId xmlns:a16="http://schemas.microsoft.com/office/drawing/2014/main" id="{326FE4BA-3BD1-4AB3-A3EB-39FF16D964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25">
            <a:extLst>
              <a:ext uri="{FF2B5EF4-FFF2-40B4-BE49-F238E27FC236}">
                <a16:creationId xmlns:a16="http://schemas.microsoft.com/office/drawing/2014/main" id="{CBD85EF3-E980-4EF9-BF91-C0540D302A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15" idx="2"/>
          </p:cNvCxnSpPr>
          <p:nvPr>
            <p:extLst>
              <p:ext uri="{386F3935-93C4-4BCD-93E2-E3B085C9AB24}">
                <p16:designElem xmlns:p16="http://schemas.microsoft.com/office/powerpoint/2015/main" val="1"/>
              </p:ext>
            </p:extLst>
          </p:nvPr>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A47B5DE-0E16-0F66-159E-76A6CAE97545}"/>
              </a:ext>
            </a:extLst>
          </p:cNvPr>
          <p:cNvPicPr>
            <a:picLocks noChangeAspect="1"/>
          </p:cNvPicPr>
          <p:nvPr/>
        </p:nvPicPr>
        <p:blipFill>
          <a:blip r:embed="rId3"/>
          <a:stretch>
            <a:fillRect/>
          </a:stretch>
        </p:blipFill>
        <p:spPr>
          <a:xfrm>
            <a:off x="7773805" y="5684686"/>
            <a:ext cx="228184" cy="232333"/>
          </a:xfrm>
          <a:prstGeom prst="rect">
            <a:avLst/>
          </a:prstGeom>
        </p:spPr>
      </p:pic>
    </p:spTree>
    <p:extLst>
      <p:ext uri="{BB962C8B-B14F-4D97-AF65-F5344CB8AC3E}">
        <p14:creationId xmlns:p14="http://schemas.microsoft.com/office/powerpoint/2010/main" val="3999179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61">
            <a:extLst>
              <a:ext uri="{FF2B5EF4-FFF2-40B4-BE49-F238E27FC236}">
                <a16:creationId xmlns:a16="http://schemas.microsoft.com/office/drawing/2014/main" id="{EA3B6404-C37D-4FE3-8124-9FC5ECE56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671051-8E72-C1BD-D6D0-3811FC59F1FB}"/>
              </a:ext>
            </a:extLst>
          </p:cNvPr>
          <p:cNvSpPr>
            <a:spLocks noGrp="1"/>
          </p:cNvSpPr>
          <p:nvPr>
            <p:ph type="ctrTitle"/>
          </p:nvPr>
        </p:nvSpPr>
        <p:spPr>
          <a:xfrm>
            <a:off x="1015488" y="533400"/>
            <a:ext cx="4493885" cy="3614271"/>
          </a:xfrm>
        </p:spPr>
        <p:txBody>
          <a:bodyPr>
            <a:normAutofit/>
          </a:bodyPr>
          <a:lstStyle/>
          <a:p>
            <a:pPr algn="l"/>
            <a:r>
              <a:rPr lang="en-US" sz="5000"/>
              <a:t>A guide to common issues for new managers</a:t>
            </a:r>
          </a:p>
        </p:txBody>
      </p:sp>
      <p:sp>
        <p:nvSpPr>
          <p:cNvPr id="6" name="Subtitle 5">
            <a:extLst>
              <a:ext uri="{FF2B5EF4-FFF2-40B4-BE49-F238E27FC236}">
                <a16:creationId xmlns:a16="http://schemas.microsoft.com/office/drawing/2014/main" id="{30F6244F-92DA-6A2A-0D4E-0FE288225D55}"/>
              </a:ext>
            </a:extLst>
          </p:cNvPr>
          <p:cNvSpPr>
            <a:spLocks noGrp="1"/>
          </p:cNvSpPr>
          <p:nvPr>
            <p:ph type="subTitle" idx="1"/>
          </p:nvPr>
        </p:nvSpPr>
        <p:spPr>
          <a:xfrm>
            <a:off x="1015489" y="4386729"/>
            <a:ext cx="4194222" cy="1937871"/>
          </a:xfrm>
        </p:spPr>
        <p:txBody>
          <a:bodyPr>
            <a:normAutofit/>
          </a:bodyPr>
          <a:lstStyle/>
          <a:p>
            <a:pPr algn="l"/>
            <a:r>
              <a:rPr lang="en-US" dirty="0"/>
              <a:t>Bryant &amp; Stratton college</a:t>
            </a:r>
            <a:endParaRPr lang="en-US"/>
          </a:p>
        </p:txBody>
      </p:sp>
      <p:cxnSp>
        <p:nvCxnSpPr>
          <p:cNvPr id="73" name="Straight Connector 63">
            <a:extLst>
              <a:ext uri="{FF2B5EF4-FFF2-40B4-BE49-F238E27FC236}">
                <a16:creationId xmlns:a16="http://schemas.microsoft.com/office/drawing/2014/main" id="{B42E889C-BF1F-40B2-86C2-92153DB7E6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38034" y="0"/>
            <a:ext cx="6553966" cy="354261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65">
            <a:extLst>
              <a:ext uri="{FF2B5EF4-FFF2-40B4-BE49-F238E27FC236}">
                <a16:creationId xmlns:a16="http://schemas.microsoft.com/office/drawing/2014/main" id="{8557940A-71CE-48E1-BD71-2BEF15613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851108" y="4783369"/>
            <a:ext cx="5340893" cy="207463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67">
            <a:extLst>
              <a:ext uri="{FF2B5EF4-FFF2-40B4-BE49-F238E27FC236}">
                <a16:creationId xmlns:a16="http://schemas.microsoft.com/office/drawing/2014/main" id="{4777C915-01E5-4C85-B3BF-7BF7CC3FE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0021640" y="0"/>
            <a:ext cx="1268175"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Woman in business attire">
            <a:extLst>
              <a:ext uri="{FF2B5EF4-FFF2-40B4-BE49-F238E27FC236}">
                <a16:creationId xmlns:a16="http://schemas.microsoft.com/office/drawing/2014/main" id="{C615E7E1-D72A-B3F4-8A09-55B1F5982C14}"/>
              </a:ext>
            </a:extLst>
          </p:cNvPr>
          <p:cNvPicPr>
            <a:picLocks noChangeAspect="1"/>
          </p:cNvPicPr>
          <p:nvPr/>
        </p:nvPicPr>
        <p:blipFill rotWithShape="1">
          <a:blip r:embed="rId2">
            <a:extLst>
              <a:ext uri="{28A0092B-C50C-407E-A947-70E740481C1C}">
                <a14:useLocalDpi xmlns:a14="http://schemas.microsoft.com/office/drawing/2010/main" val="0"/>
              </a:ext>
            </a:extLst>
          </a:blip>
          <a:srcRect r="38709" b="2"/>
          <a:stretch/>
        </p:blipFill>
        <p:spPr>
          <a:xfrm>
            <a:off x="6098716" y="533400"/>
            <a:ext cx="5317684" cy="5791200"/>
          </a:xfrm>
          <a:prstGeom prst="rect">
            <a:avLst/>
          </a:prstGeom>
        </p:spPr>
      </p:pic>
    </p:spTree>
    <p:extLst>
      <p:ext uri="{BB962C8B-B14F-4D97-AF65-F5344CB8AC3E}">
        <p14:creationId xmlns:p14="http://schemas.microsoft.com/office/powerpoint/2010/main" val="2287053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A3B6404-C37D-4FE3-8124-9FC5ECE56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671051-8E72-C1BD-D6D0-3811FC59F1FB}"/>
              </a:ext>
            </a:extLst>
          </p:cNvPr>
          <p:cNvSpPr>
            <a:spLocks noGrp="1"/>
          </p:cNvSpPr>
          <p:nvPr>
            <p:ph type="ctrTitle"/>
          </p:nvPr>
        </p:nvSpPr>
        <p:spPr>
          <a:xfrm>
            <a:off x="5831406" y="1199288"/>
            <a:ext cx="5450958" cy="3520350"/>
          </a:xfrm>
        </p:spPr>
        <p:txBody>
          <a:bodyPr anchor="t">
            <a:normAutofit fontScale="90000"/>
          </a:bodyPr>
          <a:lstStyle/>
          <a:p>
            <a:pPr algn="r"/>
            <a:r>
              <a:rPr lang="en-US" sz="4400" dirty="0"/>
              <a:t>Many new managers are promoted because they are very good at what they do</a:t>
            </a:r>
            <a:endParaRPr lang="en-US" sz="4100" dirty="0"/>
          </a:p>
        </p:txBody>
      </p:sp>
      <p:sp>
        <p:nvSpPr>
          <p:cNvPr id="6" name="Subtitle 5">
            <a:extLst>
              <a:ext uri="{FF2B5EF4-FFF2-40B4-BE49-F238E27FC236}">
                <a16:creationId xmlns:a16="http://schemas.microsoft.com/office/drawing/2014/main" id="{30F6244F-92DA-6A2A-0D4E-0FE288225D55}"/>
              </a:ext>
            </a:extLst>
          </p:cNvPr>
          <p:cNvSpPr>
            <a:spLocks noGrp="1"/>
          </p:cNvSpPr>
          <p:nvPr>
            <p:ph type="subTitle" idx="1"/>
          </p:nvPr>
        </p:nvSpPr>
        <p:spPr>
          <a:xfrm>
            <a:off x="6786564" y="4927600"/>
            <a:ext cx="4495800" cy="1169932"/>
          </a:xfrm>
        </p:spPr>
        <p:txBody>
          <a:bodyPr>
            <a:normAutofit/>
          </a:bodyPr>
          <a:lstStyle/>
          <a:p>
            <a:pPr algn="r">
              <a:lnSpc>
                <a:spcPct val="110000"/>
              </a:lnSpc>
            </a:pPr>
            <a:r>
              <a:rPr lang="en-US" sz="1400" dirty="0"/>
              <a:t>These managers may not have experience, education or training in specific management knowledge, skills, or abilities</a:t>
            </a:r>
          </a:p>
        </p:txBody>
      </p:sp>
      <p:sp>
        <p:nvSpPr>
          <p:cNvPr id="73" name="Freeform: Shape 72">
            <a:extLst>
              <a:ext uri="{FF2B5EF4-FFF2-40B4-BE49-F238E27FC236}">
                <a16:creationId xmlns:a16="http://schemas.microsoft.com/office/drawing/2014/main" id="{ED61EC8C-9F54-4671-8E82-4AE6101D6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5"/>
            <a:ext cx="4584879" cy="6863976"/>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Lst>
            <a:ahLst/>
            <a:cxnLst>
              <a:cxn ang="0">
                <a:pos x="connsiteX0" y="connsiteY0"/>
              </a:cxn>
              <a:cxn ang="0">
                <a:pos x="connsiteX1" y="connsiteY1"/>
              </a:cxn>
              <a:cxn ang="0">
                <a:pos x="connsiteX2" y="connsiteY2"/>
              </a:cxn>
              <a:cxn ang="0">
                <a:pos x="connsiteX3" y="connsiteY3"/>
              </a:cxn>
            </a:cxnLst>
            <a:rect l="l" t="t" r="r" b="b"/>
            <a:pathLst>
              <a:path w="4584879" h="6863976">
                <a:moveTo>
                  <a:pt x="0" y="0"/>
                </a:moveTo>
                <a:lnTo>
                  <a:pt x="4584879" y="0"/>
                </a:lnTo>
                <a:lnTo>
                  <a:pt x="2493114" y="6863976"/>
                </a:lnTo>
                <a:lnTo>
                  <a:pt x="0" y="686397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75" name="Straight Connector 74">
            <a:extLst>
              <a:ext uri="{FF2B5EF4-FFF2-40B4-BE49-F238E27FC236}">
                <a16:creationId xmlns:a16="http://schemas.microsoft.com/office/drawing/2014/main" id="{8557940A-71CE-48E1-BD71-2BEF15613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10013" y="-8965"/>
            <a:ext cx="708298" cy="68699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777C915-01E5-4C85-B3BF-7BF7CC3FE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401236"/>
            <a:ext cx="4011413" cy="345676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orkers walking and talking in factory">
            <a:extLst>
              <a:ext uri="{FF2B5EF4-FFF2-40B4-BE49-F238E27FC236}">
                <a16:creationId xmlns:a16="http://schemas.microsoft.com/office/drawing/2014/main" id="{A387B628-C5CF-4A36-883C-716232D0B838}"/>
              </a:ext>
            </a:extLst>
          </p:cNvPr>
          <p:cNvPicPr>
            <a:picLocks noChangeAspect="1"/>
          </p:cNvPicPr>
          <p:nvPr/>
        </p:nvPicPr>
        <p:blipFill rotWithShape="1">
          <a:blip r:embed="rId2">
            <a:extLst>
              <a:ext uri="{28A0092B-C50C-407E-A947-70E740481C1C}">
                <a14:useLocalDpi xmlns:a14="http://schemas.microsoft.com/office/drawing/2010/main" val="0"/>
              </a:ext>
            </a:extLst>
          </a:blip>
          <a:srcRect l="30906" t="10" r="7307" b="-12"/>
          <a:stretch/>
        </p:blipFill>
        <p:spPr>
          <a:xfrm>
            <a:off x="-2573" y="10"/>
            <a:ext cx="6347955" cy="6857988"/>
          </a:xfrm>
          <a:custGeom>
            <a:avLst/>
            <a:gdLst/>
            <a:ahLst/>
            <a:cxnLst/>
            <a:rect l="l" t="t" r="r" b="b"/>
            <a:pathLst>
              <a:path w="4811317" h="6857998">
                <a:moveTo>
                  <a:pt x="0" y="0"/>
                </a:moveTo>
                <a:lnTo>
                  <a:pt x="4811317" y="0"/>
                </a:lnTo>
                <a:lnTo>
                  <a:pt x="2712446" y="6857998"/>
                </a:lnTo>
                <a:lnTo>
                  <a:pt x="0" y="6857998"/>
                </a:lnTo>
                <a:close/>
              </a:path>
            </a:pathLst>
          </a:custGeom>
        </p:spPr>
      </p:pic>
    </p:spTree>
    <p:extLst>
      <p:ext uri="{BB962C8B-B14F-4D97-AF65-F5344CB8AC3E}">
        <p14:creationId xmlns:p14="http://schemas.microsoft.com/office/powerpoint/2010/main" val="352067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13969F2-ED52-4E5C-B3FC-01E01B8B9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671051-8E72-C1BD-D6D0-3811FC59F1FB}"/>
              </a:ext>
            </a:extLst>
          </p:cNvPr>
          <p:cNvSpPr>
            <a:spLocks noGrp="1"/>
          </p:cNvSpPr>
          <p:nvPr>
            <p:ph type="ctrTitle"/>
          </p:nvPr>
        </p:nvSpPr>
        <p:spPr>
          <a:xfrm>
            <a:off x="871870" y="749595"/>
            <a:ext cx="5645888" cy="3902149"/>
          </a:xfrm>
        </p:spPr>
        <p:txBody>
          <a:bodyPr anchor="t">
            <a:normAutofit/>
          </a:bodyPr>
          <a:lstStyle/>
          <a:p>
            <a:pPr algn="l"/>
            <a:r>
              <a:rPr lang="en-US" sz="4100" dirty="0"/>
              <a:t>This training is designed to fill knowledge gaps and help these new managers succeed</a:t>
            </a:r>
          </a:p>
        </p:txBody>
      </p:sp>
      <p:sp>
        <p:nvSpPr>
          <p:cNvPr id="6" name="Subtitle 5">
            <a:extLst>
              <a:ext uri="{FF2B5EF4-FFF2-40B4-BE49-F238E27FC236}">
                <a16:creationId xmlns:a16="http://schemas.microsoft.com/office/drawing/2014/main" id="{30F6244F-92DA-6A2A-0D4E-0FE288225D55}"/>
              </a:ext>
            </a:extLst>
          </p:cNvPr>
          <p:cNvSpPr>
            <a:spLocks noGrp="1"/>
          </p:cNvSpPr>
          <p:nvPr>
            <p:ph type="subTitle" idx="1"/>
          </p:nvPr>
        </p:nvSpPr>
        <p:spPr>
          <a:xfrm>
            <a:off x="871870" y="4651745"/>
            <a:ext cx="4890977" cy="999460"/>
          </a:xfrm>
        </p:spPr>
        <p:txBody>
          <a:bodyPr anchor="b">
            <a:normAutofit/>
          </a:bodyPr>
          <a:lstStyle/>
          <a:p>
            <a:pPr algn="l">
              <a:lnSpc>
                <a:spcPct val="110000"/>
              </a:lnSpc>
            </a:pPr>
            <a:r>
              <a:rPr lang="en-US" sz="1300"/>
              <a:t>The following slides include the specific topics for employers to choose from for training.  Employers may choose as many topics as they wish. </a:t>
            </a:r>
          </a:p>
        </p:txBody>
      </p:sp>
      <p:pic>
        <p:nvPicPr>
          <p:cNvPr id="4" name="Picture 3" descr="Back of people's heads and raised hands at corporate presentation with speaker and whiteboard out of focus in background">
            <a:extLst>
              <a:ext uri="{FF2B5EF4-FFF2-40B4-BE49-F238E27FC236}">
                <a16:creationId xmlns:a16="http://schemas.microsoft.com/office/drawing/2014/main" id="{C615E7E1-D72A-B3F4-8A09-55B1F5982C14}"/>
              </a:ext>
            </a:extLst>
          </p:cNvPr>
          <p:cNvPicPr>
            <a:picLocks noChangeAspect="1"/>
          </p:cNvPicPr>
          <p:nvPr/>
        </p:nvPicPr>
        <p:blipFill rotWithShape="1">
          <a:blip r:embed="rId2">
            <a:extLst>
              <a:ext uri="{28A0092B-C50C-407E-A947-70E740481C1C}">
                <a14:useLocalDpi xmlns:a14="http://schemas.microsoft.com/office/drawing/2010/main" val="0"/>
              </a:ext>
            </a:extLst>
          </a:blip>
          <a:srcRect l="18869" r="20068" b="-1"/>
          <a:stretch/>
        </p:blipFill>
        <p:spPr>
          <a:xfrm>
            <a:off x="5879804" y="-6350"/>
            <a:ext cx="6312196" cy="6874330"/>
          </a:xfrm>
          <a:custGeom>
            <a:avLst/>
            <a:gdLst/>
            <a:ahLst/>
            <a:cxnLst/>
            <a:rect l="l" t="t" r="r" b="b"/>
            <a:pathLst>
              <a:path w="6312196" h="6874330">
                <a:moveTo>
                  <a:pt x="2047193" y="0"/>
                </a:moveTo>
                <a:lnTo>
                  <a:pt x="6312196" y="0"/>
                </a:lnTo>
                <a:lnTo>
                  <a:pt x="6312196" y="6874330"/>
                </a:lnTo>
                <a:lnTo>
                  <a:pt x="0" y="6874330"/>
                </a:lnTo>
                <a:close/>
              </a:path>
            </a:pathLst>
          </a:custGeom>
        </p:spPr>
      </p:pic>
      <p:cxnSp>
        <p:nvCxnSpPr>
          <p:cNvPr id="66" name="Straight Connector 65">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34715" y="0"/>
            <a:ext cx="914401"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918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3">
            <a:extLst>
              <a:ext uri="{FF2B5EF4-FFF2-40B4-BE49-F238E27FC236}">
                <a16:creationId xmlns:a16="http://schemas.microsoft.com/office/drawing/2014/main" id="{5C569A89-4BBD-4E62-9A37-D553FBF9F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895" y="-11953"/>
            <a:ext cx="8600105"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985167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985167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985167" y="0"/>
                </a:moveTo>
                <a:lnTo>
                  <a:pt x="6430885" y="11953"/>
                </a:lnTo>
                <a:lnTo>
                  <a:pt x="6430885" y="6869951"/>
                </a:lnTo>
                <a:lnTo>
                  <a:pt x="0" y="6869951"/>
                </a:lnTo>
                <a:lnTo>
                  <a:pt x="98516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671051-8E72-C1BD-D6D0-3811FC59F1FB}"/>
              </a:ext>
            </a:extLst>
          </p:cNvPr>
          <p:cNvSpPr>
            <a:spLocks noGrp="1"/>
          </p:cNvSpPr>
          <p:nvPr>
            <p:ph type="title"/>
          </p:nvPr>
        </p:nvSpPr>
        <p:spPr>
          <a:xfrm>
            <a:off x="6096000" y="542926"/>
            <a:ext cx="5551668" cy="1671638"/>
          </a:xfrm>
        </p:spPr>
        <p:txBody>
          <a:bodyPr>
            <a:normAutofit/>
          </a:bodyPr>
          <a:lstStyle/>
          <a:p>
            <a:r>
              <a:rPr lang="en-US"/>
              <a:t>topics</a:t>
            </a:r>
          </a:p>
        </p:txBody>
      </p:sp>
      <p:cxnSp>
        <p:nvCxnSpPr>
          <p:cNvPr id="29" name="Straight Connector 28">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890239" y="1"/>
            <a:ext cx="2499667"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People standing in an office">
            <a:extLst>
              <a:ext uri="{FF2B5EF4-FFF2-40B4-BE49-F238E27FC236}">
                <a16:creationId xmlns:a16="http://schemas.microsoft.com/office/drawing/2014/main" id="{C615E7E1-D72A-B3F4-8A09-55B1F5982C14}"/>
              </a:ext>
            </a:extLst>
          </p:cNvPr>
          <p:cNvPicPr>
            <a:picLocks noChangeAspect="1"/>
          </p:cNvPicPr>
          <p:nvPr/>
        </p:nvPicPr>
        <p:blipFill>
          <a:blip r:embed="rId2">
            <a:extLst>
              <a:ext uri="{28A0092B-C50C-407E-A947-70E740481C1C}">
                <a14:useLocalDpi xmlns:a14="http://schemas.microsoft.com/office/drawing/2010/main" val="0"/>
              </a:ext>
            </a:extLst>
          </a:blip>
          <a:srcRect l="22923" r="22923"/>
          <a:stretch/>
        </p:blipFill>
        <p:spPr>
          <a:xfrm>
            <a:off x="926267" y="533400"/>
            <a:ext cx="4181554" cy="5791200"/>
          </a:xfrm>
          <a:prstGeom prst="rect">
            <a:avLst/>
          </a:prstGeom>
        </p:spPr>
      </p:pic>
      <p:sp>
        <p:nvSpPr>
          <p:cNvPr id="6" name="Subtitle 5">
            <a:extLst>
              <a:ext uri="{FF2B5EF4-FFF2-40B4-BE49-F238E27FC236}">
                <a16:creationId xmlns:a16="http://schemas.microsoft.com/office/drawing/2014/main" id="{30F6244F-92DA-6A2A-0D4E-0FE288225D55}"/>
              </a:ext>
            </a:extLst>
          </p:cNvPr>
          <p:cNvSpPr>
            <a:spLocks noGrp="1"/>
          </p:cNvSpPr>
          <p:nvPr>
            <p:ph idx="1"/>
          </p:nvPr>
        </p:nvSpPr>
        <p:spPr>
          <a:xfrm>
            <a:off x="6096000" y="2226516"/>
            <a:ext cx="5310188" cy="4098083"/>
          </a:xfrm>
        </p:spPr>
        <p:txBody>
          <a:bodyPr anchor="t">
            <a:normAutofit/>
          </a:bodyPr>
          <a:lstStyle/>
          <a:p>
            <a:r>
              <a:rPr lang="en-US" dirty="0"/>
              <a:t>Managerial Excellence</a:t>
            </a:r>
          </a:p>
          <a:p>
            <a:r>
              <a:rPr lang="en-US" dirty="0"/>
              <a:t>Mastering the Do’s and Don’ts</a:t>
            </a:r>
          </a:p>
          <a:p>
            <a:r>
              <a:rPr lang="en-US" dirty="0"/>
              <a:t>Communication Mastery</a:t>
            </a:r>
          </a:p>
          <a:p>
            <a:r>
              <a:rPr lang="en-US" dirty="0"/>
              <a:t>Navigating Feedback and Expectations</a:t>
            </a:r>
          </a:p>
        </p:txBody>
      </p:sp>
    </p:spTree>
    <p:extLst>
      <p:ext uri="{BB962C8B-B14F-4D97-AF65-F5344CB8AC3E}">
        <p14:creationId xmlns:p14="http://schemas.microsoft.com/office/powerpoint/2010/main" val="1534227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tressed healthcare worker">
            <a:extLst>
              <a:ext uri="{FF2B5EF4-FFF2-40B4-BE49-F238E27FC236}">
                <a16:creationId xmlns:a16="http://schemas.microsoft.com/office/drawing/2014/main" id="{C615E7E1-D72A-B3F4-8A09-55B1F5982C14}"/>
              </a:ext>
            </a:extLst>
          </p:cNvPr>
          <p:cNvPicPr>
            <a:picLocks noChangeAspect="1"/>
          </p:cNvPicPr>
          <p:nvPr/>
        </p:nvPicPr>
        <p:blipFill rotWithShape="1">
          <a:blip r:embed="rId2">
            <a:extLst>
              <a:ext uri="{28A0092B-C50C-407E-A947-70E740481C1C}">
                <a14:useLocalDpi xmlns:a14="http://schemas.microsoft.com/office/drawing/2010/main" val="0"/>
              </a:ext>
            </a:extLst>
          </a:blip>
          <a:srcRect l="38657" r="6779"/>
          <a:stretch/>
        </p:blipFill>
        <p:spPr>
          <a:xfrm>
            <a:off x="7546097" y="10"/>
            <a:ext cx="5015358"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le 1">
            <a:extLst>
              <a:ext uri="{FF2B5EF4-FFF2-40B4-BE49-F238E27FC236}">
                <a16:creationId xmlns:a16="http://schemas.microsoft.com/office/drawing/2014/main" id="{C5671051-8E72-C1BD-D6D0-3811FC59F1FB}"/>
              </a:ext>
            </a:extLst>
          </p:cNvPr>
          <p:cNvSpPr>
            <a:spLocks noGrp="1"/>
          </p:cNvSpPr>
          <p:nvPr>
            <p:ph type="title"/>
          </p:nvPr>
        </p:nvSpPr>
        <p:spPr>
          <a:xfrm>
            <a:off x="1104901" y="467834"/>
            <a:ext cx="6132605" cy="1738422"/>
          </a:xfrm>
        </p:spPr>
        <p:txBody>
          <a:bodyPr>
            <a:normAutofit/>
          </a:bodyPr>
          <a:lstStyle/>
          <a:p>
            <a:r>
              <a:rPr lang="en-US" dirty="0"/>
              <a:t>Topics </a:t>
            </a:r>
            <a:r>
              <a:rPr lang="en-US"/>
              <a:t>(Continued)</a:t>
            </a:r>
          </a:p>
        </p:txBody>
      </p:sp>
      <p:cxnSp>
        <p:nvCxnSpPr>
          <p:cNvPr id="22" name="Straight Connector 21">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Subtitle 5">
            <a:extLst>
              <a:ext uri="{FF2B5EF4-FFF2-40B4-BE49-F238E27FC236}">
                <a16:creationId xmlns:a16="http://schemas.microsoft.com/office/drawing/2014/main" id="{30F6244F-92DA-6A2A-0D4E-0FE288225D55}"/>
              </a:ext>
            </a:extLst>
          </p:cNvPr>
          <p:cNvSpPr>
            <a:spLocks noGrp="1"/>
          </p:cNvSpPr>
          <p:nvPr>
            <p:ph idx="1"/>
          </p:nvPr>
        </p:nvSpPr>
        <p:spPr>
          <a:xfrm>
            <a:off x="1104902" y="2206255"/>
            <a:ext cx="5487146" cy="4118345"/>
          </a:xfrm>
        </p:spPr>
        <p:txBody>
          <a:bodyPr>
            <a:normAutofit/>
          </a:bodyPr>
          <a:lstStyle/>
          <a:p>
            <a:r>
              <a:rPr lang="en-US" dirty="0"/>
              <a:t>Mastering Time management</a:t>
            </a:r>
          </a:p>
          <a:p>
            <a:pPr lvl="1"/>
            <a:r>
              <a:rPr lang="en-US" dirty="0"/>
              <a:t>Prioritizing</a:t>
            </a:r>
          </a:p>
          <a:p>
            <a:pPr lvl="1"/>
            <a:r>
              <a:rPr lang="en-US" dirty="0"/>
              <a:t>Delegation</a:t>
            </a:r>
          </a:p>
          <a:p>
            <a:r>
              <a:rPr lang="en-US" dirty="0"/>
              <a:t>Emotional intelligence</a:t>
            </a:r>
          </a:p>
        </p:txBody>
      </p:sp>
    </p:spTree>
    <p:extLst>
      <p:ext uri="{BB962C8B-B14F-4D97-AF65-F5344CB8AC3E}">
        <p14:creationId xmlns:p14="http://schemas.microsoft.com/office/powerpoint/2010/main" val="1293114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8222250-799A-4AD0-9BD1-BE6EB7A06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B770432A-C0A6-4D4F-AE2C-705049DAB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6244921" y="-5976"/>
            <a:ext cx="5947079" cy="6874927"/>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677452 w 4584879"/>
              <a:gd name="connsiteY2" fmla="*/ 6853025 h 6863976"/>
              <a:gd name="connsiteX3" fmla="*/ 0 w 4584879"/>
              <a:gd name="connsiteY3" fmla="*/ 6863976 h 6863976"/>
              <a:gd name="connsiteX4" fmla="*/ 0 w 4584879"/>
              <a:gd name="connsiteY4" fmla="*/ 0 h 6863976"/>
              <a:gd name="connsiteX0" fmla="*/ 0 w 4584879"/>
              <a:gd name="connsiteY0" fmla="*/ 0 h 6874927"/>
              <a:gd name="connsiteX1" fmla="*/ 4584879 w 4584879"/>
              <a:gd name="connsiteY1" fmla="*/ 0 h 6874927"/>
              <a:gd name="connsiteX2" fmla="*/ 3693787 w 4584879"/>
              <a:gd name="connsiteY2" fmla="*/ 6874927 h 6874927"/>
              <a:gd name="connsiteX3" fmla="*/ 0 w 4584879"/>
              <a:gd name="connsiteY3" fmla="*/ 6863976 h 6874927"/>
              <a:gd name="connsiteX4" fmla="*/ 0 w 4584879"/>
              <a:gd name="connsiteY4" fmla="*/ 0 h 6874927"/>
              <a:gd name="connsiteX0" fmla="*/ 0 w 4584879"/>
              <a:gd name="connsiteY0" fmla="*/ 0 h 6874927"/>
              <a:gd name="connsiteX1" fmla="*/ 4584879 w 4584879"/>
              <a:gd name="connsiteY1" fmla="*/ 0 h 6874927"/>
              <a:gd name="connsiteX2" fmla="*/ 3842978 w 4584879"/>
              <a:gd name="connsiteY2" fmla="*/ 6874927 h 6874927"/>
              <a:gd name="connsiteX3" fmla="*/ 0 w 4584879"/>
              <a:gd name="connsiteY3" fmla="*/ 6863976 h 6874927"/>
              <a:gd name="connsiteX4" fmla="*/ 0 w 4584879"/>
              <a:gd name="connsiteY4" fmla="*/ 0 h 6874927"/>
              <a:gd name="connsiteX0" fmla="*/ 0 w 4435688"/>
              <a:gd name="connsiteY0" fmla="*/ 0 h 6874927"/>
              <a:gd name="connsiteX1" fmla="*/ 4435688 w 4435688"/>
              <a:gd name="connsiteY1" fmla="*/ 4763 h 6874927"/>
              <a:gd name="connsiteX2" fmla="*/ 3842978 w 4435688"/>
              <a:gd name="connsiteY2" fmla="*/ 6874927 h 6874927"/>
              <a:gd name="connsiteX3" fmla="*/ 0 w 4435688"/>
              <a:gd name="connsiteY3" fmla="*/ 6863976 h 6874927"/>
              <a:gd name="connsiteX4" fmla="*/ 0 w 4435688"/>
              <a:gd name="connsiteY4" fmla="*/ 0 h 6874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688" h="6874927">
                <a:moveTo>
                  <a:pt x="0" y="0"/>
                </a:moveTo>
                <a:lnTo>
                  <a:pt x="4435688" y="4763"/>
                </a:lnTo>
                <a:lnTo>
                  <a:pt x="3842978" y="6874927"/>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5671051-8E72-C1BD-D6D0-3811FC59F1FB}"/>
              </a:ext>
            </a:extLst>
          </p:cNvPr>
          <p:cNvSpPr>
            <a:spLocks noGrp="1"/>
          </p:cNvSpPr>
          <p:nvPr>
            <p:ph type="title"/>
          </p:nvPr>
        </p:nvSpPr>
        <p:spPr>
          <a:xfrm>
            <a:off x="7218705" y="542926"/>
            <a:ext cx="4439894" cy="1668143"/>
          </a:xfrm>
        </p:spPr>
        <p:txBody>
          <a:bodyPr>
            <a:normAutofit/>
          </a:bodyPr>
          <a:lstStyle/>
          <a:p>
            <a:r>
              <a:rPr lang="en-US" dirty="0"/>
              <a:t>Topics </a:t>
            </a:r>
            <a:r>
              <a:rPr lang="en-US" sz="2000" dirty="0"/>
              <a:t>(continued)</a:t>
            </a:r>
          </a:p>
        </p:txBody>
      </p:sp>
      <p:pic>
        <p:nvPicPr>
          <p:cNvPr id="4" name="Picture 3" descr="Smiling office colleagues">
            <a:extLst>
              <a:ext uri="{FF2B5EF4-FFF2-40B4-BE49-F238E27FC236}">
                <a16:creationId xmlns:a16="http://schemas.microsoft.com/office/drawing/2014/main" id="{C615E7E1-D72A-B3F4-8A09-55B1F5982C14}"/>
              </a:ext>
            </a:extLst>
          </p:cNvPr>
          <p:cNvPicPr>
            <a:picLocks noChangeAspect="1"/>
          </p:cNvPicPr>
          <p:nvPr/>
        </p:nvPicPr>
        <p:blipFill>
          <a:blip r:embed="rId2">
            <a:extLst>
              <a:ext uri="{28A0092B-C50C-407E-A947-70E740481C1C}">
                <a14:useLocalDpi xmlns:a14="http://schemas.microsoft.com/office/drawing/2010/main" val="0"/>
              </a:ext>
            </a:extLst>
          </a:blip>
          <a:srcRect l="2457" r="2457"/>
          <a:stretch/>
        </p:blipFill>
        <p:spPr>
          <a:xfrm>
            <a:off x="270266" y="774130"/>
            <a:ext cx="5972175" cy="5332143"/>
          </a:xfrm>
          <a:prstGeom prst="rect">
            <a:avLst/>
          </a:prstGeom>
        </p:spPr>
      </p:pic>
      <p:cxnSp>
        <p:nvCxnSpPr>
          <p:cNvPr id="30" name="Straight Connector 29">
            <a:extLst>
              <a:ext uri="{FF2B5EF4-FFF2-40B4-BE49-F238E27FC236}">
                <a16:creationId xmlns:a16="http://schemas.microsoft.com/office/drawing/2014/main" id="{78FBE787-8B1D-40E5-8468-6F665BB5D7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43268" y="0"/>
            <a:ext cx="488370" cy="68804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Subtitle 5">
            <a:extLst>
              <a:ext uri="{FF2B5EF4-FFF2-40B4-BE49-F238E27FC236}">
                <a16:creationId xmlns:a16="http://schemas.microsoft.com/office/drawing/2014/main" id="{30F6244F-92DA-6A2A-0D4E-0FE288225D55}"/>
              </a:ext>
            </a:extLst>
          </p:cNvPr>
          <p:cNvSpPr>
            <a:spLocks noGrp="1"/>
          </p:cNvSpPr>
          <p:nvPr>
            <p:ph idx="1"/>
          </p:nvPr>
        </p:nvSpPr>
        <p:spPr>
          <a:xfrm>
            <a:off x="7218706" y="2211069"/>
            <a:ext cx="4439894" cy="4113531"/>
          </a:xfrm>
        </p:spPr>
        <p:txBody>
          <a:bodyPr>
            <a:normAutofit/>
          </a:bodyPr>
          <a:lstStyle/>
          <a:p>
            <a:r>
              <a:rPr lang="en-US" dirty="0"/>
              <a:t>HR Legal Essentials</a:t>
            </a:r>
          </a:p>
          <a:p>
            <a:r>
              <a:rPr lang="en-US" dirty="0"/>
              <a:t>Navigating Employment laws</a:t>
            </a:r>
          </a:p>
          <a:p>
            <a:r>
              <a:rPr lang="en-US" dirty="0"/>
              <a:t>Policies and procedures</a:t>
            </a:r>
          </a:p>
          <a:p>
            <a:endParaRPr lang="en-US" dirty="0"/>
          </a:p>
        </p:txBody>
      </p:sp>
    </p:spTree>
    <p:extLst>
      <p:ext uri="{BB962C8B-B14F-4D97-AF65-F5344CB8AC3E}">
        <p14:creationId xmlns:p14="http://schemas.microsoft.com/office/powerpoint/2010/main" val="919913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71051-8E72-C1BD-D6D0-3811FC59F1FB}"/>
              </a:ext>
            </a:extLst>
          </p:cNvPr>
          <p:cNvSpPr>
            <a:spLocks noGrp="1"/>
          </p:cNvSpPr>
          <p:nvPr>
            <p:ph type="title"/>
          </p:nvPr>
        </p:nvSpPr>
        <p:spPr>
          <a:xfrm>
            <a:off x="1143001" y="533401"/>
            <a:ext cx="6181436" cy="1382156"/>
          </a:xfrm>
        </p:spPr>
        <p:txBody>
          <a:bodyPr>
            <a:normAutofit/>
          </a:bodyPr>
          <a:lstStyle/>
          <a:p>
            <a:pPr algn="l"/>
            <a:r>
              <a:rPr lang="en-US" sz="5400" dirty="0"/>
              <a:t>Topics </a:t>
            </a:r>
            <a:r>
              <a:rPr lang="en-US" sz="2200" dirty="0"/>
              <a:t>(continued)</a:t>
            </a:r>
          </a:p>
        </p:txBody>
      </p:sp>
      <p:sp>
        <p:nvSpPr>
          <p:cNvPr id="6" name="Subtitle 5">
            <a:extLst>
              <a:ext uri="{FF2B5EF4-FFF2-40B4-BE49-F238E27FC236}">
                <a16:creationId xmlns:a16="http://schemas.microsoft.com/office/drawing/2014/main" id="{30F6244F-92DA-6A2A-0D4E-0FE288225D55}"/>
              </a:ext>
            </a:extLst>
          </p:cNvPr>
          <p:cNvSpPr>
            <a:spLocks noGrp="1"/>
          </p:cNvSpPr>
          <p:nvPr>
            <p:ph idx="1"/>
          </p:nvPr>
        </p:nvSpPr>
        <p:spPr/>
        <p:txBody>
          <a:bodyPr>
            <a:normAutofit/>
          </a:bodyPr>
          <a:lstStyle/>
          <a:p>
            <a:pPr algn="l"/>
            <a:r>
              <a:rPr lang="en-US" dirty="0"/>
              <a:t>Strategic Solutions</a:t>
            </a:r>
          </a:p>
          <a:p>
            <a:pPr lvl="1"/>
            <a:r>
              <a:rPr lang="en-US" dirty="0"/>
              <a:t>Problem Solving</a:t>
            </a:r>
          </a:p>
          <a:p>
            <a:pPr lvl="1"/>
            <a:r>
              <a:rPr lang="en-US" dirty="0"/>
              <a:t>Decision Making</a:t>
            </a:r>
          </a:p>
          <a:p>
            <a:pPr algn="l"/>
            <a:r>
              <a:rPr lang="en-US" dirty="0"/>
              <a:t>Unleashing Leadership</a:t>
            </a:r>
          </a:p>
          <a:p>
            <a:pPr algn="l"/>
            <a:r>
              <a:rPr lang="en-US" dirty="0"/>
              <a:t>Motivation Principles</a:t>
            </a:r>
          </a:p>
          <a:p>
            <a:pPr algn="l"/>
            <a:endParaRPr lang="en-US" dirty="0"/>
          </a:p>
        </p:txBody>
      </p:sp>
      <p:pic>
        <p:nvPicPr>
          <p:cNvPr id="4" name="Picture 3" descr="Colleagues celebrating">
            <a:extLst>
              <a:ext uri="{FF2B5EF4-FFF2-40B4-BE49-F238E27FC236}">
                <a16:creationId xmlns:a16="http://schemas.microsoft.com/office/drawing/2014/main" id="{C615E7E1-D72A-B3F4-8A09-55B1F5982C14}"/>
              </a:ext>
            </a:extLst>
          </p:cNvPr>
          <p:cNvPicPr>
            <a:picLocks noChangeAspect="1"/>
          </p:cNvPicPr>
          <p:nvPr/>
        </p:nvPicPr>
        <p:blipFill rotWithShape="1">
          <a:blip r:embed="rId2">
            <a:extLst>
              <a:ext uri="{28A0092B-C50C-407E-A947-70E740481C1C}">
                <a14:useLocalDpi xmlns:a14="http://schemas.microsoft.com/office/drawing/2010/main" val="0"/>
              </a:ext>
            </a:extLst>
          </a:blip>
          <a:srcRect l="2620" t="5217" r="9474" b="-5217"/>
          <a:stretch/>
        </p:blipFill>
        <p:spPr>
          <a:xfrm>
            <a:off x="5255491" y="1472561"/>
            <a:ext cx="6936509" cy="5265365"/>
          </a:xfrm>
          <a:prstGeom prst="rect">
            <a:avLst/>
          </a:prstGeom>
        </p:spPr>
      </p:pic>
    </p:spTree>
    <p:extLst>
      <p:ext uri="{BB962C8B-B14F-4D97-AF65-F5344CB8AC3E}">
        <p14:creationId xmlns:p14="http://schemas.microsoft.com/office/powerpoint/2010/main" val="3242955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671051-8E72-C1BD-D6D0-3811FC59F1FB}"/>
              </a:ext>
            </a:extLst>
          </p:cNvPr>
          <p:cNvSpPr>
            <a:spLocks noGrp="1"/>
          </p:cNvSpPr>
          <p:nvPr>
            <p:ph type="title"/>
          </p:nvPr>
        </p:nvSpPr>
        <p:spPr>
          <a:xfrm>
            <a:off x="5146159" y="685800"/>
            <a:ext cx="6238688" cy="1382233"/>
          </a:xfrm>
        </p:spPr>
        <p:txBody>
          <a:bodyPr>
            <a:normAutofit/>
          </a:bodyPr>
          <a:lstStyle/>
          <a:p>
            <a:r>
              <a:rPr lang="en-US"/>
              <a:t>Topics (continued)</a:t>
            </a:r>
          </a:p>
        </p:txBody>
      </p:sp>
      <p:pic>
        <p:nvPicPr>
          <p:cNvPr id="4" name="Picture 3" descr="Colleagues huddle">
            <a:extLst>
              <a:ext uri="{FF2B5EF4-FFF2-40B4-BE49-F238E27FC236}">
                <a16:creationId xmlns:a16="http://schemas.microsoft.com/office/drawing/2014/main" id="{C615E7E1-D72A-B3F4-8A09-55B1F5982C14}"/>
              </a:ext>
            </a:extLst>
          </p:cNvPr>
          <p:cNvPicPr>
            <a:picLocks noChangeAspect="1"/>
          </p:cNvPicPr>
          <p:nvPr/>
        </p:nvPicPr>
        <p:blipFill rotWithShape="1">
          <a:blip r:embed="rId2">
            <a:extLst>
              <a:ext uri="{28A0092B-C50C-407E-A947-70E740481C1C}">
                <a14:useLocalDpi xmlns:a14="http://schemas.microsoft.com/office/drawing/2010/main" val="0"/>
              </a:ext>
            </a:extLst>
          </a:blip>
          <a:srcRect l="24624" r="27152" b="2"/>
          <a:stretch/>
        </p:blipFill>
        <p:spPr>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6" name="Subtitle 5">
            <a:extLst>
              <a:ext uri="{FF2B5EF4-FFF2-40B4-BE49-F238E27FC236}">
                <a16:creationId xmlns:a16="http://schemas.microsoft.com/office/drawing/2014/main" id="{30F6244F-92DA-6A2A-0D4E-0FE288225D55}"/>
              </a:ext>
            </a:extLst>
          </p:cNvPr>
          <p:cNvSpPr>
            <a:spLocks noGrp="1"/>
          </p:cNvSpPr>
          <p:nvPr>
            <p:ph idx="1"/>
          </p:nvPr>
        </p:nvSpPr>
        <p:spPr>
          <a:xfrm>
            <a:off x="5146158" y="2301949"/>
            <a:ext cx="6238687" cy="4022650"/>
          </a:xfrm>
        </p:spPr>
        <p:txBody>
          <a:bodyPr>
            <a:normAutofit/>
          </a:bodyPr>
          <a:lstStyle/>
          <a:p>
            <a:r>
              <a:rPr lang="en-US" dirty="0"/>
              <a:t>Harmony at work</a:t>
            </a:r>
            <a:endParaRPr lang="en-US"/>
          </a:p>
          <a:p>
            <a:pPr lvl="1"/>
            <a:r>
              <a:rPr lang="en-US" dirty="0"/>
              <a:t>Conflict resolution</a:t>
            </a:r>
          </a:p>
          <a:p>
            <a:pPr lvl="1"/>
            <a:r>
              <a:rPr lang="en-US" dirty="0"/>
              <a:t>Bridging generational differences</a:t>
            </a:r>
          </a:p>
          <a:p>
            <a:endParaRPr lang="en-US"/>
          </a:p>
        </p:txBody>
      </p:sp>
      <p:cxnSp>
        <p:nvCxnSpPr>
          <p:cNvPr id="13" name="Straight Connector 12">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914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eople at the meeting desk">
            <a:extLst>
              <a:ext uri="{FF2B5EF4-FFF2-40B4-BE49-F238E27FC236}">
                <a16:creationId xmlns:a16="http://schemas.microsoft.com/office/drawing/2014/main" id="{C615E7E1-D72A-B3F4-8A09-55B1F5982C14}"/>
              </a:ext>
            </a:extLst>
          </p:cNvPr>
          <p:cNvPicPr>
            <a:picLocks noChangeAspect="1"/>
          </p:cNvPicPr>
          <p:nvPr/>
        </p:nvPicPr>
        <p:blipFill>
          <a:blip r:embed="rId2">
            <a:extLst>
              <a:ext uri="{28A0092B-C50C-407E-A947-70E740481C1C}">
                <a14:useLocalDpi xmlns:a14="http://schemas.microsoft.com/office/drawing/2010/main" val="0"/>
              </a:ext>
            </a:extLst>
          </a:blip>
          <a:srcRect l="30269" r="30269"/>
          <a:stretch/>
        </p:blipFill>
        <p:spPr>
          <a:xfrm>
            <a:off x="7371450" y="685691"/>
            <a:ext cx="4062871" cy="5791200"/>
          </a:xfrm>
          <a:prstGeom prst="rect">
            <a:avLst/>
          </a:prstGeom>
        </p:spPr>
      </p:pic>
      <p:sp>
        <p:nvSpPr>
          <p:cNvPr id="2" name="Title 1">
            <a:extLst>
              <a:ext uri="{FF2B5EF4-FFF2-40B4-BE49-F238E27FC236}">
                <a16:creationId xmlns:a16="http://schemas.microsoft.com/office/drawing/2014/main" id="{C5671051-8E72-C1BD-D6D0-3811FC59F1FB}"/>
              </a:ext>
            </a:extLst>
          </p:cNvPr>
          <p:cNvSpPr>
            <a:spLocks noGrp="1"/>
          </p:cNvSpPr>
          <p:nvPr>
            <p:ph type="title"/>
          </p:nvPr>
        </p:nvSpPr>
        <p:spPr/>
        <p:txBody>
          <a:bodyPr>
            <a:normAutofit/>
          </a:bodyPr>
          <a:lstStyle/>
          <a:p>
            <a:pPr algn="l"/>
            <a:r>
              <a:rPr lang="en-US" sz="5400" dirty="0"/>
              <a:t>Customizable</a:t>
            </a:r>
          </a:p>
        </p:txBody>
      </p:sp>
      <p:graphicFrame>
        <p:nvGraphicFramePr>
          <p:cNvPr id="8" name="Subtitle 5">
            <a:extLst>
              <a:ext uri="{FF2B5EF4-FFF2-40B4-BE49-F238E27FC236}">
                <a16:creationId xmlns:a16="http://schemas.microsoft.com/office/drawing/2014/main" id="{207EDC51-4275-12BE-3AA8-170BCAEDEFD2}"/>
              </a:ext>
            </a:extLst>
          </p:cNvPr>
          <p:cNvGraphicFramePr>
            <a:graphicFrameLocks noGrp="1"/>
          </p:cNvGraphicFramePr>
          <p:nvPr>
            <p:ph idx="1"/>
          </p:nvPr>
        </p:nvGraphicFramePr>
        <p:xfrm>
          <a:off x="720762" y="2009554"/>
          <a:ext cx="5745353" cy="4024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4074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1FDF194-C99A-4C11-8A97-58FF75F6E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DECAB5A9-13C6-4C85-AB53-C7D8B8954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243199D-2015-4F72-83EB-C6A3ED4C4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1086003" y="1181901"/>
            <a:ext cx="10622354" cy="1857901"/>
          </a:xfrm>
        </p:spPr>
        <p:txBody>
          <a:bodyPr vert="horz" lIns="91440" tIns="45720" rIns="91440" bIns="45720" rtlCol="0" anchor="t">
            <a:normAutofit/>
          </a:bodyPr>
          <a:lstStyle/>
          <a:p>
            <a:pPr algn="ctr"/>
            <a:r>
              <a:rPr lang="en-US" sz="4000" spc="0">
                <a:solidFill>
                  <a:schemeClr val="tx2"/>
                </a:solidFill>
                <a:latin typeface="Gill Sans MT"/>
              </a:rPr>
              <a:t>Slides, External resources &amp; registration can be found at</a:t>
            </a:r>
            <a:br>
              <a:rPr lang="en-US" sz="4000" spc="0">
                <a:solidFill>
                  <a:schemeClr val="tx2"/>
                </a:solidFill>
                <a:latin typeface="Gill Sans MT"/>
              </a:rPr>
            </a:br>
            <a:r>
              <a:rPr lang="en-US" sz="4000" spc="0">
                <a:solidFill>
                  <a:schemeClr val="tx2"/>
                </a:solidFill>
                <a:latin typeface="Gill Sans MT"/>
                <a:hlinkClick r:id="rId2"/>
              </a:rPr>
              <a:t>www.solonchamber.com/slides</a:t>
            </a:r>
            <a:endParaRPr lang="en-US" sz="4000" b="0" spc="0">
              <a:solidFill>
                <a:schemeClr val="tx2"/>
              </a:solidFill>
              <a:latin typeface="Gill Sans MT"/>
            </a:endParaRPr>
          </a:p>
        </p:txBody>
      </p:sp>
      <p:sp>
        <p:nvSpPr>
          <p:cNvPr id="17" name="Freeform 6">
            <a:extLst>
              <a:ext uri="{FF2B5EF4-FFF2-40B4-BE49-F238E27FC236}">
                <a16:creationId xmlns:a16="http://schemas.microsoft.com/office/drawing/2014/main" id="{CC3D4EFD-F9AF-4231-89CF-74A9A513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6E85F1C8-2D37-4E74-9173-14198641E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Title 3">
            <a:extLst>
              <a:ext uri="{FF2B5EF4-FFF2-40B4-BE49-F238E27FC236}">
                <a16:creationId xmlns:a16="http://schemas.microsoft.com/office/drawing/2014/main" id="{A98B1EC6-8CCA-A6D1-3B43-8E066CB15F34}"/>
              </a:ext>
            </a:extLst>
          </p:cNvPr>
          <p:cNvSpPr txBox="1">
            <a:spLocks/>
          </p:cNvSpPr>
          <p:nvPr/>
        </p:nvSpPr>
        <p:spPr>
          <a:xfrm>
            <a:off x="1663344" y="3670738"/>
            <a:ext cx="9467672" cy="1857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kern="1200" cap="all" spc="200" baseline="0">
                <a:solidFill>
                  <a:schemeClr val="bg1"/>
                </a:solidFill>
                <a:latin typeface="+mj-lt"/>
                <a:ea typeface="+mj-ea"/>
                <a:cs typeface="+mj-cs"/>
              </a:defRPr>
            </a:lvl1pPr>
          </a:lstStyle>
          <a:p>
            <a:pPr algn="ctr"/>
            <a:r>
              <a:rPr lang="en-US" sz="5400" spc="0" dirty="0">
                <a:solidFill>
                  <a:schemeClr val="tx2"/>
                </a:solidFill>
                <a:latin typeface="Gill Sans MT"/>
              </a:rPr>
              <a:t>Materials will also be distributed by email after the program!</a:t>
            </a:r>
          </a:p>
        </p:txBody>
      </p:sp>
    </p:spTree>
    <p:extLst>
      <p:ext uri="{BB962C8B-B14F-4D97-AF65-F5344CB8AC3E}">
        <p14:creationId xmlns:p14="http://schemas.microsoft.com/office/powerpoint/2010/main" val="341502056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F8222250-799A-4AD0-9BD1-BE6EB7A06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B770432A-C0A6-4D4F-AE2C-705049DAB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6244921" y="-5976"/>
            <a:ext cx="5947079" cy="6874927"/>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677452 w 4584879"/>
              <a:gd name="connsiteY2" fmla="*/ 6853025 h 6863976"/>
              <a:gd name="connsiteX3" fmla="*/ 0 w 4584879"/>
              <a:gd name="connsiteY3" fmla="*/ 6863976 h 6863976"/>
              <a:gd name="connsiteX4" fmla="*/ 0 w 4584879"/>
              <a:gd name="connsiteY4" fmla="*/ 0 h 6863976"/>
              <a:gd name="connsiteX0" fmla="*/ 0 w 4584879"/>
              <a:gd name="connsiteY0" fmla="*/ 0 h 6874927"/>
              <a:gd name="connsiteX1" fmla="*/ 4584879 w 4584879"/>
              <a:gd name="connsiteY1" fmla="*/ 0 h 6874927"/>
              <a:gd name="connsiteX2" fmla="*/ 3693787 w 4584879"/>
              <a:gd name="connsiteY2" fmla="*/ 6874927 h 6874927"/>
              <a:gd name="connsiteX3" fmla="*/ 0 w 4584879"/>
              <a:gd name="connsiteY3" fmla="*/ 6863976 h 6874927"/>
              <a:gd name="connsiteX4" fmla="*/ 0 w 4584879"/>
              <a:gd name="connsiteY4" fmla="*/ 0 h 6874927"/>
              <a:gd name="connsiteX0" fmla="*/ 0 w 4584879"/>
              <a:gd name="connsiteY0" fmla="*/ 0 h 6874927"/>
              <a:gd name="connsiteX1" fmla="*/ 4584879 w 4584879"/>
              <a:gd name="connsiteY1" fmla="*/ 0 h 6874927"/>
              <a:gd name="connsiteX2" fmla="*/ 3842978 w 4584879"/>
              <a:gd name="connsiteY2" fmla="*/ 6874927 h 6874927"/>
              <a:gd name="connsiteX3" fmla="*/ 0 w 4584879"/>
              <a:gd name="connsiteY3" fmla="*/ 6863976 h 6874927"/>
              <a:gd name="connsiteX4" fmla="*/ 0 w 4584879"/>
              <a:gd name="connsiteY4" fmla="*/ 0 h 6874927"/>
              <a:gd name="connsiteX0" fmla="*/ 0 w 4435688"/>
              <a:gd name="connsiteY0" fmla="*/ 0 h 6874927"/>
              <a:gd name="connsiteX1" fmla="*/ 4435688 w 4435688"/>
              <a:gd name="connsiteY1" fmla="*/ 4763 h 6874927"/>
              <a:gd name="connsiteX2" fmla="*/ 3842978 w 4435688"/>
              <a:gd name="connsiteY2" fmla="*/ 6874927 h 6874927"/>
              <a:gd name="connsiteX3" fmla="*/ 0 w 4435688"/>
              <a:gd name="connsiteY3" fmla="*/ 6863976 h 6874927"/>
              <a:gd name="connsiteX4" fmla="*/ 0 w 4435688"/>
              <a:gd name="connsiteY4" fmla="*/ 0 h 6874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688" h="6874927">
                <a:moveTo>
                  <a:pt x="0" y="0"/>
                </a:moveTo>
                <a:lnTo>
                  <a:pt x="4435688" y="4763"/>
                </a:lnTo>
                <a:lnTo>
                  <a:pt x="3842978" y="6874927"/>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5671051-8E72-C1BD-D6D0-3811FC59F1FB}"/>
              </a:ext>
            </a:extLst>
          </p:cNvPr>
          <p:cNvSpPr>
            <a:spLocks noGrp="1"/>
          </p:cNvSpPr>
          <p:nvPr>
            <p:ph type="title"/>
          </p:nvPr>
        </p:nvSpPr>
        <p:spPr>
          <a:xfrm>
            <a:off x="7218705" y="542926"/>
            <a:ext cx="4439894" cy="1668143"/>
          </a:xfrm>
        </p:spPr>
        <p:txBody>
          <a:bodyPr>
            <a:normAutofit/>
          </a:bodyPr>
          <a:lstStyle/>
          <a:p>
            <a:r>
              <a:rPr lang="en-US" dirty="0"/>
              <a:t>Time involved</a:t>
            </a:r>
          </a:p>
        </p:txBody>
      </p:sp>
      <p:pic>
        <p:nvPicPr>
          <p:cNvPr id="4" name="Picture 3" descr="People discussing">
            <a:extLst>
              <a:ext uri="{FF2B5EF4-FFF2-40B4-BE49-F238E27FC236}">
                <a16:creationId xmlns:a16="http://schemas.microsoft.com/office/drawing/2014/main" id="{C615E7E1-D72A-B3F4-8A09-55B1F5982C14}"/>
              </a:ext>
            </a:extLst>
          </p:cNvPr>
          <p:cNvPicPr>
            <a:picLocks noChangeAspect="1"/>
          </p:cNvPicPr>
          <p:nvPr/>
        </p:nvPicPr>
        <p:blipFill rotWithShape="1">
          <a:blip r:embed="rId2">
            <a:extLst>
              <a:ext uri="{28A0092B-C50C-407E-A947-70E740481C1C}">
                <a14:useLocalDpi xmlns:a14="http://schemas.microsoft.com/office/drawing/2010/main" val="0"/>
              </a:ext>
            </a:extLst>
          </a:blip>
          <a:srcRect l="6306" r="37416" b="-2"/>
          <a:stretch/>
        </p:blipFill>
        <p:spPr>
          <a:xfrm>
            <a:off x="727147" y="533400"/>
            <a:ext cx="4882558" cy="5791200"/>
          </a:xfrm>
          <a:prstGeom prst="rect">
            <a:avLst/>
          </a:prstGeom>
        </p:spPr>
      </p:pic>
      <p:cxnSp>
        <p:nvCxnSpPr>
          <p:cNvPr id="41" name="Straight Connector 40">
            <a:extLst>
              <a:ext uri="{FF2B5EF4-FFF2-40B4-BE49-F238E27FC236}">
                <a16:creationId xmlns:a16="http://schemas.microsoft.com/office/drawing/2014/main" id="{78FBE787-8B1D-40E5-8468-6F665BB5D7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43268" y="0"/>
            <a:ext cx="488370" cy="68804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Subtitle 5">
            <a:extLst>
              <a:ext uri="{FF2B5EF4-FFF2-40B4-BE49-F238E27FC236}">
                <a16:creationId xmlns:a16="http://schemas.microsoft.com/office/drawing/2014/main" id="{30F6244F-92DA-6A2A-0D4E-0FE288225D55}"/>
              </a:ext>
            </a:extLst>
          </p:cNvPr>
          <p:cNvSpPr>
            <a:spLocks noGrp="1"/>
          </p:cNvSpPr>
          <p:nvPr>
            <p:ph idx="1"/>
          </p:nvPr>
        </p:nvSpPr>
        <p:spPr>
          <a:xfrm>
            <a:off x="7218706" y="2211069"/>
            <a:ext cx="4439894" cy="4113531"/>
          </a:xfrm>
        </p:spPr>
        <p:txBody>
          <a:bodyPr>
            <a:normAutofit/>
          </a:bodyPr>
          <a:lstStyle/>
          <a:p>
            <a:r>
              <a:rPr lang="en-US" dirty="0"/>
              <a:t>Each unit is designed to take up to 3 hours</a:t>
            </a:r>
          </a:p>
          <a:p>
            <a:r>
              <a:rPr lang="en-US" dirty="0"/>
              <a:t>This can be shortened or lengthened depending on the employer requests</a:t>
            </a:r>
          </a:p>
          <a:p>
            <a:r>
              <a:rPr lang="en-US" dirty="0"/>
              <a:t>Multiple units can be done on the same day if time permits</a:t>
            </a:r>
          </a:p>
          <a:p>
            <a:pPr marL="0" indent="0">
              <a:buNone/>
            </a:pPr>
            <a:endParaRPr lang="en-US" dirty="0"/>
          </a:p>
        </p:txBody>
      </p:sp>
    </p:spTree>
    <p:extLst>
      <p:ext uri="{BB962C8B-B14F-4D97-AF65-F5344CB8AC3E}">
        <p14:creationId xmlns:p14="http://schemas.microsoft.com/office/powerpoint/2010/main" val="2481038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71051-8E72-C1BD-D6D0-3811FC59F1FB}"/>
              </a:ext>
            </a:extLst>
          </p:cNvPr>
          <p:cNvSpPr>
            <a:spLocks noGrp="1"/>
          </p:cNvSpPr>
          <p:nvPr>
            <p:ph type="title"/>
          </p:nvPr>
        </p:nvSpPr>
        <p:spPr>
          <a:xfrm>
            <a:off x="1143000" y="533401"/>
            <a:ext cx="6958413" cy="1382156"/>
          </a:xfrm>
        </p:spPr>
        <p:txBody>
          <a:bodyPr>
            <a:normAutofit fontScale="90000"/>
          </a:bodyPr>
          <a:lstStyle/>
          <a:p>
            <a:pPr algn="l"/>
            <a:r>
              <a:rPr lang="en-US" sz="5400" dirty="0"/>
              <a:t>Training procedure</a:t>
            </a:r>
          </a:p>
        </p:txBody>
      </p:sp>
      <p:graphicFrame>
        <p:nvGraphicFramePr>
          <p:cNvPr id="10" name="Subtitle 5">
            <a:extLst>
              <a:ext uri="{FF2B5EF4-FFF2-40B4-BE49-F238E27FC236}">
                <a16:creationId xmlns:a16="http://schemas.microsoft.com/office/drawing/2014/main" id="{A6DD8DB8-1FE1-3D16-9435-DC36ADDE1526}"/>
              </a:ext>
            </a:extLst>
          </p:cNvPr>
          <p:cNvGraphicFramePr>
            <a:graphicFrameLocks noGrp="1"/>
          </p:cNvGraphicFramePr>
          <p:nvPr>
            <p:ph idx="1"/>
          </p:nvPr>
        </p:nvGraphicFramePr>
        <p:xfrm>
          <a:off x="1143000" y="2009554"/>
          <a:ext cx="4953000" cy="4024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Person giving presentation">
            <a:extLst>
              <a:ext uri="{FF2B5EF4-FFF2-40B4-BE49-F238E27FC236}">
                <a16:creationId xmlns:a16="http://schemas.microsoft.com/office/drawing/2014/main" id="{C615E7E1-D72A-B3F4-8A09-55B1F5982C14}"/>
              </a:ext>
            </a:extLst>
          </p:cNvPr>
          <p:cNvPicPr>
            <a:picLocks noChangeAspect="1"/>
          </p:cNvPicPr>
          <p:nvPr/>
        </p:nvPicPr>
        <p:blipFill rotWithShape="1">
          <a:blip r:embed="rId7">
            <a:extLst>
              <a:ext uri="{28A0092B-C50C-407E-A947-70E740481C1C}">
                <a14:useLocalDpi xmlns:a14="http://schemas.microsoft.com/office/drawing/2010/main" val="0"/>
              </a:ext>
            </a:extLst>
          </a:blip>
          <a:srcRect l="11193" r="8606"/>
          <a:stretch/>
        </p:blipFill>
        <p:spPr>
          <a:xfrm>
            <a:off x="6157490" y="1011704"/>
            <a:ext cx="6034510" cy="5022274"/>
          </a:xfrm>
          <a:prstGeom prst="rect">
            <a:avLst/>
          </a:prstGeom>
        </p:spPr>
      </p:pic>
    </p:spTree>
    <p:extLst>
      <p:ext uri="{BB962C8B-B14F-4D97-AF65-F5344CB8AC3E}">
        <p14:creationId xmlns:p14="http://schemas.microsoft.com/office/powerpoint/2010/main" val="2040193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71051-8E72-C1BD-D6D0-3811FC59F1FB}"/>
              </a:ext>
            </a:extLst>
          </p:cNvPr>
          <p:cNvSpPr>
            <a:spLocks noGrp="1"/>
          </p:cNvSpPr>
          <p:nvPr>
            <p:ph type="title"/>
          </p:nvPr>
        </p:nvSpPr>
        <p:spPr>
          <a:xfrm>
            <a:off x="1143000" y="533399"/>
            <a:ext cx="5223617" cy="4918818"/>
          </a:xfrm>
        </p:spPr>
        <p:txBody>
          <a:bodyPr>
            <a:normAutofit fontScale="90000"/>
          </a:bodyPr>
          <a:lstStyle/>
          <a:p>
            <a:pPr algn="l"/>
            <a:r>
              <a:rPr lang="en-US" sz="5400" dirty="0"/>
              <a:t>We look forward to meeting your training needs for new managers</a:t>
            </a:r>
          </a:p>
        </p:txBody>
      </p:sp>
      <p:sp>
        <p:nvSpPr>
          <p:cNvPr id="6" name="Subtitle 5">
            <a:extLst>
              <a:ext uri="{FF2B5EF4-FFF2-40B4-BE49-F238E27FC236}">
                <a16:creationId xmlns:a16="http://schemas.microsoft.com/office/drawing/2014/main" id="{30F6244F-92DA-6A2A-0D4E-0FE288225D55}"/>
              </a:ext>
            </a:extLst>
          </p:cNvPr>
          <p:cNvSpPr>
            <a:spLocks noGrp="1"/>
          </p:cNvSpPr>
          <p:nvPr>
            <p:ph idx="1"/>
          </p:nvPr>
        </p:nvSpPr>
        <p:spPr>
          <a:xfrm>
            <a:off x="1803162" y="5571858"/>
            <a:ext cx="4292837" cy="462120"/>
          </a:xfrm>
        </p:spPr>
        <p:txBody>
          <a:bodyPr>
            <a:normAutofit/>
          </a:bodyPr>
          <a:lstStyle/>
          <a:p>
            <a:pPr marL="0" indent="0" algn="l">
              <a:buNone/>
            </a:pPr>
            <a:r>
              <a:rPr lang="en-US" dirty="0"/>
              <a:t>Thank you for your time</a:t>
            </a:r>
          </a:p>
        </p:txBody>
      </p:sp>
      <p:pic>
        <p:nvPicPr>
          <p:cNvPr id="4" name="Picture 3">
            <a:extLst>
              <a:ext uri="{FF2B5EF4-FFF2-40B4-BE49-F238E27FC236}">
                <a16:creationId xmlns:a16="http://schemas.microsoft.com/office/drawing/2014/main" id="{C615E7E1-D72A-B3F4-8A09-55B1F5982C14}"/>
              </a:ext>
            </a:extLst>
          </p:cNvPr>
          <p:cNvPicPr>
            <a:picLocks noChangeAspect="1"/>
          </p:cNvPicPr>
          <p:nvPr/>
        </p:nvPicPr>
        <p:blipFill>
          <a:blip r:embed="rId2">
            <a:extLst>
              <a:ext uri="{28A0092B-C50C-407E-A947-70E740481C1C}">
                <a14:useLocalDpi xmlns:a14="http://schemas.microsoft.com/office/drawing/2010/main" val="0"/>
              </a:ext>
            </a:extLst>
          </a:blip>
          <a:srcRect l="5796" r="5796"/>
          <a:stretch/>
        </p:blipFill>
        <p:spPr>
          <a:xfrm>
            <a:off x="7041082" y="348093"/>
            <a:ext cx="4322878" cy="6161813"/>
          </a:xfrm>
          <a:prstGeom prst="rect">
            <a:avLst/>
          </a:prstGeom>
        </p:spPr>
      </p:pic>
    </p:spTree>
    <p:extLst>
      <p:ext uri="{BB962C8B-B14F-4D97-AF65-F5344CB8AC3E}">
        <p14:creationId xmlns:p14="http://schemas.microsoft.com/office/powerpoint/2010/main" val="1650762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1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930E-00AE-56E1-BB7C-2055A7E535A0}"/>
              </a:ext>
            </a:extLst>
          </p:cNvPr>
          <p:cNvSpPr>
            <a:spLocks noGrp="1"/>
          </p:cNvSpPr>
          <p:nvPr>
            <p:ph type="title"/>
          </p:nvPr>
        </p:nvSpPr>
        <p:spPr/>
        <p:txBody>
          <a:bodyPr/>
          <a:lstStyle/>
          <a:p>
            <a:r>
              <a:rPr lang="en-US" dirty="0"/>
              <a:t>BWC Basics</a:t>
            </a:r>
          </a:p>
        </p:txBody>
      </p:sp>
      <p:sp>
        <p:nvSpPr>
          <p:cNvPr id="3" name="Text Placeholder 2">
            <a:extLst>
              <a:ext uri="{FF2B5EF4-FFF2-40B4-BE49-F238E27FC236}">
                <a16:creationId xmlns:a16="http://schemas.microsoft.com/office/drawing/2014/main" id="{CC08C658-87FC-153A-ACCF-62527B7767C6}"/>
              </a:ext>
            </a:extLst>
          </p:cNvPr>
          <p:cNvSpPr>
            <a:spLocks noGrp="1"/>
          </p:cNvSpPr>
          <p:nvPr>
            <p:ph type="body" sz="quarter" idx="10"/>
          </p:nvPr>
        </p:nvSpPr>
        <p:spPr/>
        <p:txBody>
          <a:bodyPr/>
          <a:lstStyle/>
          <a:p>
            <a:r>
              <a:rPr lang="en-US" dirty="0"/>
              <a:t>How’d Ohio end up with a Monopolistic System, and how does it work  anyway?</a:t>
            </a:r>
          </a:p>
          <a:p>
            <a:endParaRPr lang="en-US" dirty="0"/>
          </a:p>
          <a:p>
            <a:r>
              <a:rPr lang="en-US" dirty="0"/>
              <a:t>Presenter: Christine Williams, Regional Business Consultant</a:t>
            </a:r>
          </a:p>
        </p:txBody>
      </p:sp>
    </p:spTree>
    <p:extLst>
      <p:ext uri="{BB962C8B-B14F-4D97-AF65-F5344CB8AC3E}">
        <p14:creationId xmlns:p14="http://schemas.microsoft.com/office/powerpoint/2010/main" val="4193706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DCC66B0-41E7-B37A-1E5F-CD1EF75C7F21}"/>
              </a:ext>
            </a:extLst>
          </p:cNvPr>
          <p:cNvSpPr>
            <a:spLocks noGrp="1"/>
          </p:cNvSpPr>
          <p:nvPr>
            <p:ph type="title"/>
          </p:nvPr>
        </p:nvSpPr>
        <p:spPr/>
        <p:txBody>
          <a:bodyPr/>
          <a:lstStyle/>
          <a:p>
            <a:r>
              <a:rPr lang="en-US" altLang="en-US" sz="3600" dirty="0">
                <a:latin typeface="Rockwell" panose="02060603020205020403" pitchFamily="18" charset="0"/>
                <a:cs typeface="Rockwell" panose="02060603020205020403" pitchFamily="18" charset="0"/>
              </a:rPr>
              <a:t>History of  Workers’ Comp in the U.S.</a:t>
            </a:r>
            <a:endParaRPr lang="en-US" dirty="0"/>
          </a:p>
        </p:txBody>
      </p:sp>
      <p:sp>
        <p:nvSpPr>
          <p:cNvPr id="12" name="Text Placeholder 11">
            <a:extLst>
              <a:ext uri="{FF2B5EF4-FFF2-40B4-BE49-F238E27FC236}">
                <a16:creationId xmlns:a16="http://schemas.microsoft.com/office/drawing/2014/main" id="{0D18B4DA-6480-FC15-D9A9-0275EF6126D6}"/>
              </a:ext>
            </a:extLst>
          </p:cNvPr>
          <p:cNvSpPr>
            <a:spLocks noGrp="1"/>
          </p:cNvSpPr>
          <p:nvPr>
            <p:ph type="body" sz="quarter" idx="12"/>
          </p:nvPr>
        </p:nvSpPr>
        <p:spPr/>
        <p:txBody>
          <a:bodyPr>
            <a:normAutofit fontScale="77500" lnSpcReduction="20000"/>
          </a:bodyPr>
          <a:lstStyle/>
          <a:p>
            <a:pPr eaLnBrk="1" hangingPunct="1">
              <a:buFont typeface="Courier New" panose="02070309020205020404" pitchFamily="49" charset="0"/>
              <a:buNone/>
            </a:pPr>
            <a:r>
              <a:rPr lang="en-US" altLang="en-US" sz="3200" b="1" i="1" u="sng" dirty="0">
                <a:latin typeface="Arial" panose="020B0604020202020204" pitchFamily="34" charset="0"/>
                <a:cs typeface="Arial" panose="020B0604020202020204" pitchFamily="34" charset="0"/>
              </a:rPr>
              <a:t>Before workers’ compensation:</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sz="2400" dirty="0">
                <a:latin typeface="Arial" panose="020B0604020202020204" pitchFamily="34" charset="0"/>
                <a:cs typeface="Arial" panose="020B0604020202020204" pitchFamily="34" charset="0"/>
              </a:rPr>
              <a:t>Negligence liability - Workers had to show that their injury was the result of the employer’s negligence.</a:t>
            </a:r>
          </a:p>
          <a:p>
            <a:pPr eaLnBrk="1" hangingPunct="1"/>
            <a:endParaRPr lang="en-US" altLang="en-US"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Many disabled workers received no compensation for legitimate injuries</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sz="2400" dirty="0">
                <a:latin typeface="Arial" panose="020B0604020202020204" pitchFamily="34" charset="0"/>
                <a:cs typeface="Arial" panose="020B0604020202020204" pitchFamily="34" charset="0"/>
              </a:rPr>
              <a:t>Basically, an injured worker would have to sue their employer for benefits.</a:t>
            </a:r>
          </a:p>
          <a:p>
            <a:pPr eaLnBrk="1" hangingPunct="1"/>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An injured worker’s successful lawsuit could financially devastate the employer  </a:t>
            </a:r>
          </a:p>
          <a:p>
            <a:endParaRPr lang="en-US" dirty="0"/>
          </a:p>
        </p:txBody>
      </p:sp>
      <p:sp>
        <p:nvSpPr>
          <p:cNvPr id="10" name="Slide Number Placeholder 9">
            <a:extLst>
              <a:ext uri="{FF2B5EF4-FFF2-40B4-BE49-F238E27FC236}">
                <a16:creationId xmlns:a16="http://schemas.microsoft.com/office/drawing/2014/main" id="{52B26415-F883-0711-4B04-254351B89D51}"/>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35</a:t>
            </a:fld>
            <a:endParaRPr lang="en-US" dirty="0"/>
          </a:p>
        </p:txBody>
      </p:sp>
      <p:sp>
        <p:nvSpPr>
          <p:cNvPr id="9" name="Footer Placeholder 8">
            <a:extLst>
              <a:ext uri="{FF2B5EF4-FFF2-40B4-BE49-F238E27FC236}">
                <a16:creationId xmlns:a16="http://schemas.microsoft.com/office/drawing/2014/main" id="{ED53E77B-63B3-DB2A-2CD0-C5EA2F4F7EC6}"/>
              </a:ext>
            </a:extLst>
          </p:cNvPr>
          <p:cNvSpPr>
            <a:spLocks noGrp="1"/>
          </p:cNvSpPr>
          <p:nvPr>
            <p:ph type="ftr" sz="quarter" idx="4294967295"/>
          </p:nvPr>
        </p:nvSpPr>
        <p:spPr>
          <a:xfrm>
            <a:off x="0" y="6356350"/>
            <a:ext cx="7934325" cy="365125"/>
          </a:xfrm>
          <a:prstGeom prst="rect">
            <a:avLst/>
          </a:prstGeom>
        </p:spPr>
        <p:txBody>
          <a:bodyPr/>
          <a:lstStyle/>
          <a:p>
            <a:r>
              <a:rPr lang="en-US"/>
              <a:t>      </a:t>
            </a:r>
          </a:p>
        </p:txBody>
      </p:sp>
    </p:spTree>
    <p:extLst>
      <p:ext uri="{BB962C8B-B14F-4D97-AF65-F5344CB8AC3E}">
        <p14:creationId xmlns:p14="http://schemas.microsoft.com/office/powerpoint/2010/main" val="2136673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5553C-79AF-7EFD-513D-66097FB4A307}"/>
              </a:ext>
            </a:extLst>
          </p:cNvPr>
          <p:cNvSpPr>
            <a:spLocks noGrp="1"/>
          </p:cNvSpPr>
          <p:nvPr>
            <p:ph type="title"/>
          </p:nvPr>
        </p:nvSpPr>
        <p:spPr/>
        <p:txBody>
          <a:bodyPr>
            <a:normAutofit/>
          </a:bodyPr>
          <a:lstStyle/>
          <a:p>
            <a:r>
              <a:rPr lang="en-US" altLang="en-US" dirty="0">
                <a:latin typeface="Rockwell" panose="02060603020205020403" pitchFamily="18" charset="0"/>
                <a:cs typeface="Rockwell" panose="02060603020205020403" pitchFamily="18" charset="0"/>
              </a:rPr>
              <a:t>History of  Workers’ Comp in the U.S.</a:t>
            </a:r>
            <a:endParaRPr lang="en-US" dirty="0"/>
          </a:p>
        </p:txBody>
      </p:sp>
      <p:sp>
        <p:nvSpPr>
          <p:cNvPr id="3" name="Text Placeholder 2">
            <a:extLst>
              <a:ext uri="{FF2B5EF4-FFF2-40B4-BE49-F238E27FC236}">
                <a16:creationId xmlns:a16="http://schemas.microsoft.com/office/drawing/2014/main" id="{75783C61-E24B-A7FE-03C2-BCF5E28A8192}"/>
              </a:ext>
            </a:extLst>
          </p:cNvPr>
          <p:cNvSpPr>
            <a:spLocks noGrp="1"/>
          </p:cNvSpPr>
          <p:nvPr>
            <p:ph type="body" sz="quarter" idx="12"/>
          </p:nvPr>
        </p:nvSpPr>
        <p:spPr/>
        <p:txBody>
          <a:bodyPr/>
          <a:lstStyle/>
          <a:p>
            <a:pPr eaLnBrk="1" hangingPunct="1">
              <a:buFont typeface="Courier New" panose="02070309020205020404" pitchFamily="49" charset="0"/>
              <a:buNone/>
            </a:pPr>
            <a:r>
              <a:rPr lang="en-US" altLang="en-US" b="1" i="1" u="sng" dirty="0">
                <a:latin typeface="Arial" panose="020B0604020202020204" pitchFamily="34" charset="0"/>
                <a:cs typeface="Arial" panose="020B0604020202020204" pitchFamily="34" charset="0"/>
              </a:rPr>
              <a:t>Before workers’ compensation :</a:t>
            </a:r>
          </a:p>
          <a:p>
            <a:pPr eaLnBrk="1" hangingPunct="1">
              <a:buFont typeface="Courier New" panose="02070309020205020404" pitchFamily="49" charset="0"/>
              <a:buNone/>
            </a:pPr>
            <a:endParaRPr lang="en-US" altLang="en-US" b="1" i="1" u="sng"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Employer could use three defenses </a:t>
            </a:r>
          </a:p>
          <a:p>
            <a:pPr lvl="1" eaLnBrk="1" hangingPunct="1"/>
            <a:r>
              <a:rPr lang="en-US" altLang="en-US" dirty="0">
                <a:latin typeface="Arial" panose="020B0604020202020204" pitchFamily="34" charset="0"/>
                <a:cs typeface="Arial" panose="020B0604020202020204" pitchFamily="34" charset="0"/>
              </a:rPr>
              <a:t>Worker assumption of risk</a:t>
            </a:r>
          </a:p>
          <a:p>
            <a:pPr lvl="1" eaLnBrk="1" hangingPunct="1"/>
            <a:r>
              <a:rPr lang="en-US" altLang="en-US" dirty="0">
                <a:latin typeface="Arial" panose="020B0604020202020204" pitchFamily="34" charset="0"/>
                <a:cs typeface="Arial" panose="020B0604020202020204" pitchFamily="34" charset="0"/>
              </a:rPr>
              <a:t>Injury was caused partly by the worker’s own negligence</a:t>
            </a:r>
          </a:p>
          <a:p>
            <a:pPr lvl="1" eaLnBrk="1" hangingPunct="1"/>
            <a:r>
              <a:rPr lang="en-US" altLang="en-US" dirty="0">
                <a:latin typeface="Arial" panose="020B0604020202020204" pitchFamily="34" charset="0"/>
                <a:cs typeface="Arial" panose="020B0604020202020204" pitchFamily="34" charset="0"/>
              </a:rPr>
              <a:t>Injury was caused by a co-worker</a:t>
            </a:r>
          </a:p>
          <a:p>
            <a:endParaRPr lang="en-US" dirty="0"/>
          </a:p>
        </p:txBody>
      </p:sp>
      <p:sp>
        <p:nvSpPr>
          <p:cNvPr id="4" name="Slide Number Placeholder 3">
            <a:extLst>
              <a:ext uri="{FF2B5EF4-FFF2-40B4-BE49-F238E27FC236}">
                <a16:creationId xmlns:a16="http://schemas.microsoft.com/office/drawing/2014/main" id="{8BCFB70D-9E98-6ED5-3500-BD473E1BE1E7}"/>
              </a:ext>
            </a:extLst>
          </p:cNvPr>
          <p:cNvSpPr>
            <a:spLocks noGrp="1"/>
          </p:cNvSpPr>
          <p:nvPr>
            <p:ph type="sldNum" sz="quarter" idx="14"/>
          </p:nvPr>
        </p:nvSpPr>
        <p:spPr/>
        <p:txBody>
          <a:bodyPr/>
          <a:lstStyle/>
          <a:p>
            <a:fld id="{383B7B7A-CDDA-7C44-B1B0-1F1E45567B3B}" type="slidenum">
              <a:rPr lang="en-US" smtClean="0"/>
              <a:pPr/>
              <a:t>36</a:t>
            </a:fld>
            <a:endParaRPr lang="en-US" dirty="0"/>
          </a:p>
        </p:txBody>
      </p:sp>
    </p:spTree>
    <p:extLst>
      <p:ext uri="{BB962C8B-B14F-4D97-AF65-F5344CB8AC3E}">
        <p14:creationId xmlns:p14="http://schemas.microsoft.com/office/powerpoint/2010/main" val="2284397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2F5F-7C0C-7077-7D56-3EA510AA8512}"/>
              </a:ext>
            </a:extLst>
          </p:cNvPr>
          <p:cNvSpPr>
            <a:spLocks noGrp="1"/>
          </p:cNvSpPr>
          <p:nvPr>
            <p:ph type="title"/>
          </p:nvPr>
        </p:nvSpPr>
        <p:spPr/>
        <p:txBody>
          <a:bodyPr>
            <a:normAutofit/>
          </a:bodyPr>
          <a:lstStyle/>
          <a:p>
            <a:r>
              <a:rPr lang="en-US" altLang="en-US" dirty="0">
                <a:latin typeface="Rockwell" panose="02060603020205020403" pitchFamily="18" charset="0"/>
                <a:cs typeface="Rockwell" panose="02060603020205020403" pitchFamily="18" charset="0"/>
              </a:rPr>
              <a:t>History of  Workers’ Comp in the U.S.</a:t>
            </a:r>
            <a:endParaRPr lang="en-US" dirty="0"/>
          </a:p>
        </p:txBody>
      </p:sp>
      <p:sp>
        <p:nvSpPr>
          <p:cNvPr id="3" name="Text Placeholder 2">
            <a:extLst>
              <a:ext uri="{FF2B5EF4-FFF2-40B4-BE49-F238E27FC236}">
                <a16:creationId xmlns:a16="http://schemas.microsoft.com/office/drawing/2014/main" id="{34B7FDE1-F19D-8A26-860D-21D4E224DF9A}"/>
              </a:ext>
            </a:extLst>
          </p:cNvPr>
          <p:cNvSpPr>
            <a:spLocks noGrp="1"/>
          </p:cNvSpPr>
          <p:nvPr>
            <p:ph type="body" sz="quarter" idx="12"/>
          </p:nvPr>
        </p:nvSpPr>
        <p:spPr/>
        <p:txBody>
          <a:bodyPr/>
          <a:lstStyle/>
          <a:p>
            <a:pPr eaLnBrk="1" hangingPunct="1">
              <a:buFont typeface="Courier New" panose="02070309020205020404" pitchFamily="49" charset="0"/>
              <a:buNone/>
            </a:pPr>
            <a:r>
              <a:rPr lang="en-US" altLang="en-US" b="1" i="1" u="sng" dirty="0">
                <a:latin typeface="Arial" panose="020B0604020202020204" pitchFamily="34" charset="0"/>
                <a:cs typeface="Arial" panose="020B0604020202020204" pitchFamily="34" charset="0"/>
              </a:rPr>
              <a:t>Before workers’ compensation:</a:t>
            </a:r>
          </a:p>
          <a:p>
            <a:pPr eaLnBrk="1" hangingPunct="1"/>
            <a:r>
              <a:rPr lang="en-US" altLang="en-US" dirty="0">
                <a:latin typeface="Arial" panose="020B0604020202020204" pitchFamily="34" charset="0"/>
                <a:cs typeface="Arial" panose="020B0604020202020204" pitchFamily="34" charset="0"/>
              </a:rPr>
              <a:t>Many disabled workers received no compensation for legitimate injuries</a:t>
            </a:r>
          </a:p>
          <a:p>
            <a:pPr eaLnBrk="1" hangingPunct="1"/>
            <a:r>
              <a:rPr lang="en-US" altLang="en-US" dirty="0">
                <a:latin typeface="Arial" panose="020B0604020202020204" pitchFamily="34" charset="0"/>
                <a:cs typeface="Arial" panose="020B0604020202020204" pitchFamily="34" charset="0"/>
              </a:rPr>
              <a:t>An injured worker’s successful lawsuit could financially devastate the employer  </a:t>
            </a:r>
          </a:p>
          <a:p>
            <a:endParaRPr lang="en-US" dirty="0"/>
          </a:p>
        </p:txBody>
      </p:sp>
      <p:sp>
        <p:nvSpPr>
          <p:cNvPr id="4" name="Slide Number Placeholder 3">
            <a:extLst>
              <a:ext uri="{FF2B5EF4-FFF2-40B4-BE49-F238E27FC236}">
                <a16:creationId xmlns:a16="http://schemas.microsoft.com/office/drawing/2014/main" id="{05EEC8F3-B63C-54B6-A2F1-40BAB9FCFD0E}"/>
              </a:ext>
            </a:extLst>
          </p:cNvPr>
          <p:cNvSpPr>
            <a:spLocks noGrp="1"/>
          </p:cNvSpPr>
          <p:nvPr>
            <p:ph type="sldNum" sz="quarter" idx="14"/>
          </p:nvPr>
        </p:nvSpPr>
        <p:spPr/>
        <p:txBody>
          <a:bodyPr/>
          <a:lstStyle/>
          <a:p>
            <a:fld id="{383B7B7A-CDDA-7C44-B1B0-1F1E45567B3B}" type="slidenum">
              <a:rPr lang="en-US" smtClean="0"/>
              <a:pPr/>
              <a:t>37</a:t>
            </a:fld>
            <a:endParaRPr lang="en-US" dirty="0"/>
          </a:p>
        </p:txBody>
      </p:sp>
    </p:spTree>
    <p:extLst>
      <p:ext uri="{BB962C8B-B14F-4D97-AF65-F5344CB8AC3E}">
        <p14:creationId xmlns:p14="http://schemas.microsoft.com/office/powerpoint/2010/main" val="3789909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16146-A7DF-6D28-3A14-F60F9E81AD63}"/>
              </a:ext>
            </a:extLst>
          </p:cNvPr>
          <p:cNvSpPr>
            <a:spLocks noGrp="1"/>
          </p:cNvSpPr>
          <p:nvPr>
            <p:ph type="title"/>
          </p:nvPr>
        </p:nvSpPr>
        <p:spPr/>
        <p:txBody>
          <a:bodyPr>
            <a:normAutofit fontScale="90000"/>
          </a:bodyPr>
          <a:lstStyle/>
          <a:p>
            <a:r>
              <a:rPr lang="en-US" altLang="en-US" dirty="0">
                <a:latin typeface="Rockwell" panose="02060603020205020403" pitchFamily="18" charset="0"/>
                <a:cs typeface="Rockwell" panose="02060603020205020403" pitchFamily="18" charset="0"/>
              </a:rPr>
              <a:t>History of  Workers’ Comp in the U.S.</a:t>
            </a:r>
            <a:br>
              <a:rPr lang="en-US" altLang="en-US" dirty="0">
                <a:latin typeface="Rockwell" panose="02060603020205020403" pitchFamily="18" charset="0"/>
                <a:cs typeface="Rockwell" panose="02060603020205020403" pitchFamily="18" charset="0"/>
              </a:rPr>
            </a:br>
            <a:endParaRPr lang="en-US" dirty="0"/>
          </a:p>
        </p:txBody>
      </p:sp>
      <p:sp>
        <p:nvSpPr>
          <p:cNvPr id="3" name="Text Placeholder 2">
            <a:extLst>
              <a:ext uri="{FF2B5EF4-FFF2-40B4-BE49-F238E27FC236}">
                <a16:creationId xmlns:a16="http://schemas.microsoft.com/office/drawing/2014/main" id="{00DF63D9-4143-E9ED-5232-70857E65BD01}"/>
              </a:ext>
            </a:extLst>
          </p:cNvPr>
          <p:cNvSpPr>
            <a:spLocks noGrp="1"/>
          </p:cNvSpPr>
          <p:nvPr>
            <p:ph type="body" sz="quarter" idx="12"/>
          </p:nvPr>
        </p:nvSpPr>
        <p:spPr/>
        <p:txBody>
          <a:bodyPr/>
          <a:lstStyle/>
          <a:p>
            <a:pPr eaLnBrk="1" hangingPunct="1"/>
            <a:r>
              <a:rPr lang="en-US" altLang="en-US" dirty="0">
                <a:latin typeface="Arial" panose="020B0604020202020204" pitchFamily="34" charset="0"/>
                <a:cs typeface="Arial" panose="020B0604020202020204" pitchFamily="34" charset="0"/>
              </a:rPr>
              <a:t>1911 – </a:t>
            </a:r>
            <a:r>
              <a:rPr lang="en-US" altLang="en-US" u="sng" dirty="0">
                <a:latin typeface="Arial" panose="020B0604020202020204" pitchFamily="34" charset="0"/>
                <a:cs typeface="Arial" panose="020B0604020202020204" pitchFamily="34" charset="0"/>
              </a:rPr>
              <a:t>Mandatory, comprehensive </a:t>
            </a:r>
            <a:r>
              <a:rPr lang="en-US" altLang="en-US" dirty="0">
                <a:latin typeface="Arial" panose="020B0604020202020204" pitchFamily="34" charset="0"/>
                <a:cs typeface="Arial" panose="020B0604020202020204" pitchFamily="34" charset="0"/>
              </a:rPr>
              <a:t>workers’ compensation was first legislated in Wisconsin and 9 other states</a:t>
            </a:r>
          </a:p>
          <a:p>
            <a:pPr eaLnBrk="1" hangingPunct="1">
              <a:spcBef>
                <a:spcPts val="2400"/>
              </a:spcBef>
            </a:pPr>
            <a:r>
              <a:rPr lang="en-US" altLang="en-US" dirty="0">
                <a:latin typeface="Arial" panose="020B0604020202020204" pitchFamily="34" charset="0"/>
                <a:cs typeface="Arial" panose="020B0604020202020204" pitchFamily="34" charset="0"/>
              </a:rPr>
              <a:t>1912 through 1948 – All states enacted laws addressing workers’ compensation coverage</a:t>
            </a:r>
          </a:p>
          <a:p>
            <a:pPr eaLnBrk="1" hangingPunct="1">
              <a:spcBef>
                <a:spcPts val="2400"/>
              </a:spcBef>
            </a:pPr>
            <a:r>
              <a:rPr lang="en-US" altLang="en-US" dirty="0">
                <a:latin typeface="Arial" panose="020B0604020202020204" pitchFamily="34" charset="0"/>
                <a:cs typeface="Arial" panose="020B0604020202020204" pitchFamily="34" charset="0"/>
              </a:rPr>
              <a:t>Ohio’s workers’ compensation coverage began in 1912 as a monopolistic system outlined in the Ohio Revised Code</a:t>
            </a:r>
          </a:p>
        </p:txBody>
      </p:sp>
      <p:sp>
        <p:nvSpPr>
          <p:cNvPr id="4" name="Slide Number Placeholder 3">
            <a:extLst>
              <a:ext uri="{FF2B5EF4-FFF2-40B4-BE49-F238E27FC236}">
                <a16:creationId xmlns:a16="http://schemas.microsoft.com/office/drawing/2014/main" id="{1A668800-00AC-BE43-50D4-DC0E20FFCE79}"/>
              </a:ext>
            </a:extLst>
          </p:cNvPr>
          <p:cNvSpPr>
            <a:spLocks noGrp="1"/>
          </p:cNvSpPr>
          <p:nvPr>
            <p:ph type="sldNum" sz="quarter" idx="14"/>
          </p:nvPr>
        </p:nvSpPr>
        <p:spPr/>
        <p:txBody>
          <a:bodyPr/>
          <a:lstStyle/>
          <a:p>
            <a:fld id="{383B7B7A-CDDA-7C44-B1B0-1F1E45567B3B}" type="slidenum">
              <a:rPr lang="en-US" smtClean="0"/>
              <a:pPr/>
              <a:t>38</a:t>
            </a:fld>
            <a:endParaRPr lang="en-US" dirty="0"/>
          </a:p>
        </p:txBody>
      </p:sp>
    </p:spTree>
    <p:extLst>
      <p:ext uri="{BB962C8B-B14F-4D97-AF65-F5344CB8AC3E}">
        <p14:creationId xmlns:p14="http://schemas.microsoft.com/office/powerpoint/2010/main" val="4068271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E987F-6039-F68B-B71F-E9663A72189D}"/>
              </a:ext>
            </a:extLst>
          </p:cNvPr>
          <p:cNvSpPr>
            <a:spLocks noGrp="1"/>
          </p:cNvSpPr>
          <p:nvPr>
            <p:ph type="title"/>
          </p:nvPr>
        </p:nvSpPr>
        <p:spPr/>
        <p:txBody>
          <a:bodyPr/>
          <a:lstStyle/>
          <a:p>
            <a:r>
              <a:rPr lang="en-US" altLang="en-US" dirty="0">
                <a:latin typeface="Rockwell" panose="02060603020205020403" pitchFamily="18" charset="0"/>
                <a:cs typeface="Rockwell" panose="02060603020205020403" pitchFamily="18" charset="0"/>
              </a:rPr>
              <a:t>The Ohio Workers’ Compensation Act</a:t>
            </a:r>
            <a:endParaRPr lang="en-US" dirty="0"/>
          </a:p>
        </p:txBody>
      </p:sp>
      <p:sp>
        <p:nvSpPr>
          <p:cNvPr id="3" name="Text Placeholder 2">
            <a:extLst>
              <a:ext uri="{FF2B5EF4-FFF2-40B4-BE49-F238E27FC236}">
                <a16:creationId xmlns:a16="http://schemas.microsoft.com/office/drawing/2014/main" id="{53D5FDFA-BCE8-5C08-D37F-5157A98B03BB}"/>
              </a:ext>
            </a:extLst>
          </p:cNvPr>
          <p:cNvSpPr>
            <a:spLocks noGrp="1"/>
          </p:cNvSpPr>
          <p:nvPr>
            <p:ph type="body" sz="quarter" idx="12"/>
          </p:nvPr>
        </p:nvSpPr>
        <p:spPr/>
        <p:txBody>
          <a:bodyPr/>
          <a:lstStyle/>
          <a:p>
            <a:pPr marL="0" lvl="1" indent="0" eaLnBrk="1" hangingPunct="1">
              <a:lnSpc>
                <a:spcPts val="3200"/>
              </a:lnSpc>
              <a:buFont typeface="Arial" charset="0"/>
              <a:buNone/>
              <a:defRPr/>
            </a:pPr>
            <a:r>
              <a:rPr lang="en-US" sz="2400" dirty="0">
                <a:latin typeface="Arial" charset="0"/>
                <a:cs typeface="Arial" charset="0"/>
              </a:rPr>
              <a:t>Injuries are compensable when all of the following are present</a:t>
            </a:r>
          </a:p>
          <a:p>
            <a:pPr marL="342900" lvl="1" indent="-342900" eaLnBrk="1" hangingPunct="1">
              <a:lnSpc>
                <a:spcPts val="3200"/>
              </a:lnSpc>
              <a:buFont typeface="Courier New" pitchFamily="49" charset="0"/>
              <a:buChar char="o"/>
              <a:defRPr/>
            </a:pPr>
            <a:r>
              <a:rPr lang="en-US" sz="2400" dirty="0">
                <a:latin typeface="Arial" charset="0"/>
                <a:cs typeface="Arial" charset="0"/>
              </a:rPr>
              <a:t> Employer/employee relationship</a:t>
            </a:r>
          </a:p>
          <a:p>
            <a:pPr marL="342900" lvl="1" indent="-342900" eaLnBrk="1" hangingPunct="1">
              <a:lnSpc>
                <a:spcPts val="3200"/>
              </a:lnSpc>
              <a:buFont typeface="Courier New" pitchFamily="49" charset="0"/>
              <a:buChar char="o"/>
              <a:defRPr/>
            </a:pPr>
            <a:r>
              <a:rPr lang="en-US" sz="2400" dirty="0">
                <a:latin typeface="Arial" charset="0"/>
                <a:cs typeface="Arial" charset="0"/>
              </a:rPr>
              <a:t> Physical injury</a:t>
            </a:r>
          </a:p>
          <a:p>
            <a:pPr marL="342900" lvl="1" indent="-342900" eaLnBrk="1" hangingPunct="1">
              <a:lnSpc>
                <a:spcPts val="3200"/>
              </a:lnSpc>
              <a:buFont typeface="Courier New" pitchFamily="49" charset="0"/>
              <a:buChar char="o"/>
              <a:defRPr/>
            </a:pPr>
            <a:r>
              <a:rPr lang="en-US" sz="2400" dirty="0">
                <a:latin typeface="Arial" charset="0"/>
                <a:cs typeface="Arial" charset="0"/>
              </a:rPr>
              <a:t> Arising out of/in course of employment</a:t>
            </a:r>
          </a:p>
          <a:p>
            <a:pPr marL="342900" lvl="1" indent="-342900" eaLnBrk="1" hangingPunct="1">
              <a:lnSpc>
                <a:spcPts val="3200"/>
              </a:lnSpc>
              <a:buFont typeface="Courier New" pitchFamily="49" charset="0"/>
              <a:buChar char="o"/>
              <a:defRPr/>
            </a:pPr>
            <a:r>
              <a:rPr lang="en-US" sz="2400" dirty="0">
                <a:latin typeface="Arial" charset="0"/>
                <a:cs typeface="Arial" charset="0"/>
              </a:rPr>
              <a:t> Ohio jurisdiction</a:t>
            </a:r>
          </a:p>
          <a:p>
            <a:endParaRPr lang="en-US" dirty="0"/>
          </a:p>
        </p:txBody>
      </p:sp>
      <p:sp>
        <p:nvSpPr>
          <p:cNvPr id="4" name="Slide Number Placeholder 3">
            <a:extLst>
              <a:ext uri="{FF2B5EF4-FFF2-40B4-BE49-F238E27FC236}">
                <a16:creationId xmlns:a16="http://schemas.microsoft.com/office/drawing/2014/main" id="{9C1F10D3-54E3-E642-0096-549E7FC44DE1}"/>
              </a:ext>
            </a:extLst>
          </p:cNvPr>
          <p:cNvSpPr>
            <a:spLocks noGrp="1"/>
          </p:cNvSpPr>
          <p:nvPr>
            <p:ph type="sldNum" sz="quarter" idx="14"/>
          </p:nvPr>
        </p:nvSpPr>
        <p:spPr/>
        <p:txBody>
          <a:bodyPr/>
          <a:lstStyle/>
          <a:p>
            <a:fld id="{383B7B7A-CDDA-7C44-B1B0-1F1E45567B3B}" type="slidenum">
              <a:rPr lang="en-US" smtClean="0"/>
              <a:pPr/>
              <a:t>39</a:t>
            </a:fld>
            <a:endParaRPr lang="en-US" dirty="0"/>
          </a:p>
        </p:txBody>
      </p:sp>
    </p:spTree>
    <p:extLst>
      <p:ext uri="{BB962C8B-B14F-4D97-AF65-F5344CB8AC3E}">
        <p14:creationId xmlns:p14="http://schemas.microsoft.com/office/powerpoint/2010/main" val="2985249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sp>
        <p:nvSpPr>
          <p:cNvPr id="3" name="TextBox 2">
            <a:extLst>
              <a:ext uri="{FF2B5EF4-FFF2-40B4-BE49-F238E27FC236}">
                <a16:creationId xmlns:a16="http://schemas.microsoft.com/office/drawing/2014/main" id="{98C06F57-2B15-154D-BD00-85BDCBF8EB88}"/>
              </a:ext>
            </a:extLst>
          </p:cNvPr>
          <p:cNvSpPr txBox="1"/>
          <p:nvPr/>
        </p:nvSpPr>
        <p:spPr>
          <a:xfrm>
            <a:off x="1088826" y="1176683"/>
            <a:ext cx="4936380" cy="4009111"/>
          </a:xfrm>
          <a:prstGeom prst="rect">
            <a:avLst/>
          </a:prstGeom>
          <a:noFill/>
        </p:spPr>
        <p:txBody>
          <a:bodyPr wrap="square">
            <a:spAutoFit/>
          </a:bodyPr>
          <a:lstStyle/>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April 10</a:t>
            </a:r>
            <a:r>
              <a:rPr lang="en-US" sz="2800" b="1" baseline="30000" dirty="0">
                <a:latin typeface="Lato" panose="020F0502020204030203" pitchFamily="34" charset="0"/>
                <a:ea typeface="Calibri" panose="020F0502020204030204" pitchFamily="34" charset="0"/>
                <a:cs typeface="Times New Roman" panose="02020603050405020304" pitchFamily="18" charset="0"/>
              </a:rPr>
              <a:t>th</a:t>
            </a:r>
            <a:r>
              <a:rPr lang="en-US" sz="2800" b="1" dirty="0">
                <a:latin typeface="Lato" panose="020F0502020204030203" pitchFamily="34"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Stress Management with Mandy McIntyre, Level Up Consultants</a:t>
            </a:r>
          </a:p>
          <a:p>
            <a:pPr marL="0" marR="0" algn="ctr">
              <a:lnSpc>
                <a:spcPct val="115000"/>
              </a:lnSpc>
              <a:spcBef>
                <a:spcPts val="0"/>
              </a:spcBef>
              <a:spcAft>
                <a:spcPts val="0"/>
              </a:spcAft>
            </a:pP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May 8</a:t>
            </a:r>
            <a:r>
              <a:rPr lang="en-US" sz="2800" b="1" baseline="30000" dirty="0">
                <a:latin typeface="Lato" panose="020F0502020204030203" pitchFamily="34" charset="0"/>
                <a:ea typeface="Calibri" panose="020F0502020204030204" pitchFamily="34" charset="0"/>
                <a:cs typeface="Times New Roman" panose="02020603050405020304" pitchFamily="18" charset="0"/>
              </a:rPr>
              <a:t>th</a:t>
            </a: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De-Escalation with Patrick Johnson, PRADCO</a:t>
            </a:r>
          </a:p>
        </p:txBody>
      </p:sp>
    </p:spTree>
    <p:extLst>
      <p:ext uri="{BB962C8B-B14F-4D97-AF65-F5344CB8AC3E}">
        <p14:creationId xmlns:p14="http://schemas.microsoft.com/office/powerpoint/2010/main" val="280861419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a:extLst>
              <a:ext uri="{FF2B5EF4-FFF2-40B4-BE49-F238E27FC236}">
                <a16:creationId xmlns:a16="http://schemas.microsoft.com/office/drawing/2014/main" id="{79222C5D-DB03-958B-3791-38D94D59C0D2}"/>
              </a:ext>
            </a:extLst>
          </p:cNvPr>
          <p:cNvSpPr txBox="1">
            <a:spLocks noChangeArrowheads="1"/>
          </p:cNvSpPr>
          <p:nvPr/>
        </p:nvSpPr>
        <p:spPr bwMode="auto">
          <a:xfrm>
            <a:off x="3581399" y="1550194"/>
            <a:ext cx="50292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2400">
                <a:latin typeface="Arial" panose="020B0604020202020204" pitchFamily="34" charset="0"/>
                <a:cs typeface="Arial" panose="020B0604020202020204" pitchFamily="34" charset="0"/>
              </a:rPr>
              <a:t>Receipt of claim by Administrator</a:t>
            </a:r>
          </a:p>
        </p:txBody>
      </p:sp>
      <p:sp>
        <p:nvSpPr>
          <p:cNvPr id="93188" name="TextBox 4">
            <a:extLst>
              <a:ext uri="{FF2B5EF4-FFF2-40B4-BE49-F238E27FC236}">
                <a16:creationId xmlns:a16="http://schemas.microsoft.com/office/drawing/2014/main" id="{AF6E0ECD-A416-4AAB-8AE7-B00282F74AB1}"/>
              </a:ext>
            </a:extLst>
          </p:cNvPr>
          <p:cNvSpPr txBox="1">
            <a:spLocks noChangeArrowheads="1"/>
          </p:cNvSpPr>
          <p:nvPr/>
        </p:nvSpPr>
        <p:spPr bwMode="auto">
          <a:xfrm>
            <a:off x="8686800" y="2743200"/>
            <a:ext cx="1377300" cy="338554"/>
          </a:xfrm>
          <a:prstGeom prst="rect">
            <a:avLst/>
          </a:prstGeom>
          <a:solidFill>
            <a:schemeClr val="tx2">
              <a:lumMod val="40000"/>
              <a:lumOff val="60000"/>
            </a:schemeClr>
          </a:solidFill>
          <a:ln w="3175">
            <a:noFill/>
            <a:miter lim="800000"/>
            <a:headEnd/>
            <a:tailEnd/>
          </a:ln>
        </p:spPr>
        <p:txBody>
          <a:bodyPr wrap="none">
            <a:spAutoFit/>
          </a:bodyPr>
          <a:lstStyle/>
          <a:p>
            <a:pPr>
              <a:defRPr/>
            </a:pPr>
            <a:r>
              <a:rPr lang="en-US" sz="1600" dirty="0"/>
              <a:t>14 day appeal</a:t>
            </a:r>
          </a:p>
        </p:txBody>
      </p:sp>
      <p:sp>
        <p:nvSpPr>
          <p:cNvPr id="93189" name="TextBox 8">
            <a:extLst>
              <a:ext uri="{FF2B5EF4-FFF2-40B4-BE49-F238E27FC236}">
                <a16:creationId xmlns:a16="http://schemas.microsoft.com/office/drawing/2014/main" id="{83CEE803-C59A-4332-B2B9-53E5B0C4D1F4}"/>
              </a:ext>
            </a:extLst>
          </p:cNvPr>
          <p:cNvSpPr txBox="1">
            <a:spLocks noChangeArrowheads="1"/>
          </p:cNvSpPr>
          <p:nvPr/>
        </p:nvSpPr>
        <p:spPr bwMode="auto">
          <a:xfrm>
            <a:off x="8686800" y="4419600"/>
            <a:ext cx="1377300" cy="338554"/>
          </a:xfrm>
          <a:prstGeom prst="rect">
            <a:avLst/>
          </a:prstGeom>
          <a:solidFill>
            <a:schemeClr val="tx2">
              <a:lumMod val="40000"/>
              <a:lumOff val="60000"/>
            </a:schemeClr>
          </a:solidFill>
          <a:ln w="3175">
            <a:noFill/>
            <a:miter lim="800000"/>
            <a:headEnd/>
            <a:tailEnd/>
          </a:ln>
        </p:spPr>
        <p:txBody>
          <a:bodyPr wrap="none">
            <a:spAutoFit/>
          </a:bodyPr>
          <a:lstStyle/>
          <a:p>
            <a:pPr>
              <a:defRPr/>
            </a:pPr>
            <a:r>
              <a:rPr lang="en-US" sz="1600" dirty="0"/>
              <a:t>14 day appeal</a:t>
            </a:r>
          </a:p>
        </p:txBody>
      </p:sp>
      <p:sp>
        <p:nvSpPr>
          <p:cNvPr id="93190" name="TextBox 9">
            <a:extLst>
              <a:ext uri="{FF2B5EF4-FFF2-40B4-BE49-F238E27FC236}">
                <a16:creationId xmlns:a16="http://schemas.microsoft.com/office/drawing/2014/main" id="{C8C37987-27B0-4EC9-B7E8-B09407A5D0AF}"/>
              </a:ext>
            </a:extLst>
          </p:cNvPr>
          <p:cNvSpPr txBox="1">
            <a:spLocks noChangeArrowheads="1"/>
          </p:cNvSpPr>
          <p:nvPr/>
        </p:nvSpPr>
        <p:spPr bwMode="auto">
          <a:xfrm>
            <a:off x="2057400" y="3581400"/>
            <a:ext cx="1377300" cy="338554"/>
          </a:xfrm>
          <a:prstGeom prst="rect">
            <a:avLst/>
          </a:prstGeom>
          <a:solidFill>
            <a:schemeClr val="tx2">
              <a:lumMod val="40000"/>
              <a:lumOff val="60000"/>
            </a:schemeClr>
          </a:solidFill>
          <a:ln w="3175">
            <a:noFill/>
            <a:miter lim="800000"/>
            <a:headEnd/>
            <a:tailEnd/>
          </a:ln>
        </p:spPr>
        <p:txBody>
          <a:bodyPr wrap="none">
            <a:spAutoFit/>
          </a:bodyPr>
          <a:lstStyle/>
          <a:p>
            <a:pPr>
              <a:defRPr/>
            </a:pPr>
            <a:r>
              <a:rPr lang="en-US" sz="1600" dirty="0"/>
              <a:t>14 day appeal</a:t>
            </a:r>
          </a:p>
        </p:txBody>
      </p:sp>
      <p:sp>
        <p:nvSpPr>
          <p:cNvPr id="93191" name="TextBox 10">
            <a:extLst>
              <a:ext uri="{FF2B5EF4-FFF2-40B4-BE49-F238E27FC236}">
                <a16:creationId xmlns:a16="http://schemas.microsoft.com/office/drawing/2014/main" id="{B586C50F-8F2E-44FC-B9B7-D8B765F025D0}"/>
              </a:ext>
            </a:extLst>
          </p:cNvPr>
          <p:cNvSpPr txBox="1">
            <a:spLocks noChangeArrowheads="1"/>
          </p:cNvSpPr>
          <p:nvPr/>
        </p:nvSpPr>
        <p:spPr bwMode="auto">
          <a:xfrm>
            <a:off x="1981200" y="5257800"/>
            <a:ext cx="1377300" cy="338554"/>
          </a:xfrm>
          <a:prstGeom prst="rect">
            <a:avLst/>
          </a:prstGeom>
          <a:solidFill>
            <a:schemeClr val="tx2">
              <a:lumMod val="40000"/>
              <a:lumOff val="60000"/>
            </a:schemeClr>
          </a:solidFill>
          <a:ln w="3175">
            <a:noFill/>
            <a:miter lim="800000"/>
            <a:headEnd/>
            <a:tailEnd/>
          </a:ln>
        </p:spPr>
        <p:txBody>
          <a:bodyPr wrap="none">
            <a:spAutoFit/>
          </a:bodyPr>
          <a:lstStyle/>
          <a:p>
            <a:pPr>
              <a:defRPr/>
            </a:pPr>
            <a:r>
              <a:rPr lang="en-US" sz="1600" dirty="0"/>
              <a:t>60 day appeal</a:t>
            </a:r>
          </a:p>
        </p:txBody>
      </p:sp>
      <p:sp>
        <p:nvSpPr>
          <p:cNvPr id="8199" name="TextBox 11">
            <a:extLst>
              <a:ext uri="{FF2B5EF4-FFF2-40B4-BE49-F238E27FC236}">
                <a16:creationId xmlns:a16="http://schemas.microsoft.com/office/drawing/2014/main" id="{0C4893B6-A190-D88F-26BF-B15EEDF4AC4C}"/>
              </a:ext>
            </a:extLst>
          </p:cNvPr>
          <p:cNvSpPr txBox="1">
            <a:spLocks noChangeArrowheads="1"/>
          </p:cNvSpPr>
          <p:nvPr/>
        </p:nvSpPr>
        <p:spPr bwMode="auto">
          <a:xfrm>
            <a:off x="3581400" y="2286001"/>
            <a:ext cx="50292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2400">
                <a:latin typeface="Arial" panose="020B0604020202020204" pitchFamily="34" charset="0"/>
                <a:cs typeface="Arial" panose="020B0604020202020204" pitchFamily="34" charset="0"/>
              </a:rPr>
              <a:t>Customer Service Team</a:t>
            </a:r>
          </a:p>
        </p:txBody>
      </p:sp>
      <p:sp>
        <p:nvSpPr>
          <p:cNvPr id="8200" name="TextBox 12">
            <a:extLst>
              <a:ext uri="{FF2B5EF4-FFF2-40B4-BE49-F238E27FC236}">
                <a16:creationId xmlns:a16="http://schemas.microsoft.com/office/drawing/2014/main" id="{03F3B470-2EB0-2B87-B214-F8CC5A66FBCA}"/>
              </a:ext>
            </a:extLst>
          </p:cNvPr>
          <p:cNvSpPr txBox="1">
            <a:spLocks noChangeArrowheads="1"/>
          </p:cNvSpPr>
          <p:nvPr/>
        </p:nvSpPr>
        <p:spPr bwMode="auto">
          <a:xfrm>
            <a:off x="3581400" y="3124201"/>
            <a:ext cx="50292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2400">
                <a:latin typeface="Arial" panose="020B0604020202020204" pitchFamily="34" charset="0"/>
                <a:cs typeface="Arial" panose="020B0604020202020204" pitchFamily="34" charset="0"/>
              </a:rPr>
              <a:t>District Hearing Officer (DHO)</a:t>
            </a:r>
          </a:p>
        </p:txBody>
      </p:sp>
      <p:sp>
        <p:nvSpPr>
          <p:cNvPr id="8201" name="TextBox 13">
            <a:extLst>
              <a:ext uri="{FF2B5EF4-FFF2-40B4-BE49-F238E27FC236}">
                <a16:creationId xmlns:a16="http://schemas.microsoft.com/office/drawing/2014/main" id="{BA27FE47-C403-4D27-88F7-C7864F47E954}"/>
              </a:ext>
            </a:extLst>
          </p:cNvPr>
          <p:cNvSpPr txBox="1">
            <a:spLocks noChangeArrowheads="1"/>
          </p:cNvSpPr>
          <p:nvPr/>
        </p:nvSpPr>
        <p:spPr bwMode="auto">
          <a:xfrm>
            <a:off x="3581400" y="3962401"/>
            <a:ext cx="50292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2400">
                <a:latin typeface="Arial" panose="020B0604020202020204" pitchFamily="34" charset="0"/>
                <a:cs typeface="Arial" panose="020B0604020202020204" pitchFamily="34" charset="0"/>
              </a:rPr>
              <a:t>Staff Hearing Officer (SHO)</a:t>
            </a:r>
          </a:p>
        </p:txBody>
      </p:sp>
      <p:sp>
        <p:nvSpPr>
          <p:cNvPr id="8202" name="TextBox 14">
            <a:extLst>
              <a:ext uri="{FF2B5EF4-FFF2-40B4-BE49-F238E27FC236}">
                <a16:creationId xmlns:a16="http://schemas.microsoft.com/office/drawing/2014/main" id="{3B82C664-0D93-32D0-D621-D6DE6328AE42}"/>
              </a:ext>
            </a:extLst>
          </p:cNvPr>
          <p:cNvSpPr txBox="1">
            <a:spLocks noChangeArrowheads="1"/>
          </p:cNvSpPr>
          <p:nvPr/>
        </p:nvSpPr>
        <p:spPr bwMode="auto">
          <a:xfrm>
            <a:off x="3581400" y="4800601"/>
            <a:ext cx="50292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2400">
                <a:latin typeface="Arial" panose="020B0604020202020204" pitchFamily="34" charset="0"/>
                <a:cs typeface="Arial" panose="020B0604020202020204" pitchFamily="34" charset="0"/>
              </a:rPr>
              <a:t>Industrial Commission Level (ICL)</a:t>
            </a:r>
          </a:p>
        </p:txBody>
      </p:sp>
      <p:sp>
        <p:nvSpPr>
          <p:cNvPr id="8203" name="TextBox 15">
            <a:extLst>
              <a:ext uri="{FF2B5EF4-FFF2-40B4-BE49-F238E27FC236}">
                <a16:creationId xmlns:a16="http://schemas.microsoft.com/office/drawing/2014/main" id="{CCD756AE-952D-4A5A-8DA2-C9FAB8064BD0}"/>
              </a:ext>
            </a:extLst>
          </p:cNvPr>
          <p:cNvSpPr txBox="1">
            <a:spLocks noChangeArrowheads="1"/>
          </p:cNvSpPr>
          <p:nvPr/>
        </p:nvSpPr>
        <p:spPr bwMode="auto">
          <a:xfrm>
            <a:off x="4190999" y="5641172"/>
            <a:ext cx="4132385"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2400">
                <a:latin typeface="Arial" panose="020B0604020202020204" pitchFamily="34" charset="0"/>
                <a:cs typeface="Arial" panose="020B0604020202020204" pitchFamily="34" charset="0"/>
              </a:rPr>
              <a:t>Judicial system</a:t>
            </a:r>
          </a:p>
          <a:p>
            <a:pPr algn="ctr"/>
            <a:r>
              <a:rPr lang="en-US" altLang="en-US" sz="2400">
                <a:latin typeface="Arial" panose="020B0604020202020204" pitchFamily="34" charset="0"/>
                <a:cs typeface="Arial" panose="020B0604020202020204" pitchFamily="34" charset="0"/>
              </a:rPr>
              <a:t>Court of Common Pleas</a:t>
            </a:r>
          </a:p>
        </p:txBody>
      </p:sp>
      <p:cxnSp>
        <p:nvCxnSpPr>
          <p:cNvPr id="19" name="Straight Arrow Connector 18">
            <a:extLst>
              <a:ext uri="{FF2B5EF4-FFF2-40B4-BE49-F238E27FC236}">
                <a16:creationId xmlns:a16="http://schemas.microsoft.com/office/drawing/2014/main" id="{F391BFFF-EDFD-458D-BCB4-D2B17441A2CB}"/>
              </a:ext>
            </a:extLst>
          </p:cNvPr>
          <p:cNvCxnSpPr>
            <a:stCxn id="8194" idx="2"/>
          </p:cNvCxnSpPr>
          <p:nvPr/>
        </p:nvCxnSpPr>
        <p:spPr>
          <a:xfrm>
            <a:off x="6096000" y="2012156"/>
            <a:ext cx="1" cy="273844"/>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3B2D071-8C07-4115-A3C7-25BE4BD971B8}"/>
              </a:ext>
            </a:extLst>
          </p:cNvPr>
          <p:cNvCxnSpPr>
            <a:stCxn id="0" idx="2"/>
            <a:endCxn id="8200" idx="0"/>
          </p:cNvCxnSpPr>
          <p:nvPr/>
        </p:nvCxnSpPr>
        <p:spPr>
          <a:xfrm rot="5400000">
            <a:off x="5908676" y="2935288"/>
            <a:ext cx="376237" cy="1588"/>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E007A81-CAEF-4EFD-BC4D-6FDD819BF944}"/>
              </a:ext>
            </a:extLst>
          </p:cNvPr>
          <p:cNvCxnSpPr>
            <a:stCxn id="8200" idx="2"/>
            <a:endCxn id="8201" idx="0"/>
          </p:cNvCxnSpPr>
          <p:nvPr/>
        </p:nvCxnSpPr>
        <p:spPr>
          <a:xfrm rot="5400000">
            <a:off x="5908676" y="3773488"/>
            <a:ext cx="376237" cy="1588"/>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C9E7A84-7E9C-4308-A46B-15C556D3727E}"/>
              </a:ext>
            </a:extLst>
          </p:cNvPr>
          <p:cNvCxnSpPr>
            <a:stCxn id="8201" idx="2"/>
            <a:endCxn id="8202" idx="0"/>
          </p:cNvCxnSpPr>
          <p:nvPr/>
        </p:nvCxnSpPr>
        <p:spPr>
          <a:xfrm rot="5400000">
            <a:off x="5908676" y="4611688"/>
            <a:ext cx="376237" cy="1588"/>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00EB533-49FB-4DD8-A09E-EB2DA96715D2}"/>
              </a:ext>
            </a:extLst>
          </p:cNvPr>
          <p:cNvCxnSpPr>
            <a:stCxn id="8202" idx="2"/>
            <a:endCxn id="8203" idx="0"/>
          </p:cNvCxnSpPr>
          <p:nvPr/>
        </p:nvCxnSpPr>
        <p:spPr>
          <a:xfrm>
            <a:off x="6096000" y="5262564"/>
            <a:ext cx="161192" cy="378608"/>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209" name="Title 17">
            <a:extLst>
              <a:ext uri="{FF2B5EF4-FFF2-40B4-BE49-F238E27FC236}">
                <a16:creationId xmlns:a16="http://schemas.microsoft.com/office/drawing/2014/main" id="{A7CAFA35-B9BA-F9DB-1129-8A5DFB13F743}"/>
              </a:ext>
            </a:extLst>
          </p:cNvPr>
          <p:cNvSpPr>
            <a:spLocks noGrp="1"/>
          </p:cNvSpPr>
          <p:nvPr>
            <p:ph type="title"/>
          </p:nvPr>
        </p:nvSpPr>
        <p:spPr>
          <a:xfrm>
            <a:off x="1981200" y="838200"/>
            <a:ext cx="8229600" cy="566738"/>
          </a:xfrm>
        </p:spPr>
        <p:txBody>
          <a:bodyPr>
            <a:normAutofit fontScale="90000"/>
          </a:bodyPr>
          <a:lstStyle/>
          <a:p>
            <a:pPr algn="ctr"/>
            <a:r>
              <a:rPr lang="en-US" altLang="en-US" dirty="0">
                <a:latin typeface="Rockwell" panose="02060603020205020403" pitchFamily="18" charset="0"/>
                <a:cs typeface="Rockwell" panose="02060603020205020403" pitchFamily="18" charset="0"/>
              </a:rPr>
              <a:t>Hearing Process</a:t>
            </a:r>
          </a:p>
        </p:txBody>
      </p:sp>
    </p:spTree>
    <p:extLst>
      <p:ext uri="{BB962C8B-B14F-4D97-AF65-F5344CB8AC3E}">
        <p14:creationId xmlns:p14="http://schemas.microsoft.com/office/powerpoint/2010/main" val="398668471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EBCE2-3D13-3A3C-63AF-D53166EC93EC}"/>
              </a:ext>
            </a:extLst>
          </p:cNvPr>
          <p:cNvSpPr>
            <a:spLocks noGrp="1"/>
          </p:cNvSpPr>
          <p:nvPr>
            <p:ph type="title"/>
          </p:nvPr>
        </p:nvSpPr>
        <p:spPr/>
        <p:txBody>
          <a:bodyPr>
            <a:normAutofit/>
          </a:bodyPr>
          <a:lstStyle/>
          <a:p>
            <a:pPr algn="ctr"/>
            <a:r>
              <a:rPr lang="en-US" sz="4000" dirty="0"/>
              <a:t>Rate Making</a:t>
            </a:r>
          </a:p>
        </p:txBody>
      </p:sp>
      <p:sp>
        <p:nvSpPr>
          <p:cNvPr id="3" name="Text Placeholder 2">
            <a:extLst>
              <a:ext uri="{FF2B5EF4-FFF2-40B4-BE49-F238E27FC236}">
                <a16:creationId xmlns:a16="http://schemas.microsoft.com/office/drawing/2014/main" id="{051B7C4F-00D1-EDD6-8888-0BBF0874EF60}"/>
              </a:ext>
            </a:extLst>
          </p:cNvPr>
          <p:cNvSpPr>
            <a:spLocks noGrp="1"/>
          </p:cNvSpPr>
          <p:nvPr>
            <p:ph type="body" sz="quarter" idx="12"/>
          </p:nvPr>
        </p:nvSpPr>
        <p:spPr/>
        <p:txBody>
          <a:bodyPr>
            <a:normAutofit fontScale="92500"/>
          </a:bodyPr>
          <a:lstStyle/>
          <a:p>
            <a:pPr marL="0" indent="0">
              <a:buNone/>
            </a:pPr>
            <a:r>
              <a:rPr lang="en-US" dirty="0"/>
              <a:t>BWC is a single lines insurance carrier, providing workers’ compensation to over 250,000 private employers and 3,900 public employers</a:t>
            </a:r>
          </a:p>
          <a:p>
            <a:pPr marL="0" indent="0">
              <a:buNone/>
            </a:pPr>
            <a:endParaRPr lang="en-US" dirty="0"/>
          </a:p>
          <a:p>
            <a:pPr marL="0" indent="0">
              <a:buNone/>
            </a:pPr>
            <a:r>
              <a:rPr lang="en-US" dirty="0"/>
              <a:t>Like all insurance companies, BWC must establish base rates and determine what an employer must pay in premium to cover claims filed </a:t>
            </a:r>
          </a:p>
          <a:p>
            <a:pPr marL="0" indent="0">
              <a:buNone/>
            </a:pPr>
            <a:endParaRPr lang="en-US" dirty="0"/>
          </a:p>
          <a:p>
            <a:pPr marL="0" indent="0">
              <a:buNone/>
            </a:pPr>
            <a:r>
              <a:rPr lang="en-US" dirty="0"/>
              <a:t>Each year, BWC must collect enough premium to pay the ultimate costs of claims occurring in that year.</a:t>
            </a:r>
          </a:p>
          <a:p>
            <a:pPr marL="0" indent="0">
              <a:buNone/>
            </a:pPr>
            <a:endParaRPr lang="en-US" dirty="0"/>
          </a:p>
        </p:txBody>
      </p:sp>
      <p:sp>
        <p:nvSpPr>
          <p:cNvPr id="4" name="Slide Number Placeholder 3">
            <a:extLst>
              <a:ext uri="{FF2B5EF4-FFF2-40B4-BE49-F238E27FC236}">
                <a16:creationId xmlns:a16="http://schemas.microsoft.com/office/drawing/2014/main" id="{E94CBE71-B24B-5718-A3B2-DE5011B4CF53}"/>
              </a:ext>
            </a:extLst>
          </p:cNvPr>
          <p:cNvSpPr>
            <a:spLocks noGrp="1"/>
          </p:cNvSpPr>
          <p:nvPr>
            <p:ph type="sldNum" sz="quarter" idx="14"/>
          </p:nvPr>
        </p:nvSpPr>
        <p:spPr/>
        <p:txBody>
          <a:bodyPr/>
          <a:lstStyle/>
          <a:p>
            <a:fld id="{383B7B7A-CDDA-7C44-B1B0-1F1E45567B3B}" type="slidenum">
              <a:rPr lang="en-US" smtClean="0"/>
              <a:pPr/>
              <a:t>41</a:t>
            </a:fld>
            <a:endParaRPr lang="en-US" dirty="0"/>
          </a:p>
        </p:txBody>
      </p:sp>
    </p:spTree>
    <p:extLst>
      <p:ext uri="{BB962C8B-B14F-4D97-AF65-F5344CB8AC3E}">
        <p14:creationId xmlns:p14="http://schemas.microsoft.com/office/powerpoint/2010/main" val="2377766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B49E-AA6E-F904-A93A-60368BDD3B75}"/>
              </a:ext>
            </a:extLst>
          </p:cNvPr>
          <p:cNvSpPr>
            <a:spLocks noGrp="1"/>
          </p:cNvSpPr>
          <p:nvPr>
            <p:ph type="title"/>
          </p:nvPr>
        </p:nvSpPr>
        <p:spPr/>
        <p:txBody>
          <a:bodyPr>
            <a:normAutofit fontScale="90000"/>
          </a:bodyPr>
          <a:lstStyle/>
          <a:p>
            <a:pPr algn="ctr"/>
            <a:r>
              <a:rPr lang="en-US" dirty="0"/>
              <a:t>Determining an Employer’s Share of the Premium</a:t>
            </a:r>
          </a:p>
        </p:txBody>
      </p:sp>
      <p:sp>
        <p:nvSpPr>
          <p:cNvPr id="3" name="Text Placeholder 2">
            <a:extLst>
              <a:ext uri="{FF2B5EF4-FFF2-40B4-BE49-F238E27FC236}">
                <a16:creationId xmlns:a16="http://schemas.microsoft.com/office/drawing/2014/main" id="{DC8061EB-51BF-1FBC-D785-D1ACC6BC3C20}"/>
              </a:ext>
            </a:extLst>
          </p:cNvPr>
          <p:cNvSpPr>
            <a:spLocks noGrp="1"/>
          </p:cNvSpPr>
          <p:nvPr>
            <p:ph type="body" sz="quarter" idx="12"/>
          </p:nvPr>
        </p:nvSpPr>
        <p:spPr/>
        <p:txBody>
          <a:bodyPr/>
          <a:lstStyle/>
          <a:p>
            <a:r>
              <a:rPr lang="en-US" sz="2400" dirty="0">
                <a:latin typeface="Arial" pitchFamily="34" charset="0"/>
                <a:cs typeface="Arial" pitchFamily="34" charset="0"/>
              </a:rPr>
              <a:t>Once BWC determines how much premium will be collected, we determine how we will distribute that premium amongst all Ohio state-fund employers.</a:t>
            </a:r>
          </a:p>
          <a:p>
            <a:endParaRPr lang="en-US" sz="2400" dirty="0">
              <a:latin typeface="Arial" pitchFamily="34" charset="0"/>
              <a:cs typeface="Arial" pitchFamily="34" charset="0"/>
            </a:endParaRPr>
          </a:p>
          <a:p>
            <a:r>
              <a:rPr lang="en-US" sz="2400" dirty="0">
                <a:latin typeface="Arial" pitchFamily="34" charset="0"/>
                <a:cs typeface="Arial" pitchFamily="34" charset="0"/>
              </a:rPr>
              <a:t>The intent is to collect a premium from each employer that reflects the risk each employer brings to the state insurance fund.</a:t>
            </a:r>
          </a:p>
          <a:p>
            <a:endParaRPr lang="en-US" dirty="0"/>
          </a:p>
        </p:txBody>
      </p:sp>
      <p:sp>
        <p:nvSpPr>
          <p:cNvPr id="4" name="Slide Number Placeholder 3">
            <a:extLst>
              <a:ext uri="{FF2B5EF4-FFF2-40B4-BE49-F238E27FC236}">
                <a16:creationId xmlns:a16="http://schemas.microsoft.com/office/drawing/2014/main" id="{10032480-88F6-E5D5-667A-174DE9A3B645}"/>
              </a:ext>
            </a:extLst>
          </p:cNvPr>
          <p:cNvSpPr>
            <a:spLocks noGrp="1"/>
          </p:cNvSpPr>
          <p:nvPr>
            <p:ph type="sldNum" sz="quarter" idx="14"/>
          </p:nvPr>
        </p:nvSpPr>
        <p:spPr/>
        <p:txBody>
          <a:bodyPr/>
          <a:lstStyle/>
          <a:p>
            <a:fld id="{383B7B7A-CDDA-7C44-B1B0-1F1E45567B3B}" type="slidenum">
              <a:rPr lang="en-US" smtClean="0"/>
              <a:pPr/>
              <a:t>42</a:t>
            </a:fld>
            <a:endParaRPr lang="en-US" dirty="0"/>
          </a:p>
        </p:txBody>
      </p:sp>
    </p:spTree>
    <p:extLst>
      <p:ext uri="{BB962C8B-B14F-4D97-AF65-F5344CB8AC3E}">
        <p14:creationId xmlns:p14="http://schemas.microsoft.com/office/powerpoint/2010/main" val="1712907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F7E0B-A410-E9A6-2529-0141472873AF}"/>
              </a:ext>
            </a:extLst>
          </p:cNvPr>
          <p:cNvSpPr>
            <a:spLocks noGrp="1"/>
          </p:cNvSpPr>
          <p:nvPr>
            <p:ph type="title"/>
          </p:nvPr>
        </p:nvSpPr>
        <p:spPr/>
        <p:txBody>
          <a:bodyPr/>
          <a:lstStyle/>
          <a:p>
            <a:pPr algn="ctr"/>
            <a:r>
              <a:rPr lang="en-US" dirty="0"/>
              <a:t>Experience Rating</a:t>
            </a:r>
          </a:p>
        </p:txBody>
      </p:sp>
      <p:sp>
        <p:nvSpPr>
          <p:cNvPr id="3" name="Text Placeholder 2">
            <a:extLst>
              <a:ext uri="{FF2B5EF4-FFF2-40B4-BE49-F238E27FC236}">
                <a16:creationId xmlns:a16="http://schemas.microsoft.com/office/drawing/2014/main" id="{2FFB2BB2-E8D4-282A-F251-E288BE0A4755}"/>
              </a:ext>
            </a:extLst>
          </p:cNvPr>
          <p:cNvSpPr>
            <a:spLocks noGrp="1"/>
          </p:cNvSpPr>
          <p:nvPr>
            <p:ph type="body" sz="quarter" idx="12"/>
          </p:nvPr>
        </p:nvSpPr>
        <p:spPr/>
        <p:txBody>
          <a:bodyPr>
            <a:normAutofit fontScale="92500" lnSpcReduction="10000"/>
          </a:bodyPr>
          <a:lstStyle/>
          <a:p>
            <a:r>
              <a:rPr lang="en-US" dirty="0"/>
              <a:t>Employers are incentivized to maintain safe workplaces and implement good claims-management practices by the rate making process</a:t>
            </a:r>
          </a:p>
          <a:p>
            <a:endParaRPr lang="en-US" dirty="0"/>
          </a:p>
          <a:p>
            <a:pPr lvl="1"/>
            <a:r>
              <a:rPr lang="en-US" b="1" dirty="0"/>
              <a:t>Employers with more than $ 2,000 </a:t>
            </a:r>
            <a:r>
              <a:rPr lang="en-US" dirty="0"/>
              <a:t>in expected claims costs are rated based on their individual </a:t>
            </a:r>
            <a:r>
              <a:rPr lang="en-US" b="1" dirty="0"/>
              <a:t>past experiences</a:t>
            </a:r>
            <a:r>
              <a:rPr lang="en-US" dirty="0"/>
              <a:t>. </a:t>
            </a:r>
          </a:p>
          <a:p>
            <a:pPr lvl="1"/>
            <a:endParaRPr lang="en-US" dirty="0"/>
          </a:p>
          <a:p>
            <a:pPr lvl="1"/>
            <a:r>
              <a:rPr lang="en-US" dirty="0"/>
              <a:t>Employers with less claims costs than expected pay less than the base rate.</a:t>
            </a:r>
          </a:p>
          <a:p>
            <a:pPr lvl="1"/>
            <a:endParaRPr lang="en-US" dirty="0"/>
          </a:p>
          <a:p>
            <a:pPr lvl="1"/>
            <a:r>
              <a:rPr lang="en-US" dirty="0"/>
              <a:t>Employers with more claims costs than expected pay more than the base rate.</a:t>
            </a:r>
          </a:p>
          <a:p>
            <a:endParaRPr lang="en-US" dirty="0"/>
          </a:p>
        </p:txBody>
      </p:sp>
      <p:sp>
        <p:nvSpPr>
          <p:cNvPr id="4" name="Slide Number Placeholder 3">
            <a:extLst>
              <a:ext uri="{FF2B5EF4-FFF2-40B4-BE49-F238E27FC236}">
                <a16:creationId xmlns:a16="http://schemas.microsoft.com/office/drawing/2014/main" id="{7511BF4B-453D-F84F-0CCF-A4299217AB25}"/>
              </a:ext>
            </a:extLst>
          </p:cNvPr>
          <p:cNvSpPr>
            <a:spLocks noGrp="1"/>
          </p:cNvSpPr>
          <p:nvPr>
            <p:ph type="sldNum" sz="quarter" idx="14"/>
          </p:nvPr>
        </p:nvSpPr>
        <p:spPr/>
        <p:txBody>
          <a:bodyPr/>
          <a:lstStyle/>
          <a:p>
            <a:fld id="{383B7B7A-CDDA-7C44-B1B0-1F1E45567B3B}" type="slidenum">
              <a:rPr lang="en-US" smtClean="0"/>
              <a:pPr/>
              <a:t>43</a:t>
            </a:fld>
            <a:endParaRPr lang="en-US" dirty="0"/>
          </a:p>
        </p:txBody>
      </p:sp>
    </p:spTree>
    <p:extLst>
      <p:ext uri="{BB962C8B-B14F-4D97-AF65-F5344CB8AC3E}">
        <p14:creationId xmlns:p14="http://schemas.microsoft.com/office/powerpoint/2010/main" val="3152511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DE065-6E7F-D46F-1AC0-04FFBA7E8B70}"/>
              </a:ext>
            </a:extLst>
          </p:cNvPr>
          <p:cNvSpPr>
            <a:spLocks noGrp="1"/>
          </p:cNvSpPr>
          <p:nvPr>
            <p:ph type="title"/>
          </p:nvPr>
        </p:nvSpPr>
        <p:spPr/>
        <p:txBody>
          <a:bodyPr/>
          <a:lstStyle/>
          <a:p>
            <a:pPr algn="ctr"/>
            <a:r>
              <a:rPr lang="en-US" dirty="0"/>
              <a:t>BWC Ratemaking</a:t>
            </a:r>
          </a:p>
        </p:txBody>
      </p:sp>
      <p:sp>
        <p:nvSpPr>
          <p:cNvPr id="3" name="Text Placeholder 2">
            <a:extLst>
              <a:ext uri="{FF2B5EF4-FFF2-40B4-BE49-F238E27FC236}">
                <a16:creationId xmlns:a16="http://schemas.microsoft.com/office/drawing/2014/main" id="{043C6B4E-229B-1141-1B70-A010E64A3AFA}"/>
              </a:ext>
            </a:extLst>
          </p:cNvPr>
          <p:cNvSpPr>
            <a:spLocks noGrp="1"/>
          </p:cNvSpPr>
          <p:nvPr>
            <p:ph type="body" sz="quarter" idx="12"/>
          </p:nvPr>
        </p:nvSpPr>
        <p:spPr>
          <a:xfrm>
            <a:off x="1064302" y="1414585"/>
            <a:ext cx="9878336" cy="4281366"/>
          </a:xfrm>
        </p:spPr>
        <p:txBody>
          <a:bodyPr>
            <a:normAutofit/>
          </a:bodyPr>
          <a:lstStyle/>
          <a:p>
            <a:r>
              <a:rPr lang="en-US" dirty="0"/>
              <a:t>BWC calculates an Experience Modifier (EM), which provides a quick way to tell how an employer’s claims management efforts are going.</a:t>
            </a:r>
          </a:p>
          <a:p>
            <a:pPr marL="0" indent="0">
              <a:buNone/>
            </a:pPr>
            <a:endParaRPr lang="en-US" dirty="0"/>
          </a:p>
          <a:p>
            <a:r>
              <a:rPr lang="en-US" b="1" dirty="0"/>
              <a:t>EM &gt;1.0 </a:t>
            </a:r>
            <a:r>
              <a:rPr lang="en-US" dirty="0"/>
              <a:t>Employer is </a:t>
            </a:r>
            <a:r>
              <a:rPr lang="en-US" b="1" dirty="0"/>
              <a:t>penalty rated</a:t>
            </a:r>
          </a:p>
          <a:p>
            <a:pPr marL="0" indent="0">
              <a:buNone/>
            </a:pPr>
            <a:r>
              <a:rPr lang="en-US" dirty="0"/>
              <a:t> </a:t>
            </a:r>
          </a:p>
          <a:p>
            <a:r>
              <a:rPr lang="en-US" b="1" dirty="0"/>
              <a:t>EM = 1.0 </a:t>
            </a:r>
            <a:r>
              <a:rPr lang="en-US" dirty="0"/>
              <a:t>Employer is </a:t>
            </a:r>
            <a:r>
              <a:rPr lang="en-US" b="1" dirty="0"/>
              <a:t>base rated</a:t>
            </a:r>
          </a:p>
          <a:p>
            <a:endParaRPr lang="en-US" dirty="0"/>
          </a:p>
          <a:p>
            <a:r>
              <a:rPr lang="en-US" b="1" dirty="0"/>
              <a:t>EM &lt; 1.0 </a:t>
            </a:r>
            <a:r>
              <a:rPr lang="en-US" dirty="0"/>
              <a:t> Employer is </a:t>
            </a:r>
            <a:r>
              <a:rPr lang="en-US" b="1" dirty="0"/>
              <a:t>credit rated</a:t>
            </a:r>
          </a:p>
          <a:p>
            <a:endParaRPr lang="en-US" dirty="0"/>
          </a:p>
        </p:txBody>
      </p:sp>
      <p:sp>
        <p:nvSpPr>
          <p:cNvPr id="4" name="Slide Number Placeholder 3">
            <a:extLst>
              <a:ext uri="{FF2B5EF4-FFF2-40B4-BE49-F238E27FC236}">
                <a16:creationId xmlns:a16="http://schemas.microsoft.com/office/drawing/2014/main" id="{5235E101-0C0E-F3B5-2DAE-C0F6398AB04C}"/>
              </a:ext>
            </a:extLst>
          </p:cNvPr>
          <p:cNvSpPr>
            <a:spLocks noGrp="1"/>
          </p:cNvSpPr>
          <p:nvPr>
            <p:ph type="sldNum" sz="quarter" idx="14"/>
          </p:nvPr>
        </p:nvSpPr>
        <p:spPr/>
        <p:txBody>
          <a:bodyPr/>
          <a:lstStyle/>
          <a:p>
            <a:fld id="{383B7B7A-CDDA-7C44-B1B0-1F1E45567B3B}" type="slidenum">
              <a:rPr lang="en-US" smtClean="0"/>
              <a:pPr/>
              <a:t>44</a:t>
            </a:fld>
            <a:endParaRPr lang="en-US" dirty="0"/>
          </a:p>
        </p:txBody>
      </p:sp>
    </p:spTree>
    <p:extLst>
      <p:ext uri="{BB962C8B-B14F-4D97-AF65-F5344CB8AC3E}">
        <p14:creationId xmlns:p14="http://schemas.microsoft.com/office/powerpoint/2010/main" val="3749218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EA449-BB0F-4459-37B7-4D8D60788313}"/>
              </a:ext>
            </a:extLst>
          </p:cNvPr>
          <p:cNvSpPr>
            <a:spLocks noGrp="1"/>
          </p:cNvSpPr>
          <p:nvPr>
            <p:ph type="title"/>
          </p:nvPr>
        </p:nvSpPr>
        <p:spPr/>
        <p:txBody>
          <a:bodyPr/>
          <a:lstStyle/>
          <a:p>
            <a:pPr algn="ctr"/>
            <a:r>
              <a:rPr lang="en-US" dirty="0"/>
              <a:t>Calculating the Experience Modifier (EM)</a:t>
            </a:r>
          </a:p>
        </p:txBody>
      </p:sp>
      <p:sp>
        <p:nvSpPr>
          <p:cNvPr id="3" name="Text Placeholder 2">
            <a:extLst>
              <a:ext uri="{FF2B5EF4-FFF2-40B4-BE49-F238E27FC236}">
                <a16:creationId xmlns:a16="http://schemas.microsoft.com/office/drawing/2014/main" id="{B5339AD3-2E84-E895-0663-5ECA29D472E8}"/>
              </a:ext>
            </a:extLst>
          </p:cNvPr>
          <p:cNvSpPr>
            <a:spLocks noGrp="1"/>
          </p:cNvSpPr>
          <p:nvPr>
            <p:ph type="body" sz="quarter" idx="12"/>
          </p:nvPr>
        </p:nvSpPr>
        <p:spPr/>
        <p:txBody>
          <a:bodyPr/>
          <a:lstStyle/>
          <a:p>
            <a:r>
              <a:rPr lang="en-US" dirty="0"/>
              <a:t>The formula </a:t>
            </a:r>
            <a:r>
              <a:rPr lang="en-US" u="sng" dirty="0"/>
              <a:t>compares an employer’s actual claims costs to its expected claims costs.</a:t>
            </a:r>
          </a:p>
          <a:p>
            <a:r>
              <a:rPr lang="en-US" dirty="0"/>
              <a:t>An employer should be aware of this comparison and use it as the basis of their claims management strategies. </a:t>
            </a:r>
          </a:p>
          <a:p>
            <a:r>
              <a:rPr lang="en-US" b="1" u="sng" dirty="0"/>
              <a:t>Desired: Actual claims costs&lt; than expected</a:t>
            </a:r>
          </a:p>
        </p:txBody>
      </p:sp>
      <p:sp>
        <p:nvSpPr>
          <p:cNvPr id="4" name="Slide Number Placeholder 3">
            <a:extLst>
              <a:ext uri="{FF2B5EF4-FFF2-40B4-BE49-F238E27FC236}">
                <a16:creationId xmlns:a16="http://schemas.microsoft.com/office/drawing/2014/main" id="{0E4726CC-19D8-0A9D-39A2-9F93417C14EC}"/>
              </a:ext>
            </a:extLst>
          </p:cNvPr>
          <p:cNvSpPr>
            <a:spLocks noGrp="1"/>
          </p:cNvSpPr>
          <p:nvPr>
            <p:ph type="sldNum" sz="quarter" idx="14"/>
          </p:nvPr>
        </p:nvSpPr>
        <p:spPr/>
        <p:txBody>
          <a:bodyPr/>
          <a:lstStyle/>
          <a:p>
            <a:fld id="{383B7B7A-CDDA-7C44-B1B0-1F1E45567B3B}" type="slidenum">
              <a:rPr lang="en-US" smtClean="0"/>
              <a:pPr/>
              <a:t>45</a:t>
            </a:fld>
            <a:endParaRPr lang="en-US" dirty="0"/>
          </a:p>
        </p:txBody>
      </p:sp>
    </p:spTree>
    <p:extLst>
      <p:ext uri="{BB962C8B-B14F-4D97-AF65-F5344CB8AC3E}">
        <p14:creationId xmlns:p14="http://schemas.microsoft.com/office/powerpoint/2010/main" val="1633361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18EE-F831-E6F9-F307-6DDA82F622FF}"/>
              </a:ext>
            </a:extLst>
          </p:cNvPr>
          <p:cNvSpPr>
            <a:spLocks noGrp="1"/>
          </p:cNvSpPr>
          <p:nvPr>
            <p:ph type="title"/>
          </p:nvPr>
        </p:nvSpPr>
        <p:spPr/>
        <p:txBody>
          <a:bodyPr>
            <a:normAutofit fontScale="90000"/>
          </a:bodyPr>
          <a:lstStyle/>
          <a:p>
            <a:r>
              <a:rPr lang="en-US" dirty="0"/>
              <a:t>Workers’ Compensation Claims Management</a:t>
            </a:r>
          </a:p>
        </p:txBody>
      </p:sp>
      <p:sp>
        <p:nvSpPr>
          <p:cNvPr id="3" name="Text Placeholder 2">
            <a:extLst>
              <a:ext uri="{FF2B5EF4-FFF2-40B4-BE49-F238E27FC236}">
                <a16:creationId xmlns:a16="http://schemas.microsoft.com/office/drawing/2014/main" id="{13F41E7A-A195-44DE-3B28-53C7B83B12D0}"/>
              </a:ext>
            </a:extLst>
          </p:cNvPr>
          <p:cNvSpPr>
            <a:spLocks noGrp="1"/>
          </p:cNvSpPr>
          <p:nvPr>
            <p:ph type="body" sz="quarter" idx="12"/>
          </p:nvPr>
        </p:nvSpPr>
        <p:spPr/>
        <p:txBody>
          <a:bodyPr>
            <a:normAutofit lnSpcReduction="10000"/>
          </a:bodyPr>
          <a:lstStyle/>
          <a:p>
            <a:r>
              <a:rPr lang="en-US" dirty="0"/>
              <a:t>How is claims management defined in Ohio?</a:t>
            </a:r>
          </a:p>
          <a:p>
            <a:pPr marL="0" indent="0">
              <a:buNone/>
            </a:pPr>
            <a:endParaRPr lang="en-US" dirty="0"/>
          </a:p>
          <a:p>
            <a:r>
              <a:rPr lang="en-US" dirty="0"/>
              <a:t>The management process for ensuring </a:t>
            </a:r>
            <a:r>
              <a:rPr lang="en-US" u="sng" dirty="0"/>
              <a:t>timely filing of claims</a:t>
            </a:r>
            <a:r>
              <a:rPr lang="en-US" dirty="0"/>
              <a:t>, </a:t>
            </a:r>
            <a:r>
              <a:rPr lang="en-US" u="sng" dirty="0"/>
              <a:t>care for injured workers </a:t>
            </a:r>
            <a:r>
              <a:rPr lang="en-US" dirty="0"/>
              <a:t>and </a:t>
            </a:r>
            <a:r>
              <a:rPr lang="en-US" b="1" u="sng" dirty="0"/>
              <a:t>minimizing the financial impact of claims on the organization</a:t>
            </a:r>
          </a:p>
          <a:p>
            <a:pPr marL="0" indent="0">
              <a:buNone/>
            </a:pPr>
            <a:r>
              <a:rPr lang="en-US" dirty="0"/>
              <a:t> Simply put, </a:t>
            </a:r>
            <a:r>
              <a:rPr lang="en-US" b="1" u="sng" dirty="0"/>
              <a:t>effective claims management means minimizing claims costs</a:t>
            </a:r>
          </a:p>
          <a:p>
            <a:pPr marL="0" indent="0">
              <a:buNone/>
            </a:pPr>
            <a:r>
              <a:rPr lang="en-US" dirty="0"/>
              <a:t>  How can an employer do it?</a:t>
            </a:r>
          </a:p>
        </p:txBody>
      </p:sp>
      <p:sp>
        <p:nvSpPr>
          <p:cNvPr id="4" name="Slide Number Placeholder 3">
            <a:extLst>
              <a:ext uri="{FF2B5EF4-FFF2-40B4-BE49-F238E27FC236}">
                <a16:creationId xmlns:a16="http://schemas.microsoft.com/office/drawing/2014/main" id="{0A8D26ED-7696-F3D0-A680-A24C0C4EF46B}"/>
              </a:ext>
            </a:extLst>
          </p:cNvPr>
          <p:cNvSpPr>
            <a:spLocks noGrp="1"/>
          </p:cNvSpPr>
          <p:nvPr>
            <p:ph type="sldNum" sz="quarter" idx="14"/>
          </p:nvPr>
        </p:nvSpPr>
        <p:spPr/>
        <p:txBody>
          <a:bodyPr/>
          <a:lstStyle/>
          <a:p>
            <a:fld id="{383B7B7A-CDDA-7C44-B1B0-1F1E45567B3B}" type="slidenum">
              <a:rPr lang="en-US" smtClean="0"/>
              <a:pPr/>
              <a:t>46</a:t>
            </a:fld>
            <a:endParaRPr lang="en-US" dirty="0"/>
          </a:p>
        </p:txBody>
      </p:sp>
    </p:spTree>
    <p:extLst>
      <p:ext uri="{BB962C8B-B14F-4D97-AF65-F5344CB8AC3E}">
        <p14:creationId xmlns:p14="http://schemas.microsoft.com/office/powerpoint/2010/main" val="3283298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F4978-6511-D991-A249-1A7EC09F740F}"/>
              </a:ext>
            </a:extLst>
          </p:cNvPr>
          <p:cNvSpPr>
            <a:spLocks noGrp="1"/>
          </p:cNvSpPr>
          <p:nvPr>
            <p:ph type="title"/>
          </p:nvPr>
        </p:nvSpPr>
        <p:spPr/>
        <p:txBody>
          <a:bodyPr/>
          <a:lstStyle/>
          <a:p>
            <a:pPr algn="ctr"/>
            <a:r>
              <a:rPr lang="en-US" dirty="0"/>
              <a:t>Cost-Control Strategies</a:t>
            </a:r>
          </a:p>
        </p:txBody>
      </p:sp>
      <p:sp>
        <p:nvSpPr>
          <p:cNvPr id="3" name="Text Placeholder 2">
            <a:extLst>
              <a:ext uri="{FF2B5EF4-FFF2-40B4-BE49-F238E27FC236}">
                <a16:creationId xmlns:a16="http://schemas.microsoft.com/office/drawing/2014/main" id="{6BD73E25-54F6-A0F7-9D51-D65819B0A706}"/>
              </a:ext>
            </a:extLst>
          </p:cNvPr>
          <p:cNvSpPr>
            <a:spLocks noGrp="1"/>
          </p:cNvSpPr>
          <p:nvPr>
            <p:ph type="body" sz="quarter" idx="12"/>
          </p:nvPr>
        </p:nvSpPr>
        <p:spPr/>
        <p:txBody>
          <a:bodyPr/>
          <a:lstStyle/>
          <a:p>
            <a:r>
              <a:rPr lang="en-US" dirty="0"/>
              <a:t>Wage Continuation</a:t>
            </a:r>
          </a:p>
          <a:p>
            <a:r>
              <a:rPr lang="en-US" dirty="0"/>
              <a:t>Return to Work</a:t>
            </a:r>
          </a:p>
          <a:p>
            <a:r>
              <a:rPr lang="en-US" dirty="0"/>
              <a:t>Claim settlement</a:t>
            </a:r>
          </a:p>
          <a:p>
            <a:r>
              <a:rPr lang="en-US" dirty="0"/>
              <a:t>Handicap reimbursement</a:t>
            </a:r>
          </a:p>
          <a:p>
            <a:r>
              <a:rPr lang="en-US" dirty="0"/>
              <a:t>Subrogation – HB 207- 100% of claims costs paid out of the surplus fund, no impact on experience.</a:t>
            </a:r>
          </a:p>
          <a:p>
            <a:pPr marL="0" indent="0">
              <a:buNone/>
            </a:pPr>
            <a:endParaRPr lang="en-US" dirty="0"/>
          </a:p>
        </p:txBody>
      </p:sp>
      <p:sp>
        <p:nvSpPr>
          <p:cNvPr id="4" name="Slide Number Placeholder 3">
            <a:extLst>
              <a:ext uri="{FF2B5EF4-FFF2-40B4-BE49-F238E27FC236}">
                <a16:creationId xmlns:a16="http://schemas.microsoft.com/office/drawing/2014/main" id="{0E79A30C-3B27-8ED9-71CC-8038909B0024}"/>
              </a:ext>
            </a:extLst>
          </p:cNvPr>
          <p:cNvSpPr>
            <a:spLocks noGrp="1"/>
          </p:cNvSpPr>
          <p:nvPr>
            <p:ph type="sldNum" sz="quarter" idx="14"/>
          </p:nvPr>
        </p:nvSpPr>
        <p:spPr/>
        <p:txBody>
          <a:bodyPr/>
          <a:lstStyle/>
          <a:p>
            <a:fld id="{383B7B7A-CDDA-7C44-B1B0-1F1E45567B3B}" type="slidenum">
              <a:rPr lang="en-US" smtClean="0"/>
              <a:pPr/>
              <a:t>47</a:t>
            </a:fld>
            <a:endParaRPr lang="en-US" dirty="0"/>
          </a:p>
        </p:txBody>
      </p:sp>
    </p:spTree>
    <p:extLst>
      <p:ext uri="{BB962C8B-B14F-4D97-AF65-F5344CB8AC3E}">
        <p14:creationId xmlns:p14="http://schemas.microsoft.com/office/powerpoint/2010/main" val="3416403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006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0EE6A021-70BB-EADF-B990-07E1AE22E7C5}"/>
              </a:ext>
            </a:extLst>
          </p:cNvPr>
          <p:cNvSpPr>
            <a:spLocks noGrp="1"/>
          </p:cNvSpPr>
          <p:nvPr>
            <p:ph type="ftr" sz="quarter" idx="4294967295"/>
          </p:nvPr>
        </p:nvSpPr>
        <p:spPr>
          <a:xfrm>
            <a:off x="0" y="6356350"/>
            <a:ext cx="7934325" cy="365125"/>
          </a:xfrm>
          <a:prstGeom prst="rect">
            <a:avLst/>
          </a:prstGeom>
        </p:spPr>
        <p:txBody>
          <a:bodyPr/>
          <a:lstStyle/>
          <a:p>
            <a:r>
              <a:rPr lang="en-US"/>
              <a:t>      </a:t>
            </a:r>
          </a:p>
        </p:txBody>
      </p:sp>
    </p:spTree>
    <p:extLst>
      <p:ext uri="{BB962C8B-B14F-4D97-AF65-F5344CB8AC3E}">
        <p14:creationId xmlns:p14="http://schemas.microsoft.com/office/powerpoint/2010/main" val="979352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white and red invitation with scissors&#10;&#10;Description automatically generated">
            <a:extLst>
              <a:ext uri="{FF2B5EF4-FFF2-40B4-BE49-F238E27FC236}">
                <a16:creationId xmlns:a16="http://schemas.microsoft.com/office/drawing/2014/main" id="{82F3C7F4-7681-7178-F403-F59DCE7EB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284" y="-16491"/>
            <a:ext cx="8239432" cy="6905428"/>
          </a:xfrm>
          <a:prstGeom prst="rect">
            <a:avLst/>
          </a:prstGeom>
        </p:spPr>
      </p:pic>
    </p:spTree>
    <p:extLst>
      <p:ext uri="{BB962C8B-B14F-4D97-AF65-F5344CB8AC3E}">
        <p14:creationId xmlns:p14="http://schemas.microsoft.com/office/powerpoint/2010/main" val="484855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892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A poster with text and pictures of a drink and a glass of ice&#10;&#10;Description automatically generated">
            <a:extLst>
              <a:ext uri="{FF2B5EF4-FFF2-40B4-BE49-F238E27FC236}">
                <a16:creationId xmlns:a16="http://schemas.microsoft.com/office/drawing/2014/main" id="{87A57DD9-C960-BA0C-92FF-EB566F361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533" y="-167230"/>
            <a:ext cx="5682934" cy="7354386"/>
          </a:xfrm>
          <a:prstGeom prst="rect">
            <a:avLst/>
          </a:prstGeom>
        </p:spPr>
      </p:pic>
    </p:spTree>
    <p:extLst>
      <p:ext uri="{BB962C8B-B14F-4D97-AF65-F5344CB8AC3E}">
        <p14:creationId xmlns:p14="http://schemas.microsoft.com/office/powerpoint/2010/main" val="2568771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A poster of a canyon&#10;&#10;Description automatically generated">
            <a:extLst>
              <a:ext uri="{FF2B5EF4-FFF2-40B4-BE49-F238E27FC236}">
                <a16:creationId xmlns:a16="http://schemas.microsoft.com/office/drawing/2014/main" id="{FF4EC555-017C-CC59-C68E-B09CBDBE0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676420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A blue and orange banner with white text&#10;&#10;Description automatically generated">
            <a:extLst>
              <a:ext uri="{FF2B5EF4-FFF2-40B4-BE49-F238E27FC236}">
                <a16:creationId xmlns:a16="http://schemas.microsoft.com/office/drawing/2014/main" id="{B7BB19B3-9862-0FFD-761B-F6B5F4336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061698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0580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4.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5.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255</TotalTime>
  <Words>1494</Words>
  <Application>Microsoft Office PowerPoint</Application>
  <PresentationFormat>Widescreen</PresentationFormat>
  <Paragraphs>230</Paragraphs>
  <Slides>50</Slides>
  <Notes>5</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50</vt:i4>
      </vt:variant>
    </vt:vector>
  </HeadingPairs>
  <TitlesOfParts>
    <vt:vector size="75" baseType="lpstr">
      <vt:lpstr>Aptos</vt:lpstr>
      <vt:lpstr>Arial</vt:lpstr>
      <vt:lpstr>Calibri</vt:lpstr>
      <vt:lpstr>Calibri Light</vt:lpstr>
      <vt:lpstr>Courier New</vt:lpstr>
      <vt:lpstr>Gill Sans MT</vt:lpstr>
      <vt:lpstr>Helvetica</vt:lpstr>
      <vt:lpstr>Impact</vt:lpstr>
      <vt:lpstr>Lato</vt:lpstr>
      <vt:lpstr>Open Sans</vt:lpstr>
      <vt:lpstr>Rockwell</vt:lpstr>
      <vt:lpstr>Serifa</vt:lpstr>
      <vt:lpstr>Source Sans 3</vt:lpstr>
      <vt:lpstr>Source Sans Pro</vt:lpstr>
      <vt:lpstr>Symbol</vt:lpstr>
      <vt:lpstr>Times New Roman</vt:lpstr>
      <vt:lpstr>Univers Condensed Light</vt:lpstr>
      <vt:lpstr>Walbaum Display Light</vt:lpstr>
      <vt:lpstr>Badge</vt:lpstr>
      <vt:lpstr>Opening and Closing Slides</vt:lpstr>
      <vt:lpstr>Heart of it All Deck</vt:lpstr>
      <vt:lpstr>Heart of it All Deck</vt:lpstr>
      <vt:lpstr>Opening and Closing Slides</vt:lpstr>
      <vt:lpstr>Office Theme</vt:lpstr>
      <vt:lpstr>AngleLinesVTI</vt:lpstr>
      <vt:lpstr>PowerPoint Presentation</vt:lpstr>
      <vt:lpstr>PowerPoint Presentation</vt:lpstr>
      <vt:lpstr>Slides, External resources &amp; registration can be found at www.solonchamber.com/slides</vt:lpstr>
      <vt:lpstr>PowerPoint Presentation</vt:lpstr>
      <vt:lpstr>PowerPoint Presentation</vt:lpstr>
      <vt:lpstr>PowerPoint Presentation</vt:lpstr>
      <vt:lpstr>PowerPoint Presentation</vt:lpstr>
      <vt:lpstr>PowerPoint Presentation</vt:lpstr>
      <vt:lpstr>PowerPoint Presentation</vt:lpstr>
      <vt:lpstr>Important Dates – state funded Employers</vt:lpstr>
      <vt:lpstr>Employer Webinars</vt:lpstr>
      <vt:lpstr>SAFETY Webinars</vt:lpstr>
      <vt:lpstr>Virtual Classes</vt:lpstr>
      <vt:lpstr>In-Person Classes</vt:lpstr>
      <vt:lpstr>PowerPoint Presentation</vt:lpstr>
      <vt:lpstr> 2024 Ohio Safety congress &amp; expo®  March 27-29  </vt:lpstr>
      <vt:lpstr>View sessions online to see the credits awarded</vt:lpstr>
      <vt:lpstr>Live-streamed sessions</vt:lpstr>
      <vt:lpstr>PowerPoint Presentation</vt:lpstr>
      <vt:lpstr>Leadership Expedition   Bryant &amp; Stratton college, 2024</vt:lpstr>
      <vt:lpstr>A guide to common issues for new managers</vt:lpstr>
      <vt:lpstr>Many new managers are promoted because they are very good at what they do</vt:lpstr>
      <vt:lpstr>This training is designed to fill knowledge gaps and help these new managers succeed</vt:lpstr>
      <vt:lpstr>topics</vt:lpstr>
      <vt:lpstr>Topics (Continued)</vt:lpstr>
      <vt:lpstr>Topics (continued)</vt:lpstr>
      <vt:lpstr>Topics (continued)</vt:lpstr>
      <vt:lpstr>Topics (continued)</vt:lpstr>
      <vt:lpstr>Customizable</vt:lpstr>
      <vt:lpstr>Time involved</vt:lpstr>
      <vt:lpstr>Training procedure</vt:lpstr>
      <vt:lpstr>We look forward to meeting your training needs for new managers</vt:lpstr>
      <vt:lpstr>PowerPoint Presentation</vt:lpstr>
      <vt:lpstr>BWC Basics</vt:lpstr>
      <vt:lpstr>History of  Workers’ Comp in the U.S.</vt:lpstr>
      <vt:lpstr>History of  Workers’ Comp in the U.S.</vt:lpstr>
      <vt:lpstr>History of  Workers’ Comp in the U.S.</vt:lpstr>
      <vt:lpstr>History of  Workers’ Comp in the U.S. </vt:lpstr>
      <vt:lpstr>The Ohio Workers’ Compensation Act</vt:lpstr>
      <vt:lpstr>Hearing Process</vt:lpstr>
      <vt:lpstr>Rate Making</vt:lpstr>
      <vt:lpstr>Determining an Employer’s Share of the Premium</vt:lpstr>
      <vt:lpstr>Experience Rating</vt:lpstr>
      <vt:lpstr>BWC Ratemaking</vt:lpstr>
      <vt:lpstr>Calculating the Experience Modifier (EM)</vt:lpstr>
      <vt:lpstr>Workers’ Compensation Claims Management</vt:lpstr>
      <vt:lpstr>Cost-Control Strategies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"Libby" Rigo</dc:creator>
  <cp:lastModifiedBy>Elizabeth "Libby" Rigo</cp:lastModifiedBy>
  <cp:revision>2</cp:revision>
  <dcterms:created xsi:type="dcterms:W3CDTF">2024-03-11T16:51:10Z</dcterms:created>
  <dcterms:modified xsi:type="dcterms:W3CDTF">2024-03-13T18:28:34Z</dcterms:modified>
</cp:coreProperties>
</file>