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13" r:id="rId2"/>
    <p:sldMasterId id="2147483710" r:id="rId3"/>
    <p:sldMasterId id="2147483779" r:id="rId4"/>
    <p:sldMasterId id="2147483660" r:id="rId5"/>
  </p:sldMasterIdLst>
  <p:notesMasterIdLst>
    <p:notesMasterId r:id="rId40"/>
  </p:notesMasterIdLst>
  <p:sldIdLst>
    <p:sldId id="257" r:id="rId6"/>
    <p:sldId id="258" r:id="rId7"/>
    <p:sldId id="259" r:id="rId8"/>
    <p:sldId id="260" r:id="rId9"/>
    <p:sldId id="262" r:id="rId10"/>
    <p:sldId id="264" r:id="rId11"/>
    <p:sldId id="263" r:id="rId12"/>
    <p:sldId id="284" r:id="rId13"/>
    <p:sldId id="296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85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282" r:id="rId38"/>
    <p:sldId id="28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&quot;Libby&quot; Rigo" userId="89faecd5-8b23-4a53-b24e-fca4cb9a6ab8" providerId="ADAL" clId="{D2BFD88B-7CC5-4C0F-AFF6-57D3EFE61059}"/>
    <pc:docChg chg="custSel addSld delSld modSld sldOrd addMainMaster modMainMaster">
      <pc:chgData name="Elizabeth &quot;Libby&quot; Rigo" userId="89faecd5-8b23-4a53-b24e-fca4cb9a6ab8" providerId="ADAL" clId="{D2BFD88B-7CC5-4C0F-AFF6-57D3EFE61059}" dt="2023-10-10T15:54:47.312" v="284" actId="1038"/>
      <pc:docMkLst>
        <pc:docMk/>
      </pc:docMkLst>
      <pc:sldChg chg="add">
        <pc:chgData name="Elizabeth &quot;Libby&quot; Rigo" userId="89faecd5-8b23-4a53-b24e-fca4cb9a6ab8" providerId="ADAL" clId="{D2BFD88B-7CC5-4C0F-AFF6-57D3EFE61059}" dt="2023-10-10T14:34:02.591" v="1"/>
        <pc:sldMkLst>
          <pc:docMk/>
          <pc:sldMk cId="352481560" sldId="284"/>
        </pc:sldMkLst>
      </pc:sldChg>
      <pc:sldChg chg="addSp delSp modSp add mod ord">
        <pc:chgData name="Elizabeth &quot;Libby&quot; Rigo" userId="89faecd5-8b23-4a53-b24e-fca4cb9a6ab8" providerId="ADAL" clId="{D2BFD88B-7CC5-4C0F-AFF6-57D3EFE61059}" dt="2023-10-10T15:37:52.641" v="92" actId="404"/>
        <pc:sldMkLst>
          <pc:docMk/>
          <pc:sldMk cId="500694917" sldId="285"/>
        </pc:sldMkLst>
        <pc:spChg chg="mod">
          <ac:chgData name="Elizabeth &quot;Libby&quot; Rigo" userId="89faecd5-8b23-4a53-b24e-fca4cb9a6ab8" providerId="ADAL" clId="{D2BFD88B-7CC5-4C0F-AFF6-57D3EFE61059}" dt="2023-10-10T15:37:52.641" v="92" actId="404"/>
          <ac:spMkLst>
            <pc:docMk/>
            <pc:sldMk cId="500694917" sldId="285"/>
            <ac:spMk id="2" creationId="{CAD747BA-32B5-61F1-F697-B3B04BF9535A}"/>
          </ac:spMkLst>
        </pc:spChg>
        <pc:spChg chg="del">
          <ac:chgData name="Elizabeth &quot;Libby&quot; Rigo" userId="89faecd5-8b23-4a53-b24e-fca4cb9a6ab8" providerId="ADAL" clId="{D2BFD88B-7CC5-4C0F-AFF6-57D3EFE61059}" dt="2023-10-10T15:36:24.888" v="27" actId="478"/>
          <ac:spMkLst>
            <pc:docMk/>
            <pc:sldMk cId="500694917" sldId="285"/>
            <ac:spMk id="3" creationId="{35FABDC0-94EA-8B2C-9823-E01C1094E517}"/>
          </ac:spMkLst>
        </pc:spChg>
        <pc:spChg chg="add del mod">
          <ac:chgData name="Elizabeth &quot;Libby&quot; Rigo" userId="89faecd5-8b23-4a53-b24e-fca4cb9a6ab8" providerId="ADAL" clId="{D2BFD88B-7CC5-4C0F-AFF6-57D3EFE61059}" dt="2023-10-10T15:36:26.033" v="28" actId="478"/>
          <ac:spMkLst>
            <pc:docMk/>
            <pc:sldMk cId="500694917" sldId="285"/>
            <ac:spMk id="6" creationId="{8ABD3D47-856E-3DFB-E9AF-37025923F2FB}"/>
          </ac:spMkLst>
        </pc:spChg>
      </pc:sldChg>
      <pc:sldChg chg="add">
        <pc:chgData name="Elizabeth &quot;Libby&quot; Rigo" userId="89faecd5-8b23-4a53-b24e-fca4cb9a6ab8" providerId="ADAL" clId="{D2BFD88B-7CC5-4C0F-AFF6-57D3EFE61059}" dt="2023-10-10T14:34:02.771" v="5"/>
        <pc:sldMkLst>
          <pc:docMk/>
          <pc:sldMk cId="543907030" sldId="286"/>
        </pc:sldMkLst>
      </pc:sldChg>
      <pc:sldChg chg="add">
        <pc:chgData name="Elizabeth &quot;Libby&quot; Rigo" userId="89faecd5-8b23-4a53-b24e-fca4cb9a6ab8" providerId="ADAL" clId="{D2BFD88B-7CC5-4C0F-AFF6-57D3EFE61059}" dt="2023-10-10T14:34:02.801" v="7"/>
        <pc:sldMkLst>
          <pc:docMk/>
          <pc:sldMk cId="2643946310" sldId="287"/>
        </pc:sldMkLst>
      </pc:sldChg>
      <pc:sldChg chg="add">
        <pc:chgData name="Elizabeth &quot;Libby&quot; Rigo" userId="89faecd5-8b23-4a53-b24e-fca4cb9a6ab8" providerId="ADAL" clId="{D2BFD88B-7CC5-4C0F-AFF6-57D3EFE61059}" dt="2023-10-10T14:34:02.833" v="9"/>
        <pc:sldMkLst>
          <pc:docMk/>
          <pc:sldMk cId="2793153736" sldId="288"/>
        </pc:sldMkLst>
      </pc:sldChg>
      <pc:sldChg chg="add">
        <pc:chgData name="Elizabeth &quot;Libby&quot; Rigo" userId="89faecd5-8b23-4a53-b24e-fca4cb9a6ab8" providerId="ADAL" clId="{D2BFD88B-7CC5-4C0F-AFF6-57D3EFE61059}" dt="2023-10-10T14:34:02.867" v="11"/>
        <pc:sldMkLst>
          <pc:docMk/>
          <pc:sldMk cId="4184093558" sldId="289"/>
        </pc:sldMkLst>
      </pc:sldChg>
      <pc:sldChg chg="add">
        <pc:chgData name="Elizabeth &quot;Libby&quot; Rigo" userId="89faecd5-8b23-4a53-b24e-fca4cb9a6ab8" providerId="ADAL" clId="{D2BFD88B-7CC5-4C0F-AFF6-57D3EFE61059}" dt="2023-10-10T14:34:02.898" v="13"/>
        <pc:sldMkLst>
          <pc:docMk/>
          <pc:sldMk cId="1959469540" sldId="290"/>
        </pc:sldMkLst>
      </pc:sldChg>
      <pc:sldChg chg="add">
        <pc:chgData name="Elizabeth &quot;Libby&quot; Rigo" userId="89faecd5-8b23-4a53-b24e-fca4cb9a6ab8" providerId="ADAL" clId="{D2BFD88B-7CC5-4C0F-AFF6-57D3EFE61059}" dt="2023-10-10T14:34:02.928" v="15"/>
        <pc:sldMkLst>
          <pc:docMk/>
          <pc:sldMk cId="3186285752" sldId="291"/>
        </pc:sldMkLst>
      </pc:sldChg>
      <pc:sldChg chg="add">
        <pc:chgData name="Elizabeth &quot;Libby&quot; Rigo" userId="89faecd5-8b23-4a53-b24e-fca4cb9a6ab8" providerId="ADAL" clId="{D2BFD88B-7CC5-4C0F-AFF6-57D3EFE61059}" dt="2023-10-10T14:34:02.960" v="17"/>
        <pc:sldMkLst>
          <pc:docMk/>
          <pc:sldMk cId="199515089" sldId="292"/>
        </pc:sldMkLst>
      </pc:sldChg>
      <pc:sldChg chg="add">
        <pc:chgData name="Elizabeth &quot;Libby&quot; Rigo" userId="89faecd5-8b23-4a53-b24e-fca4cb9a6ab8" providerId="ADAL" clId="{D2BFD88B-7CC5-4C0F-AFF6-57D3EFE61059}" dt="2023-10-10T14:34:02.992" v="19"/>
        <pc:sldMkLst>
          <pc:docMk/>
          <pc:sldMk cId="4059837773" sldId="293"/>
        </pc:sldMkLst>
      </pc:sldChg>
      <pc:sldChg chg="add del ord">
        <pc:chgData name="Elizabeth &quot;Libby&quot; Rigo" userId="89faecd5-8b23-4a53-b24e-fca4cb9a6ab8" providerId="ADAL" clId="{D2BFD88B-7CC5-4C0F-AFF6-57D3EFE61059}" dt="2023-10-10T15:36:00.316" v="25" actId="2696"/>
        <pc:sldMkLst>
          <pc:docMk/>
          <pc:sldMk cId="1123621287" sldId="294"/>
        </pc:sldMkLst>
      </pc:sldChg>
      <pc:sldChg chg="add del">
        <pc:chgData name="Elizabeth &quot;Libby&quot; Rigo" userId="89faecd5-8b23-4a53-b24e-fca4cb9a6ab8" providerId="ADAL" clId="{D2BFD88B-7CC5-4C0F-AFF6-57D3EFE61059}" dt="2023-10-10T15:36:40.183" v="46" actId="2696"/>
        <pc:sldMkLst>
          <pc:docMk/>
          <pc:sldMk cId="2461999283" sldId="295"/>
        </pc:sldMkLst>
      </pc:sldChg>
      <pc:sldChg chg="add">
        <pc:chgData name="Elizabeth &quot;Libby&quot; Rigo" userId="89faecd5-8b23-4a53-b24e-fca4cb9a6ab8" providerId="ADAL" clId="{D2BFD88B-7CC5-4C0F-AFF6-57D3EFE61059}" dt="2023-10-10T15:36:14.353" v="26" actId="2890"/>
        <pc:sldMkLst>
          <pc:docMk/>
          <pc:sldMk cId="2921950986" sldId="296"/>
        </pc:sldMkLst>
      </pc:sldChg>
      <pc:sldChg chg="addSp modSp add mod ord">
        <pc:chgData name="Elizabeth &quot;Libby&quot; Rigo" userId="89faecd5-8b23-4a53-b24e-fca4cb9a6ab8" providerId="ADAL" clId="{D2BFD88B-7CC5-4C0F-AFF6-57D3EFE61059}" dt="2023-10-10T15:54:47.312" v="284" actId="1038"/>
        <pc:sldMkLst>
          <pc:docMk/>
          <pc:sldMk cId="757817023" sldId="297"/>
        </pc:sldMkLst>
        <pc:spChg chg="add mod">
          <ac:chgData name="Elizabeth &quot;Libby&quot; Rigo" userId="89faecd5-8b23-4a53-b24e-fca4cb9a6ab8" providerId="ADAL" clId="{D2BFD88B-7CC5-4C0F-AFF6-57D3EFE61059}" dt="2023-10-10T15:54:47.312" v="284" actId="1038"/>
          <ac:spMkLst>
            <pc:docMk/>
            <pc:sldMk cId="757817023" sldId="297"/>
            <ac:spMk id="2" creationId="{83FC24CA-F2F7-A15C-BFCE-E8EB30AF1B54}"/>
          </ac:spMkLst>
        </pc:spChg>
        <pc:picChg chg="mod modCrop">
          <ac:chgData name="Elizabeth &quot;Libby&quot; Rigo" userId="89faecd5-8b23-4a53-b24e-fca4cb9a6ab8" providerId="ADAL" clId="{D2BFD88B-7CC5-4C0F-AFF6-57D3EFE61059}" dt="2023-10-10T15:48:20.088" v="255" actId="732"/>
          <ac:picMkLst>
            <pc:docMk/>
            <pc:sldMk cId="757817023" sldId="297"/>
            <ac:picMk id="4" creationId="{D2292C66-9A12-62A2-1032-98256684F63A}"/>
          </ac:picMkLst>
        </pc:picChg>
      </pc:sldChg>
      <pc:sldMasterChg chg="modSldLayout">
        <pc:chgData name="Elizabeth &quot;Libby&quot; Rigo" userId="89faecd5-8b23-4a53-b24e-fca4cb9a6ab8" providerId="ADAL" clId="{D2BFD88B-7CC5-4C0F-AFF6-57D3EFE61059}" dt="2023-10-10T14:34:02.736" v="2" actId="27028"/>
        <pc:sldMasterMkLst>
          <pc:docMk/>
          <pc:sldMasterMk cId="4232440435" sldId="2147483660"/>
        </pc:sldMasterMkLst>
        <pc:sldLayoutChg chg="replId">
          <pc:chgData name="Elizabeth &quot;Libby&quot; Rigo" userId="89faecd5-8b23-4a53-b24e-fca4cb9a6ab8" providerId="ADAL" clId="{D2BFD88B-7CC5-4C0F-AFF6-57D3EFE61059}" dt="2023-10-10T14:34:02.736" v="2" actId="27028"/>
          <pc:sldLayoutMkLst>
            <pc:docMk/>
            <pc:sldMasterMk cId="4232440435" sldId="2147483660"/>
            <pc:sldLayoutMk cId="1000060195" sldId="2147483779"/>
          </pc:sldLayoutMkLst>
        </pc:sldLayoutChg>
      </pc:sldMasterChg>
      <pc:sldMasterChg chg="add addSldLayout">
        <pc:chgData name="Elizabeth &quot;Libby&quot; Rigo" userId="89faecd5-8b23-4a53-b24e-fca4cb9a6ab8" providerId="ADAL" clId="{D2BFD88B-7CC5-4C0F-AFF6-57D3EFE61059}" dt="2023-10-10T14:34:02.590" v="0" actId="27028"/>
        <pc:sldMasterMkLst>
          <pc:docMk/>
          <pc:sldMasterMk cId="561497245" sldId="2147483710"/>
        </pc:sldMasterMkLst>
        <pc:sldLayoutChg chg="add">
          <pc:chgData name="Elizabeth &quot;Libby&quot; Rigo" userId="89faecd5-8b23-4a53-b24e-fca4cb9a6ab8" providerId="ADAL" clId="{D2BFD88B-7CC5-4C0F-AFF6-57D3EFE61059}" dt="2023-10-10T14:34:02.590" v="0" actId="27028"/>
          <pc:sldLayoutMkLst>
            <pc:docMk/>
            <pc:sldMasterMk cId="561497245" sldId="2147483710"/>
            <pc:sldLayoutMk cId="2055384221" sldId="2147483712"/>
          </pc:sldLayoutMkLst>
        </pc:sldLayoutChg>
      </pc:sldMasterChg>
      <pc:sldMasterChg chg="add addSldLayout">
        <pc:chgData name="Elizabeth &quot;Libby&quot; Rigo" userId="89faecd5-8b23-4a53-b24e-fca4cb9a6ab8" providerId="ADAL" clId="{D2BFD88B-7CC5-4C0F-AFF6-57D3EFE61059}" dt="2023-10-10T14:34:02.736" v="2" actId="27028"/>
        <pc:sldMasterMkLst>
          <pc:docMk/>
          <pc:sldMasterMk cId="1933737238" sldId="2147483779"/>
        </pc:sldMasterMkLst>
        <pc:sldLayoutChg chg="add">
          <pc:chgData name="Elizabeth &quot;Libby&quot; Rigo" userId="89faecd5-8b23-4a53-b24e-fca4cb9a6ab8" providerId="ADAL" clId="{D2BFD88B-7CC5-4C0F-AFF6-57D3EFE61059}" dt="2023-10-10T14:34:02.736" v="2" actId="27028"/>
          <pc:sldLayoutMkLst>
            <pc:docMk/>
            <pc:sldMasterMk cId="1933737238" sldId="2147483779"/>
            <pc:sldLayoutMk cId="3438682099" sldId="2147483678"/>
          </pc:sldLayoutMkLst>
        </pc:sldLayoutChg>
      </pc:sldMasterChg>
    </pc:docChg>
  </pc:docChgLst>
  <pc:docChgLst>
    <pc:chgData name="Elizabeth &quot;Libby&quot; Rigo" userId="89faecd5-8b23-4a53-b24e-fca4cb9a6ab8" providerId="ADAL" clId="{ECE14E2D-D0B6-4752-9D15-DB46B40B6457}"/>
    <pc:docChg chg="delSld modSld">
      <pc:chgData name="Elizabeth &quot;Libby&quot; Rigo" userId="89faecd5-8b23-4a53-b24e-fca4cb9a6ab8" providerId="ADAL" clId="{ECE14E2D-D0B6-4752-9D15-DB46B40B6457}" dt="2023-10-11T18:11:25.855" v="1" actId="207"/>
      <pc:docMkLst>
        <pc:docMk/>
      </pc:docMkLst>
      <pc:sldChg chg="modSp mod">
        <pc:chgData name="Elizabeth &quot;Libby&quot; Rigo" userId="89faecd5-8b23-4a53-b24e-fca4cb9a6ab8" providerId="ADAL" clId="{ECE14E2D-D0B6-4752-9D15-DB46B40B6457}" dt="2023-10-11T18:11:25.855" v="1" actId="207"/>
        <pc:sldMkLst>
          <pc:docMk/>
          <pc:sldMk cId="2808614192" sldId="260"/>
        </pc:sldMkLst>
        <pc:spChg chg="mod">
          <ac:chgData name="Elizabeth &quot;Libby&quot; Rigo" userId="89faecd5-8b23-4a53-b24e-fca4cb9a6ab8" providerId="ADAL" clId="{ECE14E2D-D0B6-4752-9D15-DB46B40B6457}" dt="2023-10-11T18:11:25.855" v="1" actId="207"/>
          <ac:spMkLst>
            <pc:docMk/>
            <pc:sldMk cId="2808614192" sldId="260"/>
            <ac:spMk id="3" creationId="{98C06F57-2B15-154D-BD00-85BDCBF8EB88}"/>
          </ac:spMkLst>
        </pc:spChg>
      </pc:sldChg>
      <pc:sldChg chg="del">
        <pc:chgData name="Elizabeth &quot;Libby&quot; Rigo" userId="89faecd5-8b23-4a53-b24e-fca4cb9a6ab8" providerId="ADAL" clId="{ECE14E2D-D0B6-4752-9D15-DB46B40B6457}" dt="2023-10-11T18:11:19.482" v="0" actId="2696"/>
        <pc:sldMkLst>
          <pc:docMk/>
          <pc:sldMk cId="1676420863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2573-8444-4C2D-8B50-E945FE04A71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8C9F9-156E-4C80-9180-B57D0849F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E335F-6B58-4BAC-AAD9-EC2E6DC71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5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5AED-CD0D-406B-9CB6-0E7914AAA0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5AED-CD0D-406B-9CB6-0E7914AAA0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8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4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6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0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04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2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880D-6682-830F-56D8-4BA0F7F92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2A60B-ADBF-37DC-5C1B-4C94B13DD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6698-ED24-A776-257F-7EFFA997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5868-78E9-4902-B85E-D3D1CDA910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BDBD-8E80-F479-6695-7FD95EA1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EB833-BFAA-9B09-1EB7-DD9265EB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8856-4BDA-46B3-A01A-AE16328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D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hio Bureau of Workers' Compensation Logo">
            <a:extLst>
              <a:ext uri="{FF2B5EF4-FFF2-40B4-BE49-F238E27FC236}">
                <a16:creationId xmlns:a16="http://schemas.microsoft.com/office/drawing/2014/main" id="{3B4DA6AD-BCB7-1C65-BC5A-5FD4E4068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65" y="1090570"/>
            <a:ext cx="5216343" cy="45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1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9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84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  <p15:guide id="7" pos="528">
          <p15:clr>
            <a:srgbClr val="F26B43"/>
          </p15:clr>
        </p15:guide>
        <p15:guide id="8" orient="horz" pos="40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75E66-F74C-1EA7-064E-8B8E403A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9210C-F5D1-5956-33C3-87F8512DC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164E-9149-E798-4B81-12AFD9393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75868-78E9-4902-B85E-D3D1CDA9109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15D2B-1DFB-A0C3-5936-775FD74E3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D49D-024E-6858-2D3F-8A84AC4D0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8856-4BDA-46B3-A01A-AE16328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hio Bureau of Workers' Compensation Logo">
            <a:extLst>
              <a:ext uri="{FF2B5EF4-FFF2-40B4-BE49-F238E27FC236}">
                <a16:creationId xmlns:a16="http://schemas.microsoft.com/office/drawing/2014/main" id="{5140F4AC-94BE-5FB4-7C2D-289C9FF58D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65" y="1090570"/>
            <a:ext cx="5216343" cy="45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necodio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feliseupedemollispretium</a:t>
            </a:r>
            <a:r>
              <a:rPr lang="en-US" dirty="0"/>
              <a:t>. Class </a:t>
            </a:r>
            <a:r>
              <a:rPr lang="en-US" dirty="0" err="1"/>
              <a:t>aptenttacitisociosqu</a:t>
            </a:r>
            <a:r>
              <a:rPr lang="en-US" dirty="0"/>
              <a:t> ad </a:t>
            </a:r>
            <a:r>
              <a:rPr lang="en-US" dirty="0" err="1"/>
              <a:t>litoratorquent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inceptoshymenaeos</a:t>
            </a:r>
            <a:r>
              <a:rPr lang="en-US" dirty="0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079F368-1518-0DA1-C2A3-B61875C71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2060"/>
          </a:solidFill>
          <a:latin typeface="Source Sans 3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266D-0689-4672-9D40-087BDA85CD9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FBA0-64EB-46EB-8340-B01E08AD1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40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lonchamber.com/slides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bdirocco@solonohio.or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lonchamber.com/slides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B16A05-AF0B-4973-9F7A-3596D939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93" y="2426964"/>
            <a:ext cx="4724750" cy="200407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C4BC99-03A8-EA4B-2C35-77A66E1C7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93" y="1043637"/>
            <a:ext cx="2874846" cy="2939144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A8123E-F3E2-DC1F-7F76-15AF34FED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" y="4642234"/>
            <a:ext cx="6236863" cy="11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47BA-32B5-61F1-F697-B3B04BF9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 – Public Employers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ABDC0-94EA-8B2C-9823-E01C1094E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Nov. 15</a:t>
            </a:r>
          </a:p>
          <a:p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Deadline for deferred payment option for PY 2024</a:t>
            </a:r>
          </a:p>
          <a:p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Last date employer can change installment plan for PY 2024</a:t>
            </a:r>
          </a:p>
          <a:p>
            <a:pPr marL="0" indent="0">
              <a:buNone/>
            </a:pPr>
            <a:r>
              <a:rPr lang="en-US" b="1" dirty="0"/>
              <a:t>Nov. 30</a:t>
            </a:r>
          </a:p>
          <a:p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Drug-Free Safety Program (DFSP) application deadline for 1/1/2024 start date</a:t>
            </a:r>
          </a:p>
          <a:p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Transitional Work Bonus application deadline for 1/1/2024 start 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1483-F934-9B5F-09EA-718EBA3D26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09DA-8F9A-227E-134A-61F4D5BF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Webinars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4CF50-4F5E-6E3A-CACD-7457F318A7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Cost Control Strategies</a:t>
            </a:r>
          </a:p>
          <a:p>
            <a:r>
              <a:rPr lang="en-US" dirty="0">
                <a:solidFill>
                  <a:srgbClr val="4A4A4A"/>
                </a:solidFill>
                <a:latin typeface="Source Sans Pro" panose="020B0503030403020204" pitchFamily="34" charset="0"/>
              </a:rPr>
              <a:t>I</a:t>
            </a:r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mportant dates</a:t>
            </a:r>
          </a:p>
          <a:p>
            <a:r>
              <a:rPr lang="en-US" dirty="0">
                <a:solidFill>
                  <a:srgbClr val="4A4A4A"/>
                </a:solidFill>
                <a:latin typeface="Source Sans Pro" panose="020B0503030403020204" pitchFamily="34" charset="0"/>
              </a:rPr>
              <a:t>M</a:t>
            </a:r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onthly safety tip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C3A5-39E7-8C1D-4F11-949F4EB402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254D-11ED-8161-E18A-C810D9DBD505}"/>
              </a:ext>
            </a:extLst>
          </p:cNvPr>
          <p:cNvSpPr txBox="1"/>
          <p:nvPr/>
        </p:nvSpPr>
        <p:spPr>
          <a:xfrm>
            <a:off x="1249362" y="4443195"/>
            <a:ext cx="110442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Source Sans Pro" panose="020B0503030403020204" pitchFamily="34" charset="0"/>
              </a:rPr>
              <a:t>Thursday, Oct. 26, 11:30 AM</a:t>
            </a:r>
          </a:p>
          <a:p>
            <a:pPr algn="l" rtl="0"/>
            <a:endParaRPr lang="en-US" sz="2400" b="0" i="0" dirty="0">
              <a:effectLst/>
              <a:latin typeface="Source Sans Pro" panose="020B0503030403020204" pitchFamily="34" charset="0"/>
            </a:endParaRPr>
          </a:p>
          <a:p>
            <a:r>
              <a:rPr lang="en-US" sz="3200" dirty="0"/>
              <a:t>Past webinars are recorded and available </a:t>
            </a:r>
          </a:p>
          <a:p>
            <a:r>
              <a:rPr lang="en-US" sz="3200" dirty="0"/>
              <a:t>(put “webinar” in BWC website search box)</a:t>
            </a:r>
          </a:p>
          <a:p>
            <a:pPr algn="l" rtl="0"/>
            <a:endParaRPr lang="en-US" sz="2400" b="0" i="0" dirty="0">
              <a:effectLst/>
              <a:latin typeface="Source Sans Pro" panose="020B0503030403020204" pitchFamily="34" charset="0"/>
            </a:endParaRPr>
          </a:p>
          <a:p>
            <a:pPr algn="l" rtl="0"/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9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B18F-2C7F-E4AD-FB36-DDD5931C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Webinars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9F68-5BD9-1DB9-2B6A-CF446B789F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788" y="2889728"/>
            <a:ext cx="9878336" cy="2762680"/>
          </a:xfrm>
        </p:spPr>
        <p:txBody>
          <a:bodyPr/>
          <a:lstStyle/>
          <a:p>
            <a:r>
              <a:rPr lang="en-US" dirty="0"/>
              <a:t>Overlooked hazards in industrial hygiene     Oct 24               11 a.m.-12 p.m.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5CFC8-1085-2E9F-C46B-1066E9A84716}"/>
              </a:ext>
            </a:extLst>
          </p:cNvPr>
          <p:cNvSpPr/>
          <p:nvPr/>
        </p:nvSpPr>
        <p:spPr>
          <a:xfrm>
            <a:off x="-1" y="5958052"/>
            <a:ext cx="12192001" cy="8999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Each individual attending should register in the BWC Learning Center</a:t>
            </a:r>
          </a:p>
        </p:txBody>
      </p:sp>
    </p:spTree>
    <p:extLst>
      <p:ext uri="{BB962C8B-B14F-4D97-AF65-F5344CB8AC3E}">
        <p14:creationId xmlns:p14="http://schemas.microsoft.com/office/powerpoint/2010/main" val="2793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B18F-2C7F-E4AD-FB36-DDD5931C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Classes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5CFC8-1085-2E9F-C46B-1066E9A84716}"/>
              </a:ext>
            </a:extLst>
          </p:cNvPr>
          <p:cNvSpPr/>
          <p:nvPr/>
        </p:nvSpPr>
        <p:spPr>
          <a:xfrm>
            <a:off x="-1" y="5958052"/>
            <a:ext cx="12192001" cy="8999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Each individual attending should register in the BWC Learning Center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2C9F4-8168-C3A4-55F4-B170D3533DF0}"/>
              </a:ext>
            </a:extLst>
          </p:cNvPr>
          <p:cNvSpPr txBox="1"/>
          <p:nvPr/>
        </p:nvSpPr>
        <p:spPr>
          <a:xfrm>
            <a:off x="1359242" y="1970903"/>
            <a:ext cx="9292281" cy="3877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Improving hazard recognition through visual literacy                    Oct 25-26</a:t>
            </a:r>
          </a:p>
          <a:p>
            <a:endParaRPr lang="en-US" sz="2400" dirty="0"/>
          </a:p>
          <a:p>
            <a:pPr algn="just"/>
            <a:r>
              <a:rPr lang="en-US" sz="2400" dirty="0"/>
              <a:t>Hazardous Waste Operations and Emergency Response </a:t>
            </a:r>
          </a:p>
          <a:p>
            <a:pPr algn="just"/>
            <a:r>
              <a:rPr lang="en-US" sz="2400" dirty="0"/>
              <a:t>Series- Module1:  Regulatory background (EPA, DOT, OSHA)       Oct. 30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Job Safety Analysis  									Nov 1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Crisis de-escalation tactics and safe work practices workshop   Nov  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840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08E4-90C6-D2FF-CC35-4F2B11ED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In-Person Classes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A084E0-BA17-E76B-2DD3-EBE96B0433E4}"/>
              </a:ext>
            </a:extLst>
          </p:cNvPr>
          <p:cNvSpPr/>
          <p:nvPr/>
        </p:nvSpPr>
        <p:spPr>
          <a:xfrm>
            <a:off x="-1" y="5958052"/>
            <a:ext cx="12154835" cy="8999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Each individual attending should register in the BWC Learning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1C5B3-FA1A-AAF0-2E26-3EEDDE921C83}"/>
              </a:ext>
            </a:extLst>
          </p:cNvPr>
          <p:cNvSpPr txBox="1"/>
          <p:nvPr/>
        </p:nvSpPr>
        <p:spPr>
          <a:xfrm>
            <a:off x="1113656" y="2090172"/>
            <a:ext cx="9927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 aid in the Workplace			October 17				Youngstown</a:t>
            </a:r>
          </a:p>
          <a:p>
            <a:endParaRPr lang="en-US" sz="2400" dirty="0"/>
          </a:p>
          <a:p>
            <a:r>
              <a:rPr lang="en-US" sz="2400" dirty="0"/>
              <a:t>First aid in the Workplace			October 24				Canton</a:t>
            </a:r>
          </a:p>
          <a:p>
            <a:endParaRPr lang="en-US" sz="2400" dirty="0"/>
          </a:p>
          <a:p>
            <a:r>
              <a:rPr lang="en-US" sz="2400" dirty="0"/>
              <a:t>First aid in the Workplace 			October 31				Mansfield</a:t>
            </a:r>
          </a:p>
          <a:p>
            <a:endParaRPr lang="en-US" sz="2400" dirty="0"/>
          </a:p>
          <a:p>
            <a:r>
              <a:rPr lang="en-US" sz="2400" dirty="0"/>
              <a:t>OSHA 30:  Construction				Nov 6-10					Cleveland</a:t>
            </a:r>
          </a:p>
        </p:txBody>
      </p:sp>
    </p:spTree>
    <p:extLst>
      <p:ext uri="{BB962C8B-B14F-4D97-AF65-F5344CB8AC3E}">
        <p14:creationId xmlns:p14="http://schemas.microsoft.com/office/powerpoint/2010/main" val="19594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7D3E-2046-49CB-33A5-33D77D47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Safety Program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BDCC6-AB24-65DD-C6C5-7CFB29DB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301" y="1260389"/>
            <a:ext cx="10538693" cy="5461086"/>
          </a:xfrm>
        </p:spPr>
        <p:txBody>
          <a:bodyPr/>
          <a:lstStyle/>
          <a:p>
            <a:r>
              <a:rPr lang="en-US" dirty="0"/>
              <a:t>Accident Analysis, Bloodborne Pathogens, Confined Space, Driver Safety, Emergency Action Plan, Ergonomic Safe Patient Handling</a:t>
            </a:r>
          </a:p>
          <a:p>
            <a:endParaRPr lang="en-US" dirty="0"/>
          </a:p>
          <a:p>
            <a:r>
              <a:rPr lang="en-US" dirty="0"/>
              <a:t>Fall Prevention (General Industry and Construction), First Aid, Fire Prevention, Fire Extinguisher Program</a:t>
            </a:r>
          </a:p>
          <a:p>
            <a:r>
              <a:rPr lang="en-US" dirty="0" err="1"/>
              <a:t>Hazcom</a:t>
            </a:r>
            <a:r>
              <a:rPr lang="en-US" dirty="0"/>
              <a:t>, Hearing Conservation Program, Heat Stress Program</a:t>
            </a:r>
          </a:p>
          <a:p>
            <a:endParaRPr lang="en-US" dirty="0"/>
          </a:p>
          <a:p>
            <a:r>
              <a:rPr lang="en-US" dirty="0"/>
              <a:t>Lockout / Tag out, PPE,  Powered Industrial Truck, Respiratory  Protection</a:t>
            </a:r>
          </a:p>
          <a:p>
            <a:endParaRPr lang="en-US" dirty="0"/>
          </a:p>
          <a:p>
            <a:r>
              <a:rPr lang="en-US" dirty="0"/>
              <a:t>Violence in the Workplace</a:t>
            </a:r>
            <a:r>
              <a:rPr lang="en-US"/>
              <a:t>, Welding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7D175-C165-4799-3483-12CA8133BE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BFFE-3EBF-9173-952F-CFEACE1F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Program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1AAC84-F88D-E63F-F42A-A43F9E622A0B}"/>
              </a:ext>
            </a:extLst>
          </p:cNvPr>
          <p:cNvSpPr txBox="1">
            <a:spLocks/>
          </p:cNvSpPr>
          <p:nvPr/>
        </p:nvSpPr>
        <p:spPr>
          <a:xfrm>
            <a:off x="1064302" y="1885244"/>
            <a:ext cx="10654947" cy="4030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Funding opportunities are once again available for our special safety grant programs.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  <a:p>
            <a:r>
              <a:rPr lang="en-US" sz="2000" b="1" u="sng" dirty="0"/>
              <a:t>Trench Safety Grant* </a:t>
            </a:r>
            <a:r>
              <a:rPr lang="en-US" sz="2000" dirty="0"/>
              <a:t>for Ohio employers that perform trenching and excavating.</a:t>
            </a:r>
          </a:p>
          <a:p>
            <a:r>
              <a:rPr lang="en-US" sz="2000" b="1" u="sng" dirty="0"/>
              <a:t>Firefighter Exposure to Environmental Elements Grant </a:t>
            </a:r>
            <a:r>
              <a:rPr lang="en-US" sz="2000" dirty="0"/>
              <a:t>combats firefighter cancer risk.</a:t>
            </a:r>
          </a:p>
          <a:p>
            <a:r>
              <a:rPr lang="en-US" sz="2000" b="1" u="sng" dirty="0"/>
              <a:t>School Safety and Security Grant </a:t>
            </a:r>
            <a:r>
              <a:rPr lang="en-US" sz="2000" dirty="0"/>
              <a:t>provides assistance to Ohio employers with ensuring the safety of their staff who instruct children throughout the state.</a:t>
            </a:r>
          </a:p>
          <a:p>
            <a:r>
              <a:rPr lang="en-US" sz="2000" b="1" u="sng" dirty="0"/>
              <a:t>Safety Intervention Grant </a:t>
            </a:r>
            <a:r>
              <a:rPr lang="en-US" sz="2000" dirty="0"/>
              <a:t>assists to purchase equipment to substantially reduce or eliminate injuries and illnesses associated with a particular task or operation.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*One time grant, all others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renewable after 3 years.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95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DB3E-9550-F4B2-BD2C-7F896AC9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BWC awards $5 million in grants for workforce safety innovation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5BE9E-B795-3F6D-C370-829491CDD7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2418" y="1722580"/>
            <a:ext cx="10247164" cy="4712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Grants between </a:t>
            </a:r>
            <a:r>
              <a:rPr lang="en-US" dirty="0">
                <a:solidFill>
                  <a:srgbClr val="4A4A4A"/>
                </a:solidFill>
                <a:latin typeface="Source Sans Pro" panose="020B0503030403020204" pitchFamily="34" charset="0"/>
              </a:rPr>
              <a:t>universities and Ohio based industries focusing on</a:t>
            </a:r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 personal protective equipment (PPE) and personal protective technology (PPT) innovations. The purpose is to safeguard the health and well-being of Ohio’s workforce with their individual projects. Examples of the research includes:</a:t>
            </a:r>
          </a:p>
          <a:p>
            <a:pPr marL="0" indent="0">
              <a:buNone/>
            </a:pPr>
            <a:r>
              <a:rPr lang="en-US" b="1" i="0" u="sng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University of Cincinnati</a:t>
            </a:r>
          </a:p>
          <a:p>
            <a:r>
              <a:rPr lang="en-US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A prototype for the inte</a:t>
            </a:r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gration of Carbon Nanotube Hybrid Active Textile systems in PPE for Ohio’s firefighters </a:t>
            </a:r>
          </a:p>
          <a:p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Development of the Exposure-Protection Integrated Communicator (EPIC) to offer real-time insights into a worker’s proximity environment, personal inhalation exposure levels, and the protective capabilities of their PPE.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4A4A4A"/>
                </a:solidFill>
                <a:latin typeface="Source Sans Pro" panose="020B0503030403020204" pitchFamily="34" charset="0"/>
              </a:rPr>
              <a:t>Kent State University</a:t>
            </a:r>
            <a:endParaRPr lang="en-US" dirty="0">
              <a:solidFill>
                <a:srgbClr val="4A4A4A"/>
              </a:solidFill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Development of zero-power, easily customizable, and wearable toxic gas and vapor sensors to address the critical need for real-time monitoring of toxic gases and vapors, ensuring the safety and well-being of first responders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9D32A-D16E-B5A9-BBC6-0D4504496E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47BA-32B5-61F1-F697-B3B04BF9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14" y="2039546"/>
            <a:ext cx="11430000" cy="982861"/>
          </a:xfrm>
        </p:spPr>
        <p:txBody>
          <a:bodyPr>
            <a:noAutofit/>
          </a:bodyPr>
          <a:lstStyle/>
          <a:p>
            <a:r>
              <a:rPr lang="en-US" sz="7200" dirty="0"/>
              <a:t>Brian Chambers</a:t>
            </a:r>
            <a:br>
              <a:rPr lang="en-US" sz="4400" dirty="0"/>
            </a:br>
            <a:r>
              <a:rPr lang="en-US" sz="4400" dirty="0"/>
              <a:t>Bureau of workers compensation</a:t>
            </a:r>
            <a:br>
              <a:rPr lang="en-US" sz="4400" dirty="0"/>
            </a:br>
            <a:r>
              <a:rPr lang="en-US" sz="4400" dirty="0"/>
              <a:t>brian.c.1@bwc.state.oh.us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1483-F934-9B5F-09EA-718EBA3D26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B16A05-AF0B-4973-9F7A-3596D939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41" y="3493313"/>
            <a:ext cx="4724750" cy="2004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5D7377-FCE5-7438-F093-3CFD7247450C}"/>
              </a:ext>
            </a:extLst>
          </p:cNvPr>
          <p:cNvSpPr txBox="1"/>
          <p:nvPr/>
        </p:nvSpPr>
        <p:spPr>
          <a:xfrm>
            <a:off x="907790" y="869494"/>
            <a:ext cx="5235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Program Sponsor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D2292C66-9A12-62A2-1032-98256684F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7982" r="3180" b="6681"/>
          <a:stretch/>
        </p:blipFill>
        <p:spPr>
          <a:xfrm>
            <a:off x="7794172" y="723783"/>
            <a:ext cx="3759200" cy="39225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FC24CA-F2F7-A15C-BFCE-E8EB30AF1B54}"/>
              </a:ext>
            </a:extLst>
          </p:cNvPr>
          <p:cNvSpPr txBox="1"/>
          <p:nvPr/>
        </p:nvSpPr>
        <p:spPr>
          <a:xfrm>
            <a:off x="7577089" y="4671760"/>
            <a:ext cx="4222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  William (Bill) </a:t>
            </a:r>
            <a:r>
              <a:rPr lang="en-US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Cunion</a:t>
            </a:r>
            <a:endParaRPr lang="en-US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Dean of Academic Affairs, Cuyahoga Community College – Eastern Campus</a:t>
            </a:r>
          </a:p>
          <a:p>
            <a:pPr algn="ctr"/>
            <a:endParaRPr lang="en-US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8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www.tri-c.edu</a:t>
            </a: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B16A05-AF0B-4973-9F7A-3596D939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41" y="3493313"/>
            <a:ext cx="4724750" cy="2004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5D7377-FCE5-7438-F093-3CFD7247450C}"/>
              </a:ext>
            </a:extLst>
          </p:cNvPr>
          <p:cNvSpPr txBox="1"/>
          <p:nvPr/>
        </p:nvSpPr>
        <p:spPr>
          <a:xfrm>
            <a:off x="907790" y="869494"/>
            <a:ext cx="5235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Program Sponsor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D2292C66-9A12-62A2-1032-98256684F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87" y="1263623"/>
            <a:ext cx="4110725" cy="45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Workplace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Brian DiRocco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6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969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fire service for 25 years (Solon since 2000)</a:t>
            </a:r>
          </a:p>
          <a:p>
            <a:r>
              <a:rPr lang="en-US" dirty="0"/>
              <a:t>Lieutenant</a:t>
            </a:r>
          </a:p>
          <a:p>
            <a:r>
              <a:rPr lang="en-US" dirty="0"/>
              <a:t>Paramedic</a:t>
            </a:r>
          </a:p>
          <a:p>
            <a:r>
              <a:rPr lang="en-US" dirty="0"/>
              <a:t>Fire Safety Inspector</a:t>
            </a:r>
          </a:p>
          <a:p>
            <a:r>
              <a:rPr lang="en-US" dirty="0"/>
              <a:t>Fire Instructor</a:t>
            </a:r>
          </a:p>
          <a:p>
            <a:r>
              <a:rPr lang="en-US" dirty="0"/>
              <a:t>CPR Instructor</a:t>
            </a:r>
          </a:p>
          <a:p>
            <a:r>
              <a:rPr lang="en-US" dirty="0"/>
              <a:t>Stop the Bleed Instructor</a:t>
            </a:r>
          </a:p>
          <a:p>
            <a:r>
              <a:rPr lang="en-US" dirty="0"/>
              <a:t>Public Education Coordinator</a:t>
            </a:r>
          </a:p>
          <a:p>
            <a:r>
              <a:rPr lang="en-US" dirty="0"/>
              <a:t>Public Information Officer</a:t>
            </a:r>
          </a:p>
        </p:txBody>
      </p:sp>
    </p:spTree>
    <p:extLst>
      <p:ext uri="{BB962C8B-B14F-4D97-AF65-F5344CB8AC3E}">
        <p14:creationId xmlns:p14="http://schemas.microsoft.com/office/powerpoint/2010/main" val="2749266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Workplace fire safety</a:t>
            </a:r>
          </a:p>
          <a:p>
            <a:pPr lvl="1"/>
            <a:r>
              <a:rPr lang="en-US" dirty="0"/>
              <a:t>Emergency response, fire drills, fire extinguisher training, common fire hazards in the workplace</a:t>
            </a:r>
          </a:p>
          <a:p>
            <a:r>
              <a:rPr lang="en-US" b="1" dirty="0"/>
              <a:t>Safety of personnel</a:t>
            </a:r>
          </a:p>
          <a:p>
            <a:pPr lvl="1"/>
            <a:r>
              <a:rPr lang="en-US" dirty="0"/>
              <a:t>CPR/AED training, first aid training, stop the bleed training</a:t>
            </a:r>
          </a:p>
          <a:p>
            <a:r>
              <a:rPr lang="en-US" b="1" dirty="0"/>
              <a:t>Fire Department Visits</a:t>
            </a:r>
          </a:p>
          <a:p>
            <a:pPr lvl="1"/>
            <a:r>
              <a:rPr lang="en-US" dirty="0"/>
              <a:t>Annual fire inspections, FD walkthrough's</a:t>
            </a:r>
          </a:p>
        </p:txBody>
      </p:sp>
    </p:spTree>
    <p:extLst>
      <p:ext uri="{BB962C8B-B14F-4D97-AF65-F5344CB8AC3E}">
        <p14:creationId xmlns:p14="http://schemas.microsoft.com/office/powerpoint/2010/main" val="420389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Fire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fires to begin with</a:t>
            </a:r>
          </a:p>
          <a:p>
            <a:pPr lvl="1"/>
            <a:r>
              <a:rPr lang="en-US" dirty="0"/>
              <a:t>Keep workplace free of clutter and rubbish	</a:t>
            </a:r>
          </a:p>
          <a:p>
            <a:pPr lvl="1"/>
            <a:r>
              <a:rPr lang="en-US" dirty="0"/>
              <a:t>Keep flammables stored properly</a:t>
            </a:r>
          </a:p>
          <a:p>
            <a:pPr lvl="1"/>
            <a:r>
              <a:rPr lang="en-US" dirty="0"/>
              <a:t>Avoid the use of extension (as permanent wiring)</a:t>
            </a:r>
          </a:p>
          <a:p>
            <a:pPr lvl="1"/>
            <a:r>
              <a:rPr lang="en-US" dirty="0"/>
              <a:t>Avoid the use of space heaters</a:t>
            </a:r>
          </a:p>
          <a:p>
            <a:pPr lvl="1"/>
            <a:r>
              <a:rPr lang="en-US" dirty="0"/>
              <a:t>Have designated smoking areas if your company permits</a:t>
            </a:r>
          </a:p>
          <a:p>
            <a:pPr lvl="1"/>
            <a:r>
              <a:rPr lang="en-US" dirty="0"/>
              <a:t>Be careful with cooking devices (gas grills, turkey fryers), if allowed to use keep at a safe distance from building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7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department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safety inspections</a:t>
            </a:r>
          </a:p>
          <a:p>
            <a:pPr lvl="1"/>
            <a:r>
              <a:rPr lang="en-US" dirty="0"/>
              <a:t>Annual walkthrough to educate and help keep the building safe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Fire department walkthroughs</a:t>
            </a:r>
          </a:p>
          <a:p>
            <a:pPr marL="457200" lvl="1" indent="0">
              <a:buNone/>
            </a:pPr>
            <a:r>
              <a:rPr lang="en-US" dirty="0"/>
              <a:t>	Helps firefighters become familiar with each building and their potential </a:t>
            </a:r>
          </a:p>
          <a:p>
            <a:pPr marL="457200" lvl="1" indent="0">
              <a:buNone/>
            </a:pPr>
            <a:r>
              <a:rPr lang="en-US" dirty="0"/>
              <a:t>	hazards before an emergency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extinguishers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use them</a:t>
            </a:r>
          </a:p>
          <a:p>
            <a:endParaRPr lang="en-US" dirty="0"/>
          </a:p>
          <a:p>
            <a:r>
              <a:rPr lang="en-US" dirty="0"/>
              <a:t>Big fires start small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04" y="2423849"/>
            <a:ext cx="6330131" cy="35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9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Drills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conduct at least 1 time per year</a:t>
            </a:r>
          </a:p>
          <a:p>
            <a:r>
              <a:rPr lang="en-US" dirty="0"/>
              <a:t>Establish a meeting place to assemble</a:t>
            </a:r>
          </a:p>
          <a:p>
            <a:r>
              <a:rPr lang="en-US" dirty="0"/>
              <a:t>Assign members as accountability officers</a:t>
            </a:r>
          </a:p>
          <a:p>
            <a:r>
              <a:rPr lang="en-US" dirty="0"/>
              <a:t>Practice drills as if this was a real fire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83" y="2776450"/>
            <a:ext cx="5052517" cy="32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 is a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Notify the FD, use a pull station and/or call 911</a:t>
            </a:r>
          </a:p>
          <a:p>
            <a:r>
              <a:rPr lang="en-US" dirty="0"/>
              <a:t>Attempt to use a fire extinguisher (small fires only)</a:t>
            </a:r>
          </a:p>
          <a:p>
            <a:r>
              <a:rPr lang="en-US" dirty="0"/>
              <a:t>Get out of the building and stay out</a:t>
            </a:r>
          </a:p>
          <a:p>
            <a:r>
              <a:rPr lang="en-US" dirty="0"/>
              <a:t>Don’t run, remain calm</a:t>
            </a:r>
          </a:p>
          <a:p>
            <a:r>
              <a:rPr lang="en-US" dirty="0"/>
              <a:t>Don’t waste time gathering belongings, small fires grow fast</a:t>
            </a:r>
          </a:p>
          <a:p>
            <a:r>
              <a:rPr lang="en-US" dirty="0"/>
              <a:t>Close doors as you leave (this can help contain the fire)</a:t>
            </a:r>
          </a:p>
          <a:p>
            <a:r>
              <a:rPr lang="en-US" dirty="0"/>
              <a:t>Assist those with special needs (also good to practice during a drill</a:t>
            </a:r>
          </a:p>
        </p:txBody>
      </p:sp>
    </p:spTree>
    <p:extLst>
      <p:ext uri="{BB962C8B-B14F-4D97-AF65-F5344CB8AC3E}">
        <p14:creationId xmlns:p14="http://schemas.microsoft.com/office/powerpoint/2010/main" val="155399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tell the 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everyone out of the building</a:t>
            </a:r>
          </a:p>
          <a:p>
            <a:r>
              <a:rPr lang="en-US" dirty="0"/>
              <a:t>If someone is unaccounted for, where should they be</a:t>
            </a:r>
          </a:p>
          <a:p>
            <a:r>
              <a:rPr lang="en-US" dirty="0"/>
              <a:t>Location of the fire</a:t>
            </a:r>
          </a:p>
          <a:p>
            <a:r>
              <a:rPr lang="en-US" dirty="0"/>
              <a:t>Severity of the fire</a:t>
            </a:r>
          </a:p>
          <a:p>
            <a:r>
              <a:rPr lang="en-US" dirty="0"/>
              <a:t>Hazards that we should know about</a:t>
            </a:r>
          </a:p>
          <a:p>
            <a:endParaRPr lang="en-US" dirty="0"/>
          </a:p>
          <a:p>
            <a:r>
              <a:rPr lang="en-US" dirty="0"/>
              <a:t>Building expert, stay with FD if possible during the emergency</a:t>
            </a:r>
          </a:p>
        </p:txBody>
      </p:sp>
    </p:spTree>
    <p:extLst>
      <p:ext uri="{BB962C8B-B14F-4D97-AF65-F5344CB8AC3E}">
        <p14:creationId xmlns:p14="http://schemas.microsoft.com/office/powerpoint/2010/main" val="1860384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response (SFD)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EMS call, response of 1 ambulance with 2 paramedics and 1 fire engine with 2 paramedics  (4 total personnel)</a:t>
            </a:r>
          </a:p>
          <a:p>
            <a:r>
              <a:rPr lang="en-US" dirty="0"/>
              <a:t>Fire alarm, 2 station response with 1 ladder truck, 1 fire engine, 2 ambulances, and 1 battalion chief (9 total personnel)</a:t>
            </a:r>
          </a:p>
          <a:p>
            <a:endParaRPr lang="en-US" dirty="0"/>
          </a:p>
          <a:p>
            <a:r>
              <a:rPr lang="en-US" b="1" dirty="0"/>
              <a:t>Confirmed fire</a:t>
            </a:r>
            <a:r>
              <a:rPr lang="en-US" dirty="0"/>
              <a:t>, 3 station response with 1 ladder truck, 2 engines, 3 ambulances, 1 battalion chief, 1 Chief (14 total personnel)</a:t>
            </a:r>
          </a:p>
          <a:p>
            <a:pPr marL="0" indent="0">
              <a:buNone/>
            </a:pPr>
            <a:r>
              <a:rPr lang="en-US" dirty="0"/>
              <a:t>	Plus 2 additional engines and 1 additional ladder 		(12 more personnel)</a:t>
            </a:r>
          </a:p>
        </p:txBody>
      </p:sp>
    </p:spTree>
    <p:extLst>
      <p:ext uri="{BB962C8B-B14F-4D97-AF65-F5344CB8AC3E}">
        <p14:creationId xmlns:p14="http://schemas.microsoft.com/office/powerpoint/2010/main" val="5134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1FDF194-C99A-4C11-8A97-58FF75F6E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CAB5A9-13C6-4C85-AB53-C7D8B8954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43199D-2015-4F72-83EB-C6A3ED4C4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03" y="1181901"/>
            <a:ext cx="10622354" cy="1857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spc="0">
                <a:solidFill>
                  <a:schemeClr val="tx2"/>
                </a:solidFill>
                <a:latin typeface="Gill Sans MT"/>
              </a:rPr>
              <a:t>Slides, External resources &amp; registration can be found at</a:t>
            </a:r>
            <a:br>
              <a:rPr lang="en-US" sz="4000" spc="0">
                <a:solidFill>
                  <a:schemeClr val="tx2"/>
                </a:solidFill>
                <a:latin typeface="Gill Sans MT"/>
              </a:rPr>
            </a:br>
            <a:r>
              <a:rPr lang="en-US" sz="4000" spc="0">
                <a:solidFill>
                  <a:schemeClr val="tx2"/>
                </a:solidFill>
                <a:latin typeface="Gill Sans MT"/>
                <a:hlinkClick r:id="rId2"/>
              </a:rPr>
              <a:t>www.solonchamber.com/slides</a:t>
            </a:r>
            <a:endParaRPr lang="en-US" sz="4000" b="0" spc="0">
              <a:solidFill>
                <a:schemeClr val="tx2"/>
              </a:solidFill>
              <a:latin typeface="Gill Sans M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C3D4EFD-F9AF-4231-89CF-74A9A513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5F1C8-2D37-4E74-9173-14198641E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98B1EC6-8CCA-A6D1-3B43-8E066CB15F34}"/>
              </a:ext>
            </a:extLst>
          </p:cNvPr>
          <p:cNvSpPr txBox="1">
            <a:spLocks/>
          </p:cNvSpPr>
          <p:nvPr/>
        </p:nvSpPr>
        <p:spPr>
          <a:xfrm>
            <a:off x="1663344" y="3670738"/>
            <a:ext cx="9467672" cy="1857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0">
                <a:solidFill>
                  <a:schemeClr val="tx2"/>
                </a:solidFill>
                <a:latin typeface="Gill Sans MT"/>
              </a:rPr>
              <a:t>Materials will also be distributed by email after the program!</a:t>
            </a:r>
          </a:p>
        </p:txBody>
      </p:sp>
    </p:spTree>
    <p:extLst>
      <p:ext uri="{BB962C8B-B14F-4D97-AF65-F5344CB8AC3E}">
        <p14:creationId xmlns:p14="http://schemas.microsoft.com/office/powerpoint/2010/main" val="34150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post will be set up at a large event including a fire, spill, leak, mass casualty</a:t>
            </a:r>
          </a:p>
          <a:p>
            <a:endParaRPr lang="en-US" dirty="0"/>
          </a:p>
          <a:p>
            <a:r>
              <a:rPr lang="en-US" dirty="0"/>
              <a:t>Incident Commander will usually (but not always), be in a stationary position.  Most likely near the Command Vehicle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72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available from the 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CPR/AED, 3 hour class </a:t>
            </a:r>
          </a:p>
          <a:p>
            <a:r>
              <a:rPr lang="en-US" dirty="0"/>
              <a:t>First aid, 6 hour class that includes CPR/AED instruction</a:t>
            </a:r>
          </a:p>
          <a:p>
            <a:r>
              <a:rPr lang="en-US" dirty="0"/>
              <a:t>Stop the Bleed, 1 hour class, hands on training with tourniquet use</a:t>
            </a:r>
          </a:p>
          <a:p>
            <a:r>
              <a:rPr lang="en-US" dirty="0"/>
              <a:t>Fire extinguisher class, less than an hour (depending on number of employees)</a:t>
            </a:r>
          </a:p>
        </p:txBody>
      </p:sp>
    </p:spTree>
    <p:extLst>
      <p:ext uri="{BB962C8B-B14F-4D97-AF65-F5344CB8AC3E}">
        <p14:creationId xmlns:p14="http://schemas.microsoft.com/office/powerpoint/2010/main" val="1567706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Brian DiRocco</a:t>
            </a:r>
          </a:p>
          <a:p>
            <a:endParaRPr lang="en-US" sz="4400" dirty="0"/>
          </a:p>
          <a:p>
            <a:r>
              <a:rPr lang="en-US" sz="4400" dirty="0">
                <a:hlinkClick r:id="rId2"/>
              </a:rPr>
              <a:t>bdirocco@solonohio.org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03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1FDF194-C99A-4C11-8A97-58FF75F6E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CAB5A9-13C6-4C85-AB53-C7D8B8954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43199D-2015-4F72-83EB-C6A3ED4C4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03" y="1181901"/>
            <a:ext cx="10622354" cy="1857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spc="0">
                <a:solidFill>
                  <a:schemeClr val="tx2"/>
                </a:solidFill>
                <a:latin typeface="Gill Sans MT"/>
              </a:rPr>
              <a:t>Slides, External resources &amp; registration can be found at</a:t>
            </a:r>
            <a:br>
              <a:rPr lang="en-US" sz="4000" spc="0">
                <a:solidFill>
                  <a:schemeClr val="tx2"/>
                </a:solidFill>
                <a:latin typeface="Gill Sans MT"/>
              </a:rPr>
            </a:br>
            <a:r>
              <a:rPr lang="en-US" sz="4000" spc="0">
                <a:solidFill>
                  <a:schemeClr val="tx2"/>
                </a:solidFill>
                <a:latin typeface="Gill Sans MT"/>
                <a:hlinkClick r:id="rId2"/>
              </a:rPr>
              <a:t>www.solonchamber.com/slides</a:t>
            </a:r>
            <a:endParaRPr lang="en-US" sz="4000" b="0" spc="0">
              <a:solidFill>
                <a:schemeClr val="tx2"/>
              </a:solidFill>
              <a:latin typeface="Gill Sans M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C3D4EFD-F9AF-4231-89CF-74A9A513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5F1C8-2D37-4E74-9173-14198641E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98B1EC6-8CCA-A6D1-3B43-8E066CB15F34}"/>
              </a:ext>
            </a:extLst>
          </p:cNvPr>
          <p:cNvSpPr txBox="1">
            <a:spLocks/>
          </p:cNvSpPr>
          <p:nvPr/>
        </p:nvSpPr>
        <p:spPr>
          <a:xfrm>
            <a:off x="1663344" y="3670738"/>
            <a:ext cx="9467672" cy="1857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0">
                <a:solidFill>
                  <a:schemeClr val="tx2"/>
                </a:solidFill>
                <a:latin typeface="Gill Sans MT"/>
              </a:rPr>
              <a:t>Materials will also be distributed by email after the program!</a:t>
            </a:r>
          </a:p>
        </p:txBody>
      </p:sp>
    </p:spTree>
    <p:extLst>
      <p:ext uri="{BB962C8B-B14F-4D97-AF65-F5344CB8AC3E}">
        <p14:creationId xmlns:p14="http://schemas.microsoft.com/office/powerpoint/2010/main" val="42177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B16A05-AF0B-4973-9F7A-3596D939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93" y="2426964"/>
            <a:ext cx="4724750" cy="20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06F57-2B15-154D-BD00-85BDCBF8EB88}"/>
              </a:ext>
            </a:extLst>
          </p:cNvPr>
          <p:cNvSpPr txBox="1"/>
          <p:nvPr/>
        </p:nvSpPr>
        <p:spPr>
          <a:xfrm>
            <a:off x="874485" y="1424443"/>
            <a:ext cx="5365061" cy="400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A2A2A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8</a:t>
            </a:r>
            <a:r>
              <a:rPr lang="en-US" sz="2800" b="1" baseline="30000" dirty="0">
                <a:solidFill>
                  <a:srgbClr val="2A2A2A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800" b="1" dirty="0">
              <a:solidFill>
                <a:srgbClr val="2A2A2A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OSHA Recordkeeping with Scott Turner, Ohio OSHA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13</a:t>
            </a:r>
            <a:r>
              <a:rPr lang="en-US" sz="2800" b="1" baseline="300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with Adriana Townsend, August Mack Environmental</a:t>
            </a:r>
          </a:p>
        </p:txBody>
      </p:sp>
    </p:spTree>
    <p:extLst>
      <p:ext uri="{BB962C8B-B14F-4D97-AF65-F5344CB8AC3E}">
        <p14:creationId xmlns:p14="http://schemas.microsoft.com/office/powerpoint/2010/main" val="9363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B16A05-AF0B-4973-9F7A-3596D939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93" y="2426964"/>
            <a:ext cx="4724750" cy="20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06F57-2B15-154D-BD00-85BDCBF8EB88}"/>
              </a:ext>
            </a:extLst>
          </p:cNvPr>
          <p:cNvSpPr txBox="1"/>
          <p:nvPr/>
        </p:nvSpPr>
        <p:spPr>
          <a:xfrm>
            <a:off x="874485" y="1424443"/>
            <a:ext cx="5365061" cy="400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8</a:t>
            </a:r>
            <a:r>
              <a:rPr lang="en-US" sz="2800" b="1" baseline="300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800" b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OSHA Recordkeeping with Scott Turner, Ohio OSHA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13</a:t>
            </a:r>
            <a:r>
              <a:rPr lang="en-US" sz="2800" b="1" baseline="300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with Adriana Townsend, August Mack Environmental</a:t>
            </a:r>
          </a:p>
        </p:txBody>
      </p:sp>
    </p:spTree>
    <p:extLst>
      <p:ext uri="{BB962C8B-B14F-4D97-AF65-F5344CB8AC3E}">
        <p14:creationId xmlns:p14="http://schemas.microsoft.com/office/powerpoint/2010/main" val="28086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973B10-8A7F-D21F-BAF7-37E7A354E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B71A8C-BEED-F858-FE50-A64F9FD02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people in a business event&#10;&#10;Description automatically generated">
            <a:extLst>
              <a:ext uri="{FF2B5EF4-FFF2-40B4-BE49-F238E27FC236}">
                <a16:creationId xmlns:a16="http://schemas.microsoft.com/office/drawing/2014/main" id="{A95C5177-859F-4D27-6D65-ED323BB50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6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973B10-8A7F-D21F-BAF7-37E7A354E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B71A8C-BEED-F858-FE50-A64F9FD02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business advertisement&#10;&#10;Description automatically generated">
            <a:extLst>
              <a:ext uri="{FF2B5EF4-FFF2-40B4-BE49-F238E27FC236}">
                <a16:creationId xmlns:a16="http://schemas.microsoft.com/office/drawing/2014/main" id="{EE2A68B4-C119-4CA3-5656-D01E88D56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3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973B10-8A7F-D21F-BAF7-37E7A354E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B71A8C-BEED-F858-FE50-A64F9FD02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group of women drinking wine&#10;&#10;Description automatically generated">
            <a:extLst>
              <a:ext uri="{FF2B5EF4-FFF2-40B4-BE49-F238E27FC236}">
                <a16:creationId xmlns:a16="http://schemas.microsoft.com/office/drawing/2014/main" id="{5E4C250A-C98E-A8A9-0BEE-27498A534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1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47BA-32B5-61F1-F697-B3B04BF9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 – Private Employers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ABDC0-94EA-8B2C-9823-E01C1094E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Nov. 20</a:t>
            </a:r>
          </a:p>
          <a:p>
            <a:r>
              <a:rPr lang="en-US" b="0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Group experience rating application deadline for 7/1/2024 start 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1483-F934-9B5F-09EA-718EBA3D26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1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EFAB1B1-3E18-495B-8346-11CB4B7D781A}" vid="{E2F4F3BC-0CBE-4007-B609-CA55ED6AAD6F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1297</Words>
  <Application>Microsoft Office PowerPoint</Application>
  <PresentationFormat>Widescreen</PresentationFormat>
  <Paragraphs>180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Calibri</vt:lpstr>
      <vt:lpstr>Calibri Light</vt:lpstr>
      <vt:lpstr>Gill Sans MT</vt:lpstr>
      <vt:lpstr>Helvetica Light</vt:lpstr>
      <vt:lpstr>Impact</vt:lpstr>
      <vt:lpstr>Lato</vt:lpstr>
      <vt:lpstr>Open Sans</vt:lpstr>
      <vt:lpstr>Source Sans 3</vt:lpstr>
      <vt:lpstr>Source Sans Pro</vt:lpstr>
      <vt:lpstr>Trebuchet MS</vt:lpstr>
      <vt:lpstr>Badge</vt:lpstr>
      <vt:lpstr>Office Theme</vt:lpstr>
      <vt:lpstr>1_Opening and Closing Slides</vt:lpstr>
      <vt:lpstr>Theme1</vt:lpstr>
      <vt:lpstr>Berlin</vt:lpstr>
      <vt:lpstr>PowerPoint Presentation</vt:lpstr>
      <vt:lpstr>PowerPoint Presentation</vt:lpstr>
      <vt:lpstr>Slides, External resources &amp; registration can be found at www.solonchamber.com/slides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Dates – Private Employers</vt:lpstr>
      <vt:lpstr>Important Dates – Public Employers</vt:lpstr>
      <vt:lpstr>Employer Webinars</vt:lpstr>
      <vt:lpstr>Safety Webinars</vt:lpstr>
      <vt:lpstr>Virtual Classes</vt:lpstr>
      <vt:lpstr>In-Person Classes</vt:lpstr>
      <vt:lpstr>Written Safety Program Templates</vt:lpstr>
      <vt:lpstr>Grants Program</vt:lpstr>
      <vt:lpstr>BWC awards $5 million in grants for workforce safety innovation projects</vt:lpstr>
      <vt:lpstr>Brian Chambers Bureau of workers compensation brian.c.1@bwc.state.oh.us</vt:lpstr>
      <vt:lpstr>PowerPoint Presentation</vt:lpstr>
      <vt:lpstr>Workplace Safety</vt:lpstr>
      <vt:lpstr>Bio</vt:lpstr>
      <vt:lpstr>Todays topics</vt:lpstr>
      <vt:lpstr>Workplace Fire Safety</vt:lpstr>
      <vt:lpstr>Fire department visits</vt:lpstr>
      <vt:lpstr>Fire extinguishers</vt:lpstr>
      <vt:lpstr>Fire Drills</vt:lpstr>
      <vt:lpstr>If there is a fire</vt:lpstr>
      <vt:lpstr>Things to tell the FD</vt:lpstr>
      <vt:lpstr>Emergency response (SFD)</vt:lpstr>
      <vt:lpstr>Emergency command</vt:lpstr>
      <vt:lpstr>Trainings available from the FD</vt:lpstr>
      <vt:lpstr>Contact information</vt:lpstr>
      <vt:lpstr>Slides, External resources &amp; registration can be found at www.solonchamber.com/slides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"Libby" Rigo</dc:creator>
  <cp:lastModifiedBy>Elizabeth "Libby" Rigo</cp:lastModifiedBy>
  <cp:revision>3</cp:revision>
  <dcterms:created xsi:type="dcterms:W3CDTF">2023-10-09T16:08:53Z</dcterms:created>
  <dcterms:modified xsi:type="dcterms:W3CDTF">2023-10-11T18:11:30Z</dcterms:modified>
</cp:coreProperties>
</file>